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86" r:id="rId1"/>
  </p:sldMasterIdLst>
  <p:notesMasterIdLst>
    <p:notesMasterId r:id="rId14"/>
  </p:notesMasterIdLst>
  <p:sldIdLst>
    <p:sldId id="256" r:id="rId2"/>
    <p:sldId id="268" r:id="rId3"/>
    <p:sldId id="259" r:id="rId4"/>
    <p:sldId id="260" r:id="rId5"/>
    <p:sldId id="261" r:id="rId6"/>
    <p:sldId id="262" r:id="rId7"/>
    <p:sldId id="263" r:id="rId8"/>
    <p:sldId id="266" r:id="rId9"/>
    <p:sldId id="264" r:id="rId10"/>
    <p:sldId id="267" r:id="rId11"/>
    <p:sldId id="265" r:id="rId12"/>
    <p:sldId id="269" r:id="rId13"/>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7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5479"/>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7BB81E-3107-F34B-A104-F308A9A635D4}" type="datetimeFigureOut">
              <a:rPr lang="en-BE" smtClean="0"/>
              <a:t>03/02/2026</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BF7759-69D1-9C47-AEED-5484ED475BC7}" type="slidenum">
              <a:rPr lang="en-BE" smtClean="0"/>
              <a:t>‹#›</a:t>
            </a:fld>
            <a:endParaRPr lang="en-BE"/>
          </a:p>
        </p:txBody>
      </p:sp>
    </p:spTree>
    <p:extLst>
      <p:ext uri="{BB962C8B-B14F-4D97-AF65-F5344CB8AC3E}">
        <p14:creationId xmlns:p14="http://schemas.microsoft.com/office/powerpoint/2010/main" val="533643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Solar Orbiter has crossed several time the L5 perspective from which Vigil will observe. Moreover the design of the JEDI EUV imager is directly derived from the EUI instrument on Solar Orbiter, in particular the FSI occulter for EUV </a:t>
            </a:r>
            <a:r>
              <a:rPr lang="en-GB" sz="1200" b="0" i="0" kern="1200" dirty="0" err="1">
                <a:solidFill>
                  <a:schemeClr val="tx1"/>
                </a:solidFill>
                <a:effectLst/>
                <a:latin typeface="+mn-lt"/>
                <a:ea typeface="+mn-ea"/>
                <a:cs typeface="+mn-cs"/>
              </a:rPr>
              <a:t>coronagraphy</a:t>
            </a:r>
            <a:r>
              <a:rPr lang="en-GB" sz="1200" b="0" i="0" kern="1200" dirty="0">
                <a:solidFill>
                  <a:schemeClr val="tx1"/>
                </a:solidFill>
                <a:effectLst/>
                <a:latin typeface="+mn-lt"/>
                <a:ea typeface="+mn-ea"/>
                <a:cs typeface="+mn-cs"/>
              </a:rPr>
              <a:t>. </a:t>
            </a:r>
          </a:p>
          <a:p>
            <a:r>
              <a:rPr lang="en-GB" sz="1200" b="0" i="0" kern="1200" dirty="0">
                <a:solidFill>
                  <a:schemeClr val="tx1"/>
                </a:solidFill>
                <a:effectLst/>
                <a:latin typeface="+mn-lt"/>
                <a:ea typeface="+mn-ea"/>
                <a:cs typeface="+mn-cs"/>
              </a:rPr>
              <a:t>In this presentation we will review relevant EUI observations and make an outlook to what JEDI will  bring us.</a:t>
            </a:r>
          </a:p>
        </p:txBody>
      </p:sp>
      <p:sp>
        <p:nvSpPr>
          <p:cNvPr id="4" name="Slide Number Placeholder 3"/>
          <p:cNvSpPr>
            <a:spLocks noGrp="1"/>
          </p:cNvSpPr>
          <p:nvPr>
            <p:ph type="sldNum" sz="quarter" idx="5"/>
          </p:nvPr>
        </p:nvSpPr>
        <p:spPr/>
        <p:txBody>
          <a:bodyPr/>
          <a:lstStyle/>
          <a:p>
            <a:fld id="{1CBF7759-69D1-9C47-AEED-5484ED475BC7}" type="slidenum">
              <a:rPr lang="en-BE" smtClean="0"/>
              <a:t>1</a:t>
            </a:fld>
            <a:endParaRPr lang="en-BE"/>
          </a:p>
        </p:txBody>
      </p:sp>
    </p:spTree>
    <p:extLst>
      <p:ext uri="{BB962C8B-B14F-4D97-AF65-F5344CB8AC3E}">
        <p14:creationId xmlns:p14="http://schemas.microsoft.com/office/powerpoint/2010/main" val="2281856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a:t>We observe a CME eruption wi</a:t>
            </a:r>
            <a:r>
              <a:rPr lang="en-GB" dirty="0" err="1"/>
              <a:t>th</a:t>
            </a:r>
            <a:r>
              <a:rPr lang="en-BE" dirty="0"/>
              <a:t> coronagraph images. </a:t>
            </a:r>
          </a:p>
          <a:p>
            <a:r>
              <a:rPr lang="en-BE" dirty="0"/>
              <a:t>How do we know where is the CME originated?</a:t>
            </a:r>
          </a:p>
          <a:p>
            <a:r>
              <a:rPr lang="en-BE" dirty="0"/>
              <a:t>To better asses the CME direction of propagation when performing CME 3D reconstruction for CME speed estimation.</a:t>
            </a:r>
          </a:p>
          <a:p>
            <a:r>
              <a:rPr lang="en-BE" dirty="0"/>
              <a:t>Magnetogram is necessary but not enough to understand magntic field orientation.</a:t>
            </a:r>
          </a:p>
        </p:txBody>
      </p:sp>
      <p:sp>
        <p:nvSpPr>
          <p:cNvPr id="4" name="Slide Number Placeholder 3"/>
          <p:cNvSpPr>
            <a:spLocks noGrp="1"/>
          </p:cNvSpPr>
          <p:nvPr>
            <p:ph type="sldNum" sz="quarter" idx="5"/>
          </p:nvPr>
        </p:nvSpPr>
        <p:spPr/>
        <p:txBody>
          <a:bodyPr/>
          <a:lstStyle/>
          <a:p>
            <a:fld id="{1CBF7759-69D1-9C47-AEED-5484ED475BC7}" type="slidenum">
              <a:rPr lang="en-BE" smtClean="0"/>
              <a:t>3</a:t>
            </a:fld>
            <a:endParaRPr lang="en-BE"/>
          </a:p>
        </p:txBody>
      </p:sp>
    </p:spTree>
    <p:extLst>
      <p:ext uri="{BB962C8B-B14F-4D97-AF65-F5344CB8AC3E}">
        <p14:creationId xmlns:p14="http://schemas.microsoft.com/office/powerpoint/2010/main" val="3668258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6786D-1ACA-5268-04E2-4DF09F546E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FD3A99-5C75-44CB-3B87-BB7A2F5FF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64D079-B8F6-5982-4E44-6356FF373998}"/>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CF66A26E-0964-4868-F6BC-AEBF5A2067C2}"/>
              </a:ext>
            </a:extLst>
          </p:cNvPr>
          <p:cNvSpPr>
            <a:spLocks noGrp="1"/>
          </p:cNvSpPr>
          <p:nvPr>
            <p:ph type="sldNum" sz="quarter" idx="5"/>
          </p:nvPr>
        </p:nvSpPr>
        <p:spPr/>
        <p:txBody>
          <a:bodyPr/>
          <a:lstStyle/>
          <a:p>
            <a:fld id="{1CBF7759-69D1-9C47-AEED-5484ED475BC7}" type="slidenum">
              <a:rPr lang="en-BE" smtClean="0"/>
              <a:t>6</a:t>
            </a:fld>
            <a:endParaRPr lang="en-BE"/>
          </a:p>
        </p:txBody>
      </p:sp>
    </p:spTree>
    <p:extLst>
      <p:ext uri="{BB962C8B-B14F-4D97-AF65-F5344CB8AC3E}">
        <p14:creationId xmlns:p14="http://schemas.microsoft.com/office/powerpoint/2010/main" val="897961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2D8CB-C675-D4F4-E6A8-9A9F109E7C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0BD77F-E37D-7280-CE94-86F749F2E3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A2BA00-2FD5-9CE4-E1CC-1406B7FB2D89}"/>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F06046B6-C069-576A-9088-74CC125463D4}"/>
              </a:ext>
            </a:extLst>
          </p:cNvPr>
          <p:cNvSpPr>
            <a:spLocks noGrp="1"/>
          </p:cNvSpPr>
          <p:nvPr>
            <p:ph type="sldNum" sz="quarter" idx="5"/>
          </p:nvPr>
        </p:nvSpPr>
        <p:spPr/>
        <p:txBody>
          <a:bodyPr/>
          <a:lstStyle/>
          <a:p>
            <a:fld id="{1CBF7759-69D1-9C47-AEED-5484ED475BC7}" type="slidenum">
              <a:rPr lang="en-BE" smtClean="0"/>
              <a:t>7</a:t>
            </a:fld>
            <a:endParaRPr lang="en-BE"/>
          </a:p>
        </p:txBody>
      </p:sp>
    </p:spTree>
    <p:extLst>
      <p:ext uri="{BB962C8B-B14F-4D97-AF65-F5344CB8AC3E}">
        <p14:creationId xmlns:p14="http://schemas.microsoft.com/office/powerpoint/2010/main" val="3812173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77617-2E41-FE8C-7447-E2B81FF76D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E55CA3-904B-3FB9-073A-C909979375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B13AA-FA75-D004-9A49-5CF31525F64E}"/>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0D993EB5-9B5D-36FA-93CA-5F5855A01200}"/>
              </a:ext>
            </a:extLst>
          </p:cNvPr>
          <p:cNvSpPr>
            <a:spLocks noGrp="1"/>
          </p:cNvSpPr>
          <p:nvPr>
            <p:ph type="sldNum" sz="quarter" idx="5"/>
          </p:nvPr>
        </p:nvSpPr>
        <p:spPr/>
        <p:txBody>
          <a:bodyPr/>
          <a:lstStyle/>
          <a:p>
            <a:fld id="{1CBF7759-69D1-9C47-AEED-5484ED475BC7}" type="slidenum">
              <a:rPr lang="en-BE" smtClean="0"/>
              <a:t>8</a:t>
            </a:fld>
            <a:endParaRPr lang="en-BE"/>
          </a:p>
        </p:txBody>
      </p:sp>
    </p:spTree>
    <p:extLst>
      <p:ext uri="{BB962C8B-B14F-4D97-AF65-F5344CB8AC3E}">
        <p14:creationId xmlns:p14="http://schemas.microsoft.com/office/powerpoint/2010/main" val="1025336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D6942-0439-A944-8B74-30299489F8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07BCC8-0A73-6005-0A03-6FFC8C8896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45D1A9-A027-7276-7D79-EEFE321B8B52}"/>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AC1AA9CA-164A-37CC-0700-B54BE0872D72}"/>
              </a:ext>
            </a:extLst>
          </p:cNvPr>
          <p:cNvSpPr>
            <a:spLocks noGrp="1"/>
          </p:cNvSpPr>
          <p:nvPr>
            <p:ph type="sldNum" sz="quarter" idx="5"/>
          </p:nvPr>
        </p:nvSpPr>
        <p:spPr/>
        <p:txBody>
          <a:bodyPr/>
          <a:lstStyle/>
          <a:p>
            <a:fld id="{1CBF7759-69D1-9C47-AEED-5484ED475BC7}" type="slidenum">
              <a:rPr lang="en-BE" smtClean="0"/>
              <a:t>9</a:t>
            </a:fld>
            <a:endParaRPr lang="en-BE"/>
          </a:p>
        </p:txBody>
      </p:sp>
    </p:spTree>
    <p:extLst>
      <p:ext uri="{BB962C8B-B14F-4D97-AF65-F5344CB8AC3E}">
        <p14:creationId xmlns:p14="http://schemas.microsoft.com/office/powerpoint/2010/main" val="444937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FB589-28B5-904A-6B75-278DC703FA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947727-19CC-B69A-D8B2-9D9478FFBE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45B7B4-5167-2CBB-165E-6775A03D6B06}"/>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46584838-E572-7473-B1B5-CCDD9AC65195}"/>
              </a:ext>
            </a:extLst>
          </p:cNvPr>
          <p:cNvSpPr>
            <a:spLocks noGrp="1"/>
          </p:cNvSpPr>
          <p:nvPr>
            <p:ph type="sldNum" sz="quarter" idx="5"/>
          </p:nvPr>
        </p:nvSpPr>
        <p:spPr/>
        <p:txBody>
          <a:bodyPr/>
          <a:lstStyle/>
          <a:p>
            <a:fld id="{1CBF7759-69D1-9C47-AEED-5484ED475BC7}" type="slidenum">
              <a:rPr lang="en-BE" smtClean="0"/>
              <a:t>10</a:t>
            </a:fld>
            <a:endParaRPr lang="en-BE"/>
          </a:p>
        </p:txBody>
      </p:sp>
    </p:spTree>
    <p:extLst>
      <p:ext uri="{BB962C8B-B14F-4D97-AF65-F5344CB8AC3E}">
        <p14:creationId xmlns:p14="http://schemas.microsoft.com/office/powerpoint/2010/main" val="373747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5F05B-797C-9A5A-29EB-8B3312C2C8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0D90E-A3FD-0616-4E32-25EAAB9773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DAB7AE-5E86-522E-BF7A-8CAD6F58588E}"/>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5D90E290-2687-6139-4711-2CAF0867FFAB}"/>
              </a:ext>
            </a:extLst>
          </p:cNvPr>
          <p:cNvSpPr>
            <a:spLocks noGrp="1"/>
          </p:cNvSpPr>
          <p:nvPr>
            <p:ph type="sldNum" sz="quarter" idx="5"/>
          </p:nvPr>
        </p:nvSpPr>
        <p:spPr/>
        <p:txBody>
          <a:bodyPr/>
          <a:lstStyle/>
          <a:p>
            <a:fld id="{1CBF7759-69D1-9C47-AEED-5484ED475BC7}" type="slidenum">
              <a:rPr lang="en-BE" smtClean="0"/>
              <a:t>11</a:t>
            </a:fld>
            <a:endParaRPr lang="en-BE"/>
          </a:p>
        </p:txBody>
      </p:sp>
    </p:spTree>
    <p:extLst>
      <p:ext uri="{BB962C8B-B14F-4D97-AF65-F5344CB8AC3E}">
        <p14:creationId xmlns:p14="http://schemas.microsoft.com/office/powerpoint/2010/main" val="511709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E" sz="1200" dirty="0"/>
              <a:t>EWOC FOV is enable by a moveable occulter, inherit from SolO/EUI, allowing low-scattered light images of the extended corona.</a:t>
            </a:r>
          </a:p>
          <a:p>
            <a:endParaRPr lang="en-BE" dirty="0"/>
          </a:p>
        </p:txBody>
      </p:sp>
      <p:sp>
        <p:nvSpPr>
          <p:cNvPr id="4" name="Slide Number Placeholder 3"/>
          <p:cNvSpPr>
            <a:spLocks noGrp="1"/>
          </p:cNvSpPr>
          <p:nvPr>
            <p:ph type="sldNum" sz="quarter" idx="5"/>
          </p:nvPr>
        </p:nvSpPr>
        <p:spPr/>
        <p:txBody>
          <a:bodyPr/>
          <a:lstStyle/>
          <a:p>
            <a:fld id="{1CBF7759-69D1-9C47-AEED-5484ED475BC7}" type="slidenum">
              <a:rPr lang="en-BE" smtClean="0"/>
              <a:t>12</a:t>
            </a:fld>
            <a:endParaRPr lang="en-BE"/>
          </a:p>
        </p:txBody>
      </p:sp>
    </p:spTree>
    <p:extLst>
      <p:ext uri="{BB962C8B-B14F-4D97-AF65-F5344CB8AC3E}">
        <p14:creationId xmlns:p14="http://schemas.microsoft.com/office/powerpoint/2010/main" val="1741771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5008E-9B0C-6BE2-90A8-A4A6A49C9BC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BE"/>
          </a:p>
        </p:txBody>
      </p:sp>
      <p:sp>
        <p:nvSpPr>
          <p:cNvPr id="3" name="Subtitle 2">
            <a:extLst>
              <a:ext uri="{FF2B5EF4-FFF2-40B4-BE49-F238E27FC236}">
                <a16:creationId xmlns:a16="http://schemas.microsoft.com/office/drawing/2014/main" id="{92FFA31A-F81F-FCB1-5C3F-20E383AB18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
        <p:nvSpPr>
          <p:cNvPr id="4" name="Date Placeholder 3">
            <a:extLst>
              <a:ext uri="{FF2B5EF4-FFF2-40B4-BE49-F238E27FC236}">
                <a16:creationId xmlns:a16="http://schemas.microsoft.com/office/drawing/2014/main" id="{6DF51248-3322-FED2-5989-3D52BC036C68}"/>
              </a:ext>
            </a:extLst>
          </p:cNvPr>
          <p:cNvSpPr>
            <a:spLocks noGrp="1"/>
          </p:cNvSpPr>
          <p:nvPr>
            <p:ph type="dt" sz="half" idx="10"/>
          </p:nvPr>
        </p:nvSpPr>
        <p:spPr/>
        <p:txBody>
          <a:bodyPr/>
          <a:lstStyle/>
          <a:p>
            <a:fld id="{5389073B-F6E4-AE43-BC13-B93FD636B6AC}" type="datetime1">
              <a:rPr lang="en-US" smtClean="0"/>
              <a:t>2/3/26</a:t>
            </a:fld>
            <a:endParaRPr lang="en-BE"/>
          </a:p>
        </p:txBody>
      </p:sp>
      <p:sp>
        <p:nvSpPr>
          <p:cNvPr id="5" name="Footer Placeholder 4">
            <a:extLst>
              <a:ext uri="{FF2B5EF4-FFF2-40B4-BE49-F238E27FC236}">
                <a16:creationId xmlns:a16="http://schemas.microsoft.com/office/drawing/2014/main" id="{2338CF3D-321C-1FDF-CF63-F373C323321B}"/>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94C7B47C-7BA0-5358-CEA4-89290BB53F68}"/>
              </a:ext>
            </a:extLst>
          </p:cNvPr>
          <p:cNvSpPr>
            <a:spLocks noGrp="1"/>
          </p:cNvSpPr>
          <p:nvPr>
            <p:ph type="sldNum" sz="quarter" idx="12"/>
          </p:nvPr>
        </p:nvSpPr>
        <p:spPr/>
        <p:txBody>
          <a:bodyPr/>
          <a:lstStyle/>
          <a:p>
            <a:fld id="{45A68F7E-F0D2-E849-B0A4-970329F1D46D}" type="slidenum">
              <a:rPr lang="en-BE" smtClean="0"/>
              <a:t>‹#›</a:t>
            </a:fld>
            <a:endParaRPr lang="en-BE"/>
          </a:p>
        </p:txBody>
      </p:sp>
    </p:spTree>
    <p:extLst>
      <p:ext uri="{BB962C8B-B14F-4D97-AF65-F5344CB8AC3E}">
        <p14:creationId xmlns:p14="http://schemas.microsoft.com/office/powerpoint/2010/main" val="867447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5070E-FFDE-25C3-3876-BC324AF65C00}"/>
              </a:ext>
            </a:extLst>
          </p:cNvPr>
          <p:cNvSpPr>
            <a:spLocks noGrp="1"/>
          </p:cNvSpPr>
          <p:nvPr>
            <p:ph type="title"/>
          </p:nvPr>
        </p:nvSpPr>
        <p:spPr/>
        <p:txBody>
          <a:bodyPr/>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DF18AC3C-DA58-4DE5-CFEB-4E1316C61DF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48B85F72-50F1-BC6C-0149-00D8D76A21CC}"/>
              </a:ext>
            </a:extLst>
          </p:cNvPr>
          <p:cNvSpPr>
            <a:spLocks noGrp="1"/>
          </p:cNvSpPr>
          <p:nvPr>
            <p:ph type="dt" sz="half" idx="10"/>
          </p:nvPr>
        </p:nvSpPr>
        <p:spPr/>
        <p:txBody>
          <a:bodyPr/>
          <a:lstStyle/>
          <a:p>
            <a:fld id="{2F5B27C4-F0FF-F84C-BAFA-12A8ED774277}" type="datetime1">
              <a:rPr lang="en-US" smtClean="0"/>
              <a:t>2/3/26</a:t>
            </a:fld>
            <a:endParaRPr lang="en-BE"/>
          </a:p>
        </p:txBody>
      </p:sp>
      <p:sp>
        <p:nvSpPr>
          <p:cNvPr id="5" name="Footer Placeholder 4">
            <a:extLst>
              <a:ext uri="{FF2B5EF4-FFF2-40B4-BE49-F238E27FC236}">
                <a16:creationId xmlns:a16="http://schemas.microsoft.com/office/drawing/2014/main" id="{33C3D5E7-AF61-0CC7-C151-40D83D2BD0E1}"/>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8A1F09CE-B050-F2B3-96A4-20EA65E6423A}"/>
              </a:ext>
            </a:extLst>
          </p:cNvPr>
          <p:cNvSpPr>
            <a:spLocks noGrp="1"/>
          </p:cNvSpPr>
          <p:nvPr>
            <p:ph type="sldNum" sz="quarter" idx="12"/>
          </p:nvPr>
        </p:nvSpPr>
        <p:spPr/>
        <p:txBody>
          <a:bodyPr/>
          <a:lstStyle/>
          <a:p>
            <a:fld id="{45A68F7E-F0D2-E849-B0A4-970329F1D46D}" type="slidenum">
              <a:rPr lang="en-BE" smtClean="0"/>
              <a:t>‹#›</a:t>
            </a:fld>
            <a:endParaRPr lang="en-BE"/>
          </a:p>
        </p:txBody>
      </p:sp>
    </p:spTree>
    <p:extLst>
      <p:ext uri="{BB962C8B-B14F-4D97-AF65-F5344CB8AC3E}">
        <p14:creationId xmlns:p14="http://schemas.microsoft.com/office/powerpoint/2010/main" val="54068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BCB52A-B585-755D-EF15-8F71231C70E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794CA25E-D23B-F316-2B00-BE0700FC08A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608E9A6C-7A64-078D-8E54-3DDCDE258CFF}"/>
              </a:ext>
            </a:extLst>
          </p:cNvPr>
          <p:cNvSpPr>
            <a:spLocks noGrp="1"/>
          </p:cNvSpPr>
          <p:nvPr>
            <p:ph type="dt" sz="half" idx="10"/>
          </p:nvPr>
        </p:nvSpPr>
        <p:spPr/>
        <p:txBody>
          <a:bodyPr/>
          <a:lstStyle/>
          <a:p>
            <a:fld id="{EC319622-A0B1-4545-9059-B66C5C8F932B}" type="datetime1">
              <a:rPr lang="en-US" smtClean="0"/>
              <a:t>2/3/26</a:t>
            </a:fld>
            <a:endParaRPr lang="en-BE"/>
          </a:p>
        </p:txBody>
      </p:sp>
      <p:sp>
        <p:nvSpPr>
          <p:cNvPr id="5" name="Footer Placeholder 4">
            <a:extLst>
              <a:ext uri="{FF2B5EF4-FFF2-40B4-BE49-F238E27FC236}">
                <a16:creationId xmlns:a16="http://schemas.microsoft.com/office/drawing/2014/main" id="{289CAFFE-E57F-76AB-14F6-4584D796A0DA}"/>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183ABB8C-7D60-0EA7-6ED3-91A180BC4240}"/>
              </a:ext>
            </a:extLst>
          </p:cNvPr>
          <p:cNvSpPr>
            <a:spLocks noGrp="1"/>
          </p:cNvSpPr>
          <p:nvPr>
            <p:ph type="sldNum" sz="quarter" idx="12"/>
          </p:nvPr>
        </p:nvSpPr>
        <p:spPr/>
        <p:txBody>
          <a:bodyPr/>
          <a:lstStyle/>
          <a:p>
            <a:fld id="{45A68F7E-F0D2-E849-B0A4-970329F1D46D}" type="slidenum">
              <a:rPr lang="en-BE" smtClean="0"/>
              <a:t>‹#›</a:t>
            </a:fld>
            <a:endParaRPr lang="en-BE"/>
          </a:p>
        </p:txBody>
      </p:sp>
    </p:spTree>
    <p:extLst>
      <p:ext uri="{BB962C8B-B14F-4D97-AF65-F5344CB8AC3E}">
        <p14:creationId xmlns:p14="http://schemas.microsoft.com/office/powerpoint/2010/main" val="3088181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6BECA-93FB-AB2A-2DEE-7E1D2F41059B}"/>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E326D782-934C-E655-89C0-52344DE950B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A96FF09D-6F4D-040B-E735-8A48299EA44C}"/>
              </a:ext>
            </a:extLst>
          </p:cNvPr>
          <p:cNvSpPr>
            <a:spLocks noGrp="1"/>
          </p:cNvSpPr>
          <p:nvPr>
            <p:ph type="dt" sz="half" idx="10"/>
          </p:nvPr>
        </p:nvSpPr>
        <p:spPr/>
        <p:txBody>
          <a:bodyPr/>
          <a:lstStyle/>
          <a:p>
            <a:fld id="{7B39184D-E95F-0A46-B997-228A432D1F77}" type="datetime1">
              <a:rPr lang="en-US" smtClean="0"/>
              <a:t>2/3/26</a:t>
            </a:fld>
            <a:endParaRPr lang="en-BE"/>
          </a:p>
        </p:txBody>
      </p:sp>
      <p:sp>
        <p:nvSpPr>
          <p:cNvPr id="5" name="Footer Placeholder 4">
            <a:extLst>
              <a:ext uri="{FF2B5EF4-FFF2-40B4-BE49-F238E27FC236}">
                <a16:creationId xmlns:a16="http://schemas.microsoft.com/office/drawing/2014/main" id="{F842137D-0061-3CE8-F7A3-6D2EF7DFDABA}"/>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46A0D497-1A8B-F284-0610-59665E17D39D}"/>
              </a:ext>
            </a:extLst>
          </p:cNvPr>
          <p:cNvSpPr>
            <a:spLocks noGrp="1"/>
          </p:cNvSpPr>
          <p:nvPr>
            <p:ph type="sldNum" sz="quarter" idx="12"/>
          </p:nvPr>
        </p:nvSpPr>
        <p:spPr/>
        <p:txBody>
          <a:bodyPr/>
          <a:lstStyle/>
          <a:p>
            <a:fld id="{45A68F7E-F0D2-E849-B0A4-970329F1D46D}" type="slidenum">
              <a:rPr lang="en-BE" smtClean="0"/>
              <a:t>‹#›</a:t>
            </a:fld>
            <a:endParaRPr lang="en-BE"/>
          </a:p>
        </p:txBody>
      </p:sp>
    </p:spTree>
    <p:extLst>
      <p:ext uri="{BB962C8B-B14F-4D97-AF65-F5344CB8AC3E}">
        <p14:creationId xmlns:p14="http://schemas.microsoft.com/office/powerpoint/2010/main" val="4089349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55917-E01A-CAEF-267F-8FBD06E36FB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BE"/>
          </a:p>
        </p:txBody>
      </p:sp>
      <p:sp>
        <p:nvSpPr>
          <p:cNvPr id="3" name="Text Placeholder 2">
            <a:extLst>
              <a:ext uri="{FF2B5EF4-FFF2-40B4-BE49-F238E27FC236}">
                <a16:creationId xmlns:a16="http://schemas.microsoft.com/office/drawing/2014/main" id="{1F24E2A2-6BD2-926F-8698-5CF668091C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D3C75B0-F0F5-5595-582A-1F3852F8FE67}"/>
              </a:ext>
            </a:extLst>
          </p:cNvPr>
          <p:cNvSpPr>
            <a:spLocks noGrp="1"/>
          </p:cNvSpPr>
          <p:nvPr>
            <p:ph type="dt" sz="half" idx="10"/>
          </p:nvPr>
        </p:nvSpPr>
        <p:spPr/>
        <p:txBody>
          <a:bodyPr/>
          <a:lstStyle/>
          <a:p>
            <a:fld id="{98B21FD7-11B3-4B49-A4F8-C6E1C604BA19}" type="datetime1">
              <a:rPr lang="en-US" smtClean="0"/>
              <a:t>2/3/26</a:t>
            </a:fld>
            <a:endParaRPr lang="en-BE"/>
          </a:p>
        </p:txBody>
      </p:sp>
      <p:sp>
        <p:nvSpPr>
          <p:cNvPr id="5" name="Footer Placeholder 4">
            <a:extLst>
              <a:ext uri="{FF2B5EF4-FFF2-40B4-BE49-F238E27FC236}">
                <a16:creationId xmlns:a16="http://schemas.microsoft.com/office/drawing/2014/main" id="{537181AA-FABB-3A37-03DF-410F17D81AEA}"/>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5CD33E00-4C82-7836-1B26-68D2D687DB4D}"/>
              </a:ext>
            </a:extLst>
          </p:cNvPr>
          <p:cNvSpPr>
            <a:spLocks noGrp="1"/>
          </p:cNvSpPr>
          <p:nvPr>
            <p:ph type="sldNum" sz="quarter" idx="12"/>
          </p:nvPr>
        </p:nvSpPr>
        <p:spPr/>
        <p:txBody>
          <a:bodyPr/>
          <a:lstStyle/>
          <a:p>
            <a:fld id="{45A68F7E-F0D2-E849-B0A4-970329F1D46D}" type="slidenum">
              <a:rPr lang="en-BE" smtClean="0"/>
              <a:t>‹#›</a:t>
            </a:fld>
            <a:endParaRPr lang="en-BE"/>
          </a:p>
        </p:txBody>
      </p:sp>
    </p:spTree>
    <p:extLst>
      <p:ext uri="{BB962C8B-B14F-4D97-AF65-F5344CB8AC3E}">
        <p14:creationId xmlns:p14="http://schemas.microsoft.com/office/powerpoint/2010/main" val="691621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13DEC-D52D-57C2-D7ED-77EC3917B4BA}"/>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B4E3C6EF-3044-3C6C-D594-044D0658F36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3">
            <a:extLst>
              <a:ext uri="{FF2B5EF4-FFF2-40B4-BE49-F238E27FC236}">
                <a16:creationId xmlns:a16="http://schemas.microsoft.com/office/drawing/2014/main" id="{9DEE42E5-035E-052B-8300-C914A9B3A7A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Date Placeholder 4">
            <a:extLst>
              <a:ext uri="{FF2B5EF4-FFF2-40B4-BE49-F238E27FC236}">
                <a16:creationId xmlns:a16="http://schemas.microsoft.com/office/drawing/2014/main" id="{4251BB59-F245-93D4-331E-FCC2B2B740B4}"/>
              </a:ext>
            </a:extLst>
          </p:cNvPr>
          <p:cNvSpPr>
            <a:spLocks noGrp="1"/>
          </p:cNvSpPr>
          <p:nvPr>
            <p:ph type="dt" sz="half" idx="10"/>
          </p:nvPr>
        </p:nvSpPr>
        <p:spPr/>
        <p:txBody>
          <a:bodyPr/>
          <a:lstStyle/>
          <a:p>
            <a:fld id="{D407B519-F7EE-A24E-A3CC-E78967B52B35}" type="datetime1">
              <a:rPr lang="en-US" smtClean="0"/>
              <a:t>2/3/26</a:t>
            </a:fld>
            <a:endParaRPr lang="en-BE"/>
          </a:p>
        </p:txBody>
      </p:sp>
      <p:sp>
        <p:nvSpPr>
          <p:cNvPr id="6" name="Footer Placeholder 5">
            <a:extLst>
              <a:ext uri="{FF2B5EF4-FFF2-40B4-BE49-F238E27FC236}">
                <a16:creationId xmlns:a16="http://schemas.microsoft.com/office/drawing/2014/main" id="{0CA4FB28-09CF-CAE1-A9F3-2EB815EE86F0}"/>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7FAD5197-6BE2-9EDF-75B3-F9E77C6562B2}"/>
              </a:ext>
            </a:extLst>
          </p:cNvPr>
          <p:cNvSpPr>
            <a:spLocks noGrp="1"/>
          </p:cNvSpPr>
          <p:nvPr>
            <p:ph type="sldNum" sz="quarter" idx="12"/>
          </p:nvPr>
        </p:nvSpPr>
        <p:spPr/>
        <p:txBody>
          <a:bodyPr/>
          <a:lstStyle/>
          <a:p>
            <a:fld id="{45A68F7E-F0D2-E849-B0A4-970329F1D46D}" type="slidenum">
              <a:rPr lang="en-BE" smtClean="0"/>
              <a:t>‹#›</a:t>
            </a:fld>
            <a:endParaRPr lang="en-BE"/>
          </a:p>
        </p:txBody>
      </p:sp>
    </p:spTree>
    <p:extLst>
      <p:ext uri="{BB962C8B-B14F-4D97-AF65-F5344CB8AC3E}">
        <p14:creationId xmlns:p14="http://schemas.microsoft.com/office/powerpoint/2010/main" val="453470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ECD65-9BC4-6B8F-FBA8-C71E23FF0387}"/>
              </a:ext>
            </a:extLst>
          </p:cNvPr>
          <p:cNvSpPr>
            <a:spLocks noGrp="1"/>
          </p:cNvSpPr>
          <p:nvPr>
            <p:ph type="title"/>
          </p:nvPr>
        </p:nvSpPr>
        <p:spPr>
          <a:xfrm>
            <a:off x="839788" y="365125"/>
            <a:ext cx="10515600" cy="1325563"/>
          </a:xfrm>
        </p:spPr>
        <p:txBody>
          <a:bodyPr/>
          <a:lstStyle/>
          <a:p>
            <a:r>
              <a:rPr lang="en-GB"/>
              <a:t>Click to edit Master title style</a:t>
            </a:r>
            <a:endParaRPr lang="en-BE"/>
          </a:p>
        </p:txBody>
      </p:sp>
      <p:sp>
        <p:nvSpPr>
          <p:cNvPr id="3" name="Text Placeholder 2">
            <a:extLst>
              <a:ext uri="{FF2B5EF4-FFF2-40B4-BE49-F238E27FC236}">
                <a16:creationId xmlns:a16="http://schemas.microsoft.com/office/drawing/2014/main" id="{1E15FBE0-B571-0FFE-3648-74A759BCE7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E671BCE-FF78-C9AF-7B6C-67C391057FA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Text Placeholder 4">
            <a:extLst>
              <a:ext uri="{FF2B5EF4-FFF2-40B4-BE49-F238E27FC236}">
                <a16:creationId xmlns:a16="http://schemas.microsoft.com/office/drawing/2014/main" id="{F0C0E78D-FF22-38C5-FAB7-89BA6ABB1A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21EEA9E-C2A6-D6E4-2AEE-0488100308E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Date Placeholder 6">
            <a:extLst>
              <a:ext uri="{FF2B5EF4-FFF2-40B4-BE49-F238E27FC236}">
                <a16:creationId xmlns:a16="http://schemas.microsoft.com/office/drawing/2014/main" id="{CA2FCC03-DEDB-F420-74BB-B3F862AC38AB}"/>
              </a:ext>
            </a:extLst>
          </p:cNvPr>
          <p:cNvSpPr>
            <a:spLocks noGrp="1"/>
          </p:cNvSpPr>
          <p:nvPr>
            <p:ph type="dt" sz="half" idx="10"/>
          </p:nvPr>
        </p:nvSpPr>
        <p:spPr/>
        <p:txBody>
          <a:bodyPr/>
          <a:lstStyle/>
          <a:p>
            <a:fld id="{4AAC6E5E-600B-5A4B-A6FE-75E04DAD370C}" type="datetime1">
              <a:rPr lang="en-US" smtClean="0"/>
              <a:t>2/3/26</a:t>
            </a:fld>
            <a:endParaRPr lang="en-BE"/>
          </a:p>
        </p:txBody>
      </p:sp>
      <p:sp>
        <p:nvSpPr>
          <p:cNvPr id="8" name="Footer Placeholder 7">
            <a:extLst>
              <a:ext uri="{FF2B5EF4-FFF2-40B4-BE49-F238E27FC236}">
                <a16:creationId xmlns:a16="http://schemas.microsoft.com/office/drawing/2014/main" id="{93549147-9E8F-BABD-D8FC-BBCA52357D7E}"/>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40851AFD-AAB2-A51D-56D7-31436ADC0E24}"/>
              </a:ext>
            </a:extLst>
          </p:cNvPr>
          <p:cNvSpPr>
            <a:spLocks noGrp="1"/>
          </p:cNvSpPr>
          <p:nvPr>
            <p:ph type="sldNum" sz="quarter" idx="12"/>
          </p:nvPr>
        </p:nvSpPr>
        <p:spPr/>
        <p:txBody>
          <a:bodyPr/>
          <a:lstStyle/>
          <a:p>
            <a:fld id="{45A68F7E-F0D2-E849-B0A4-970329F1D46D}" type="slidenum">
              <a:rPr lang="en-BE" smtClean="0"/>
              <a:t>‹#›</a:t>
            </a:fld>
            <a:endParaRPr lang="en-BE"/>
          </a:p>
        </p:txBody>
      </p:sp>
    </p:spTree>
    <p:extLst>
      <p:ext uri="{BB962C8B-B14F-4D97-AF65-F5344CB8AC3E}">
        <p14:creationId xmlns:p14="http://schemas.microsoft.com/office/powerpoint/2010/main" val="350269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37612-CF10-6384-A8D7-08D26FC38548}"/>
              </a:ext>
            </a:extLst>
          </p:cNvPr>
          <p:cNvSpPr>
            <a:spLocks noGrp="1"/>
          </p:cNvSpPr>
          <p:nvPr>
            <p:ph type="title"/>
          </p:nvPr>
        </p:nvSpPr>
        <p:spPr/>
        <p:txBody>
          <a:bodyPr/>
          <a:lstStyle/>
          <a:p>
            <a:r>
              <a:rPr lang="en-GB"/>
              <a:t>Click to edit Master title style</a:t>
            </a:r>
            <a:endParaRPr lang="en-BE"/>
          </a:p>
        </p:txBody>
      </p:sp>
      <p:sp>
        <p:nvSpPr>
          <p:cNvPr id="3" name="Date Placeholder 2">
            <a:extLst>
              <a:ext uri="{FF2B5EF4-FFF2-40B4-BE49-F238E27FC236}">
                <a16:creationId xmlns:a16="http://schemas.microsoft.com/office/drawing/2014/main" id="{B621889E-58FB-B02E-1635-1E98C272132D}"/>
              </a:ext>
            </a:extLst>
          </p:cNvPr>
          <p:cNvSpPr>
            <a:spLocks noGrp="1"/>
          </p:cNvSpPr>
          <p:nvPr>
            <p:ph type="dt" sz="half" idx="10"/>
          </p:nvPr>
        </p:nvSpPr>
        <p:spPr/>
        <p:txBody>
          <a:bodyPr/>
          <a:lstStyle/>
          <a:p>
            <a:fld id="{54A98507-9639-384B-B878-F1B67FD479F9}" type="datetime1">
              <a:rPr lang="en-US" smtClean="0"/>
              <a:t>2/3/26</a:t>
            </a:fld>
            <a:endParaRPr lang="en-BE"/>
          </a:p>
        </p:txBody>
      </p:sp>
      <p:sp>
        <p:nvSpPr>
          <p:cNvPr id="4" name="Footer Placeholder 3">
            <a:extLst>
              <a:ext uri="{FF2B5EF4-FFF2-40B4-BE49-F238E27FC236}">
                <a16:creationId xmlns:a16="http://schemas.microsoft.com/office/drawing/2014/main" id="{4ED65B0C-018F-E8DE-C4E6-37C39B2A72DB}"/>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8F4EBA7F-165B-E866-0458-2D0BEB8FEF42}"/>
              </a:ext>
            </a:extLst>
          </p:cNvPr>
          <p:cNvSpPr>
            <a:spLocks noGrp="1"/>
          </p:cNvSpPr>
          <p:nvPr>
            <p:ph type="sldNum" sz="quarter" idx="12"/>
          </p:nvPr>
        </p:nvSpPr>
        <p:spPr/>
        <p:txBody>
          <a:bodyPr/>
          <a:lstStyle/>
          <a:p>
            <a:fld id="{45A68F7E-F0D2-E849-B0A4-970329F1D46D}" type="slidenum">
              <a:rPr lang="en-BE" smtClean="0"/>
              <a:t>‹#›</a:t>
            </a:fld>
            <a:endParaRPr lang="en-BE"/>
          </a:p>
        </p:txBody>
      </p:sp>
    </p:spTree>
    <p:extLst>
      <p:ext uri="{BB962C8B-B14F-4D97-AF65-F5344CB8AC3E}">
        <p14:creationId xmlns:p14="http://schemas.microsoft.com/office/powerpoint/2010/main" val="1559303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E1D594-2B95-927B-5545-5D5E92DAA583}"/>
              </a:ext>
            </a:extLst>
          </p:cNvPr>
          <p:cNvSpPr>
            <a:spLocks noGrp="1"/>
          </p:cNvSpPr>
          <p:nvPr>
            <p:ph type="dt" sz="half" idx="10"/>
          </p:nvPr>
        </p:nvSpPr>
        <p:spPr/>
        <p:txBody>
          <a:bodyPr/>
          <a:lstStyle/>
          <a:p>
            <a:fld id="{A2106472-BB5E-DC45-8F23-FDD022F6C217}" type="datetime1">
              <a:rPr lang="en-US" smtClean="0"/>
              <a:t>2/3/26</a:t>
            </a:fld>
            <a:endParaRPr lang="en-BE"/>
          </a:p>
        </p:txBody>
      </p:sp>
      <p:sp>
        <p:nvSpPr>
          <p:cNvPr id="3" name="Footer Placeholder 2">
            <a:extLst>
              <a:ext uri="{FF2B5EF4-FFF2-40B4-BE49-F238E27FC236}">
                <a16:creationId xmlns:a16="http://schemas.microsoft.com/office/drawing/2014/main" id="{CBD052BE-A0A9-2F7A-0523-719C6C9E889F}"/>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FC14AE8C-2152-AE2C-09CC-3FE9737C1A8E}"/>
              </a:ext>
            </a:extLst>
          </p:cNvPr>
          <p:cNvSpPr>
            <a:spLocks noGrp="1"/>
          </p:cNvSpPr>
          <p:nvPr>
            <p:ph type="sldNum" sz="quarter" idx="12"/>
          </p:nvPr>
        </p:nvSpPr>
        <p:spPr/>
        <p:txBody>
          <a:bodyPr/>
          <a:lstStyle/>
          <a:p>
            <a:fld id="{45A68F7E-F0D2-E849-B0A4-970329F1D46D}" type="slidenum">
              <a:rPr lang="en-BE" smtClean="0"/>
              <a:t>‹#›</a:t>
            </a:fld>
            <a:endParaRPr lang="en-BE"/>
          </a:p>
        </p:txBody>
      </p:sp>
    </p:spTree>
    <p:extLst>
      <p:ext uri="{BB962C8B-B14F-4D97-AF65-F5344CB8AC3E}">
        <p14:creationId xmlns:p14="http://schemas.microsoft.com/office/powerpoint/2010/main" val="2506631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81D44-CD99-2131-8E3F-84F34185808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368823D3-E09C-E9E0-48CC-CC6806143C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Text Placeholder 3">
            <a:extLst>
              <a:ext uri="{FF2B5EF4-FFF2-40B4-BE49-F238E27FC236}">
                <a16:creationId xmlns:a16="http://schemas.microsoft.com/office/drawing/2014/main" id="{1A4C9767-18B7-863D-BC24-7DD73B22DB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B222BEE-E916-338A-BDE2-7B5275F9A911}"/>
              </a:ext>
            </a:extLst>
          </p:cNvPr>
          <p:cNvSpPr>
            <a:spLocks noGrp="1"/>
          </p:cNvSpPr>
          <p:nvPr>
            <p:ph type="dt" sz="half" idx="10"/>
          </p:nvPr>
        </p:nvSpPr>
        <p:spPr/>
        <p:txBody>
          <a:bodyPr/>
          <a:lstStyle/>
          <a:p>
            <a:fld id="{12B96BEB-C7CF-D846-A896-59377268B3A3}" type="datetime1">
              <a:rPr lang="en-US" smtClean="0"/>
              <a:t>2/3/26</a:t>
            </a:fld>
            <a:endParaRPr lang="en-BE"/>
          </a:p>
        </p:txBody>
      </p:sp>
      <p:sp>
        <p:nvSpPr>
          <p:cNvPr id="6" name="Footer Placeholder 5">
            <a:extLst>
              <a:ext uri="{FF2B5EF4-FFF2-40B4-BE49-F238E27FC236}">
                <a16:creationId xmlns:a16="http://schemas.microsoft.com/office/drawing/2014/main" id="{EC98EB14-D998-C735-CED5-6B5416B7FDD5}"/>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29EA9327-950F-4AD3-EB75-C1F2D54D2BB4}"/>
              </a:ext>
            </a:extLst>
          </p:cNvPr>
          <p:cNvSpPr>
            <a:spLocks noGrp="1"/>
          </p:cNvSpPr>
          <p:nvPr>
            <p:ph type="sldNum" sz="quarter" idx="12"/>
          </p:nvPr>
        </p:nvSpPr>
        <p:spPr/>
        <p:txBody>
          <a:bodyPr/>
          <a:lstStyle/>
          <a:p>
            <a:fld id="{45A68F7E-F0D2-E849-B0A4-970329F1D46D}" type="slidenum">
              <a:rPr lang="en-BE" smtClean="0"/>
              <a:t>‹#›</a:t>
            </a:fld>
            <a:endParaRPr lang="en-BE"/>
          </a:p>
        </p:txBody>
      </p:sp>
    </p:spTree>
    <p:extLst>
      <p:ext uri="{BB962C8B-B14F-4D97-AF65-F5344CB8AC3E}">
        <p14:creationId xmlns:p14="http://schemas.microsoft.com/office/powerpoint/2010/main" val="2953514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DC285-A21E-C0D6-FF77-1BF318301E0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Picture Placeholder 2">
            <a:extLst>
              <a:ext uri="{FF2B5EF4-FFF2-40B4-BE49-F238E27FC236}">
                <a16:creationId xmlns:a16="http://schemas.microsoft.com/office/drawing/2014/main" id="{811CF542-E1A5-533E-01D7-34F1EC5FAC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338F4C98-EE68-9899-5CC0-F32FE7EBEF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488B75E-6CEC-AD8B-0870-CF8CA678DC01}"/>
              </a:ext>
            </a:extLst>
          </p:cNvPr>
          <p:cNvSpPr>
            <a:spLocks noGrp="1"/>
          </p:cNvSpPr>
          <p:nvPr>
            <p:ph type="dt" sz="half" idx="10"/>
          </p:nvPr>
        </p:nvSpPr>
        <p:spPr/>
        <p:txBody>
          <a:bodyPr/>
          <a:lstStyle/>
          <a:p>
            <a:fld id="{D229C570-2B17-DC43-9A18-E5011B08C212}" type="datetime1">
              <a:rPr lang="en-US" smtClean="0"/>
              <a:t>2/3/26</a:t>
            </a:fld>
            <a:endParaRPr lang="en-BE"/>
          </a:p>
        </p:txBody>
      </p:sp>
      <p:sp>
        <p:nvSpPr>
          <p:cNvPr id="6" name="Footer Placeholder 5">
            <a:extLst>
              <a:ext uri="{FF2B5EF4-FFF2-40B4-BE49-F238E27FC236}">
                <a16:creationId xmlns:a16="http://schemas.microsoft.com/office/drawing/2014/main" id="{03367DB0-930B-187F-BF7D-F7E45E39A55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D629978-9CF4-C03D-E79D-214C7A59FDC6}"/>
              </a:ext>
            </a:extLst>
          </p:cNvPr>
          <p:cNvSpPr>
            <a:spLocks noGrp="1"/>
          </p:cNvSpPr>
          <p:nvPr>
            <p:ph type="sldNum" sz="quarter" idx="12"/>
          </p:nvPr>
        </p:nvSpPr>
        <p:spPr/>
        <p:txBody>
          <a:bodyPr/>
          <a:lstStyle/>
          <a:p>
            <a:fld id="{45A68F7E-F0D2-E849-B0A4-970329F1D46D}" type="slidenum">
              <a:rPr lang="en-BE" smtClean="0"/>
              <a:t>‹#›</a:t>
            </a:fld>
            <a:endParaRPr lang="en-BE"/>
          </a:p>
        </p:txBody>
      </p:sp>
    </p:spTree>
    <p:extLst>
      <p:ext uri="{BB962C8B-B14F-4D97-AF65-F5344CB8AC3E}">
        <p14:creationId xmlns:p14="http://schemas.microsoft.com/office/powerpoint/2010/main" val="2865843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BFA402-F028-8973-8403-8E4B8A3DAA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3" name="Text Placeholder 2">
            <a:extLst>
              <a:ext uri="{FF2B5EF4-FFF2-40B4-BE49-F238E27FC236}">
                <a16:creationId xmlns:a16="http://schemas.microsoft.com/office/drawing/2014/main" id="{371418B7-CBD8-3474-0E36-157A769BC3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76E68C99-59E1-E0BE-96E6-2189F9A827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06889A7-3553-6A40-83CF-659894FDA3B9}" type="datetime1">
              <a:rPr lang="en-US" smtClean="0"/>
              <a:t>2/3/26</a:t>
            </a:fld>
            <a:endParaRPr lang="en-BE"/>
          </a:p>
        </p:txBody>
      </p:sp>
      <p:sp>
        <p:nvSpPr>
          <p:cNvPr id="5" name="Footer Placeholder 4">
            <a:extLst>
              <a:ext uri="{FF2B5EF4-FFF2-40B4-BE49-F238E27FC236}">
                <a16:creationId xmlns:a16="http://schemas.microsoft.com/office/drawing/2014/main" id="{1912D27C-641B-9169-D651-DAB07AC97A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BE"/>
          </a:p>
        </p:txBody>
      </p:sp>
      <p:sp>
        <p:nvSpPr>
          <p:cNvPr id="6" name="Slide Number Placeholder 5">
            <a:extLst>
              <a:ext uri="{FF2B5EF4-FFF2-40B4-BE49-F238E27FC236}">
                <a16:creationId xmlns:a16="http://schemas.microsoft.com/office/drawing/2014/main" id="{884D0920-0A9E-DC34-1DE6-2964AEC248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5A68F7E-F0D2-E849-B0A4-970329F1D46D}" type="slidenum">
              <a:rPr lang="en-BE" smtClean="0"/>
              <a:t>‹#›</a:t>
            </a:fld>
            <a:endParaRPr lang="en-BE"/>
          </a:p>
        </p:txBody>
      </p:sp>
    </p:spTree>
    <p:extLst>
      <p:ext uri="{BB962C8B-B14F-4D97-AF65-F5344CB8AC3E}">
        <p14:creationId xmlns:p14="http://schemas.microsoft.com/office/powerpoint/2010/main" val="422251802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7.jpg"/><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www.flickr.com/photos/donkeyhotey/567964288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6.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150D4-3683-A9D4-216F-86430437160A}"/>
              </a:ext>
            </a:extLst>
          </p:cNvPr>
          <p:cNvSpPr>
            <a:spLocks noGrp="1"/>
          </p:cNvSpPr>
          <p:nvPr>
            <p:ph type="ctrTitle"/>
          </p:nvPr>
        </p:nvSpPr>
        <p:spPr>
          <a:xfrm>
            <a:off x="0" y="1122363"/>
            <a:ext cx="12192000" cy="2387600"/>
          </a:xfrm>
          <a:solidFill>
            <a:srgbClr val="000000">
              <a:alpha val="60000"/>
            </a:srgbClr>
          </a:solidFill>
        </p:spPr>
        <p:txBody>
          <a:bodyPr anchor="ctr">
            <a:normAutofit fontScale="90000"/>
          </a:bodyPr>
          <a:lstStyle/>
          <a:p>
            <a:r>
              <a:rPr lang="en-GB" dirty="0">
                <a:solidFill>
                  <a:schemeClr val="bg1"/>
                </a:solidFill>
              </a:rPr>
              <a:t>From EUI to JEDI: Why EUV observations away from the Sun–Earth line matter</a:t>
            </a:r>
            <a:endParaRPr lang="en-BE" dirty="0">
              <a:solidFill>
                <a:schemeClr val="bg1"/>
              </a:solidFill>
            </a:endParaRPr>
          </a:p>
        </p:txBody>
      </p:sp>
      <p:sp>
        <p:nvSpPr>
          <p:cNvPr id="3" name="Subtitle 2">
            <a:extLst>
              <a:ext uri="{FF2B5EF4-FFF2-40B4-BE49-F238E27FC236}">
                <a16:creationId xmlns:a16="http://schemas.microsoft.com/office/drawing/2014/main" id="{AB06C789-9ADB-0A69-F921-3628F1FB7A12}"/>
              </a:ext>
            </a:extLst>
          </p:cNvPr>
          <p:cNvSpPr>
            <a:spLocks noGrp="1"/>
          </p:cNvSpPr>
          <p:nvPr>
            <p:ph type="subTitle" idx="1"/>
          </p:nvPr>
        </p:nvSpPr>
        <p:spPr>
          <a:xfrm>
            <a:off x="0" y="3708226"/>
            <a:ext cx="12192000" cy="488401"/>
          </a:xfrm>
          <a:solidFill>
            <a:srgbClr val="000000">
              <a:alpha val="61176"/>
            </a:srgbClr>
          </a:solidFill>
        </p:spPr>
        <p:txBody>
          <a:bodyPr anchor="ctr"/>
          <a:lstStyle/>
          <a:p>
            <a:r>
              <a:rPr lang="en-BE" dirty="0">
                <a:solidFill>
                  <a:schemeClr val="bg1"/>
                </a:solidFill>
              </a:rPr>
              <a:t>Brenda D. Dorsch, Luciano Rodriguez, David Berghmans</a:t>
            </a:r>
          </a:p>
        </p:txBody>
      </p:sp>
      <p:pic>
        <p:nvPicPr>
          <p:cNvPr id="4" name="Graphic 3">
            <a:extLst>
              <a:ext uri="{FF2B5EF4-FFF2-40B4-BE49-F238E27FC236}">
                <a16:creationId xmlns:a16="http://schemas.microsoft.com/office/drawing/2014/main" id="{9A328E07-3E0F-A832-F316-2D28369CCA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3888"/>
          <a:stretch>
            <a:fillRect/>
          </a:stretch>
        </p:blipFill>
        <p:spPr>
          <a:xfrm>
            <a:off x="313368" y="6119445"/>
            <a:ext cx="894827" cy="577916"/>
          </a:xfrm>
          <a:prstGeom prst="rect">
            <a:avLst/>
          </a:prstGeom>
        </p:spPr>
      </p:pic>
      <p:pic>
        <p:nvPicPr>
          <p:cNvPr id="5" name="Picture 4" descr="A blue rectangle with white text&#10;&#10;Description automatically generated">
            <a:extLst>
              <a:ext uri="{FF2B5EF4-FFF2-40B4-BE49-F238E27FC236}">
                <a16:creationId xmlns:a16="http://schemas.microsoft.com/office/drawing/2014/main" id="{CC860F85-D440-F991-9D92-B079C06C80DC}"/>
              </a:ext>
            </a:extLst>
          </p:cNvPr>
          <p:cNvPicPr>
            <a:picLocks noChangeAspect="1"/>
          </p:cNvPicPr>
          <p:nvPr/>
        </p:nvPicPr>
        <p:blipFill rotWithShape="1">
          <a:blip r:embed="rId6">
            <a:extLst>
              <a:ext uri="{28A0092B-C50C-407E-A947-70E740481C1C}">
                <a14:useLocalDpi xmlns:a14="http://schemas.microsoft.com/office/drawing/2010/main" val="0"/>
              </a:ext>
            </a:extLst>
          </a:blip>
          <a:srcRect l="324" t="33352" r="1331" b="35090"/>
          <a:stretch/>
        </p:blipFill>
        <p:spPr>
          <a:xfrm>
            <a:off x="2421778" y="6380703"/>
            <a:ext cx="986788" cy="316658"/>
          </a:xfrm>
          <a:prstGeom prst="rect">
            <a:avLst/>
          </a:prstGeom>
        </p:spPr>
      </p:pic>
      <p:sp>
        <p:nvSpPr>
          <p:cNvPr id="10" name="TextBox 9">
            <a:extLst>
              <a:ext uri="{FF2B5EF4-FFF2-40B4-BE49-F238E27FC236}">
                <a16:creationId xmlns:a16="http://schemas.microsoft.com/office/drawing/2014/main" id="{78C9118D-4781-B4F1-4CA0-7F6AF27FFB82}"/>
              </a:ext>
            </a:extLst>
          </p:cNvPr>
          <p:cNvSpPr txBox="1"/>
          <p:nvPr/>
        </p:nvSpPr>
        <p:spPr>
          <a:xfrm>
            <a:off x="1038336" y="5060630"/>
            <a:ext cx="3364881" cy="923330"/>
          </a:xfrm>
          <a:prstGeom prst="rect">
            <a:avLst/>
          </a:prstGeom>
          <a:noFill/>
        </p:spPr>
        <p:txBody>
          <a:bodyPr wrap="square">
            <a:spAutoFit/>
          </a:bodyPr>
          <a:lstStyle/>
          <a:p>
            <a:r>
              <a:rPr lang="en-BE" sz="1800" b="1" dirty="0">
                <a:solidFill>
                  <a:schemeClr val="bg1"/>
                </a:solidFill>
              </a:rPr>
              <a:t>ESA Space Weather Service Network Workshop 2026, </a:t>
            </a:r>
          </a:p>
          <a:p>
            <a:r>
              <a:rPr lang="en-BE" sz="1800" b="1" dirty="0">
                <a:solidFill>
                  <a:schemeClr val="bg1"/>
                </a:solidFill>
              </a:rPr>
              <a:t>3-5 February 2026</a:t>
            </a:r>
            <a:endParaRPr lang="en-BE" b="1" dirty="0">
              <a:solidFill>
                <a:schemeClr val="bg1"/>
              </a:solidFill>
            </a:endParaRPr>
          </a:p>
        </p:txBody>
      </p:sp>
      <p:pic>
        <p:nvPicPr>
          <p:cNvPr id="1026" name="Picture 2">
            <a:extLst>
              <a:ext uri="{FF2B5EF4-FFF2-40B4-BE49-F238E27FC236}">
                <a16:creationId xmlns:a16="http://schemas.microsoft.com/office/drawing/2014/main" id="{0A08B090-0A0F-6619-3106-B3827B50E64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235" r="85274"/>
          <a:stretch>
            <a:fillRect/>
          </a:stretch>
        </p:blipFill>
        <p:spPr bwMode="auto">
          <a:xfrm>
            <a:off x="313368" y="5113172"/>
            <a:ext cx="724968" cy="8182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CB1E1F5-1A90-50E9-0BFE-B0A0EAB977E2}"/>
              </a:ext>
            </a:extLst>
          </p:cNvPr>
          <p:cNvPicPr>
            <a:picLocks noChangeAspect="1"/>
          </p:cNvPicPr>
          <p:nvPr/>
        </p:nvPicPr>
        <p:blipFill>
          <a:blip r:embed="rId8"/>
          <a:stretch>
            <a:fillRect/>
          </a:stretch>
        </p:blipFill>
        <p:spPr>
          <a:xfrm>
            <a:off x="1208195" y="6133911"/>
            <a:ext cx="1213582" cy="606791"/>
          </a:xfrm>
          <a:prstGeom prst="rect">
            <a:avLst/>
          </a:prstGeom>
        </p:spPr>
      </p:pic>
    </p:spTree>
    <p:extLst>
      <p:ext uri="{BB962C8B-B14F-4D97-AF65-F5344CB8AC3E}">
        <p14:creationId xmlns:p14="http://schemas.microsoft.com/office/powerpoint/2010/main" val="2543563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41193-CBC0-6DBF-6638-920DBA9335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C6E641-CDCF-92BA-638D-76FF83EF0073}"/>
              </a:ext>
            </a:extLst>
          </p:cNvPr>
          <p:cNvSpPr>
            <a:spLocks noGrp="1"/>
          </p:cNvSpPr>
          <p:nvPr>
            <p:ph type="title"/>
          </p:nvPr>
        </p:nvSpPr>
        <p:spPr>
          <a:xfrm>
            <a:off x="838200" y="0"/>
            <a:ext cx="10515600" cy="1325563"/>
          </a:xfrm>
        </p:spPr>
        <p:txBody>
          <a:bodyPr/>
          <a:lstStyle/>
          <a:p>
            <a:pPr algn="ctr"/>
            <a:r>
              <a:rPr lang="en-BE" dirty="0"/>
              <a:t>EUV wide FOV</a:t>
            </a:r>
          </a:p>
        </p:txBody>
      </p:sp>
      <p:sp>
        <p:nvSpPr>
          <p:cNvPr id="4" name="Slide Number Placeholder 3">
            <a:extLst>
              <a:ext uri="{FF2B5EF4-FFF2-40B4-BE49-F238E27FC236}">
                <a16:creationId xmlns:a16="http://schemas.microsoft.com/office/drawing/2014/main" id="{D41CB186-CC02-1542-8612-920F5DF885BA}"/>
              </a:ext>
            </a:extLst>
          </p:cNvPr>
          <p:cNvSpPr>
            <a:spLocks noGrp="1"/>
          </p:cNvSpPr>
          <p:nvPr>
            <p:ph type="sldNum" sz="quarter" idx="12"/>
          </p:nvPr>
        </p:nvSpPr>
        <p:spPr/>
        <p:txBody>
          <a:bodyPr/>
          <a:lstStyle/>
          <a:p>
            <a:fld id="{45A68F7E-F0D2-E849-B0A4-970329F1D46D}" type="slidenum">
              <a:rPr lang="en-BE" smtClean="0"/>
              <a:t>10</a:t>
            </a:fld>
            <a:endParaRPr lang="en-BE"/>
          </a:p>
        </p:txBody>
      </p:sp>
      <p:cxnSp>
        <p:nvCxnSpPr>
          <p:cNvPr id="29" name="Straight Connector 28">
            <a:extLst>
              <a:ext uri="{FF2B5EF4-FFF2-40B4-BE49-F238E27FC236}">
                <a16:creationId xmlns:a16="http://schemas.microsoft.com/office/drawing/2014/main" id="{A7D54CBB-EB05-7192-82CA-0542290DEB4E}"/>
              </a:ext>
            </a:extLst>
          </p:cNvPr>
          <p:cNvCxnSpPr/>
          <p:nvPr/>
        </p:nvCxnSpPr>
        <p:spPr>
          <a:xfrm>
            <a:off x="681681" y="1112108"/>
            <a:ext cx="11133438"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pic>
        <p:nvPicPr>
          <p:cNvPr id="3" name="Picture 2" descr="A graph of a number of people&#10;&#10;Description automatically generated with medium confidence">
            <a:extLst>
              <a:ext uri="{FF2B5EF4-FFF2-40B4-BE49-F238E27FC236}">
                <a16:creationId xmlns:a16="http://schemas.microsoft.com/office/drawing/2014/main" id="{FA3D285B-81AD-F052-5FF0-C9A6E3122E4F}"/>
              </a:ext>
            </a:extLst>
          </p:cNvPr>
          <p:cNvPicPr>
            <a:picLocks noChangeAspect="1"/>
          </p:cNvPicPr>
          <p:nvPr/>
        </p:nvPicPr>
        <p:blipFill>
          <a:blip r:embed="rId3">
            <a:extLst>
              <a:ext uri="{28A0092B-C50C-407E-A947-70E740481C1C}">
                <a14:useLocalDpi xmlns:a14="http://schemas.microsoft.com/office/drawing/2010/main" val="0"/>
              </a:ext>
            </a:extLst>
          </a:blip>
          <a:srcRect t="15306"/>
          <a:stretch>
            <a:fillRect/>
          </a:stretch>
        </p:blipFill>
        <p:spPr>
          <a:xfrm>
            <a:off x="5846139" y="3209987"/>
            <a:ext cx="6231142" cy="3265267"/>
          </a:xfrm>
          <a:prstGeom prst="rect">
            <a:avLst/>
          </a:prstGeom>
        </p:spPr>
      </p:pic>
      <p:sp>
        <p:nvSpPr>
          <p:cNvPr id="5" name="Rectangle 4">
            <a:extLst>
              <a:ext uri="{FF2B5EF4-FFF2-40B4-BE49-F238E27FC236}">
                <a16:creationId xmlns:a16="http://schemas.microsoft.com/office/drawing/2014/main" id="{E9128331-E900-27B8-D2CE-1775CF55D7B7}"/>
              </a:ext>
            </a:extLst>
          </p:cNvPr>
          <p:cNvSpPr/>
          <p:nvPr/>
        </p:nvSpPr>
        <p:spPr>
          <a:xfrm>
            <a:off x="5946915" y="3073461"/>
            <a:ext cx="2493210" cy="285100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extBox 10">
            <a:extLst>
              <a:ext uri="{FF2B5EF4-FFF2-40B4-BE49-F238E27FC236}">
                <a16:creationId xmlns:a16="http://schemas.microsoft.com/office/drawing/2014/main" id="{4841231B-BBE3-A529-7728-D50A2D77724F}"/>
              </a:ext>
            </a:extLst>
          </p:cNvPr>
          <p:cNvSpPr txBox="1"/>
          <p:nvPr/>
        </p:nvSpPr>
        <p:spPr>
          <a:xfrm>
            <a:off x="6228824" y="5924470"/>
            <a:ext cx="1486113" cy="253916"/>
          </a:xfrm>
          <a:prstGeom prst="rect">
            <a:avLst/>
          </a:prstGeom>
          <a:noFill/>
        </p:spPr>
        <p:txBody>
          <a:bodyPr wrap="square" rtlCol="0">
            <a:spAutoFit/>
          </a:bodyPr>
          <a:lstStyle/>
          <a:p>
            <a:r>
              <a:rPr lang="en-BE" sz="1050" dirty="0">
                <a:solidFill>
                  <a:schemeClr val="bg1">
                    <a:lumMod val="50000"/>
                  </a:schemeClr>
                </a:solidFill>
              </a:rPr>
              <a:t>Dorsch et al. (in prep)</a:t>
            </a:r>
          </a:p>
        </p:txBody>
      </p:sp>
      <p:sp>
        <p:nvSpPr>
          <p:cNvPr id="18" name="TextBox 17">
            <a:extLst>
              <a:ext uri="{FF2B5EF4-FFF2-40B4-BE49-F238E27FC236}">
                <a16:creationId xmlns:a16="http://schemas.microsoft.com/office/drawing/2014/main" id="{0BA385E0-8082-1A60-8C6F-F38C38FF81EC}"/>
              </a:ext>
            </a:extLst>
          </p:cNvPr>
          <p:cNvSpPr txBox="1"/>
          <p:nvPr/>
        </p:nvSpPr>
        <p:spPr>
          <a:xfrm>
            <a:off x="681680" y="4650795"/>
            <a:ext cx="4553509" cy="646331"/>
          </a:xfrm>
          <a:prstGeom prst="rect">
            <a:avLst/>
          </a:prstGeom>
          <a:noFill/>
        </p:spPr>
        <p:txBody>
          <a:bodyPr wrap="square" rtlCol="0">
            <a:spAutoFit/>
          </a:bodyPr>
          <a:lstStyle/>
          <a:p>
            <a:r>
              <a:rPr lang="en-BE" dirty="0"/>
              <a:t>Our study shows majority of prominence eruptions are observed </a:t>
            </a:r>
            <a:r>
              <a:rPr lang="en-BE" b="1" dirty="0"/>
              <a:t>below 3 Rs</a:t>
            </a:r>
            <a:r>
              <a:rPr lang="en-BE" dirty="0"/>
              <a:t>.</a:t>
            </a:r>
          </a:p>
        </p:txBody>
      </p:sp>
      <p:sp>
        <p:nvSpPr>
          <p:cNvPr id="19" name="TextBox 18">
            <a:extLst>
              <a:ext uri="{FF2B5EF4-FFF2-40B4-BE49-F238E27FC236}">
                <a16:creationId xmlns:a16="http://schemas.microsoft.com/office/drawing/2014/main" id="{C024362A-E78E-CAA7-A913-B8D48BDA9102}"/>
              </a:ext>
            </a:extLst>
          </p:cNvPr>
          <p:cNvSpPr txBox="1"/>
          <p:nvPr/>
        </p:nvSpPr>
        <p:spPr>
          <a:xfrm>
            <a:off x="681680" y="2472719"/>
            <a:ext cx="6531853" cy="369332"/>
          </a:xfrm>
          <a:prstGeom prst="rect">
            <a:avLst/>
          </a:prstGeom>
          <a:noFill/>
        </p:spPr>
        <p:txBody>
          <a:bodyPr wrap="none" rtlCol="0">
            <a:spAutoFit/>
          </a:bodyPr>
          <a:lstStyle/>
          <a:p>
            <a:r>
              <a:rPr lang="en-BE" dirty="0"/>
              <a:t>We studied 229 prominence eruptions observed with EUI FSI304.</a:t>
            </a:r>
          </a:p>
        </p:txBody>
      </p:sp>
      <p:sp>
        <p:nvSpPr>
          <p:cNvPr id="21" name="TextBox 20">
            <a:extLst>
              <a:ext uri="{FF2B5EF4-FFF2-40B4-BE49-F238E27FC236}">
                <a16:creationId xmlns:a16="http://schemas.microsoft.com/office/drawing/2014/main" id="{5D424B89-F5F2-7346-A161-67E95B638A52}"/>
              </a:ext>
            </a:extLst>
          </p:cNvPr>
          <p:cNvSpPr txBox="1"/>
          <p:nvPr/>
        </p:nvSpPr>
        <p:spPr>
          <a:xfrm>
            <a:off x="681681" y="3284758"/>
            <a:ext cx="4553510" cy="923330"/>
          </a:xfrm>
          <a:prstGeom prst="rect">
            <a:avLst/>
          </a:prstGeom>
          <a:noFill/>
        </p:spPr>
        <p:txBody>
          <a:bodyPr wrap="square" rtlCol="0">
            <a:spAutoFit/>
          </a:bodyPr>
          <a:lstStyle/>
          <a:p>
            <a:r>
              <a:rPr lang="en-BE" dirty="0"/>
              <a:t>We took advantage of the wide FOV of EUI to measure the maximum height reached by the eruptions.</a:t>
            </a:r>
          </a:p>
        </p:txBody>
      </p:sp>
      <p:sp>
        <p:nvSpPr>
          <p:cNvPr id="22" name="TextBox 21">
            <a:extLst>
              <a:ext uri="{FF2B5EF4-FFF2-40B4-BE49-F238E27FC236}">
                <a16:creationId xmlns:a16="http://schemas.microsoft.com/office/drawing/2014/main" id="{21C7C72C-50A3-7884-DA9C-BC9D788A41D4}"/>
              </a:ext>
            </a:extLst>
          </p:cNvPr>
          <p:cNvSpPr txBox="1"/>
          <p:nvPr/>
        </p:nvSpPr>
        <p:spPr>
          <a:xfrm>
            <a:off x="681680" y="1664328"/>
            <a:ext cx="4007892" cy="369332"/>
          </a:xfrm>
          <a:prstGeom prst="rect">
            <a:avLst/>
          </a:prstGeom>
          <a:noFill/>
        </p:spPr>
        <p:txBody>
          <a:bodyPr wrap="none" rtlCol="0">
            <a:spAutoFit/>
          </a:bodyPr>
          <a:lstStyle/>
          <a:p>
            <a:r>
              <a:rPr lang="en-BE" dirty="0"/>
              <a:t>Lesson learned from the EUI wide FOV.</a:t>
            </a:r>
          </a:p>
        </p:txBody>
      </p:sp>
      <p:sp>
        <p:nvSpPr>
          <p:cNvPr id="6" name="TextBox 5">
            <a:extLst>
              <a:ext uri="{FF2B5EF4-FFF2-40B4-BE49-F238E27FC236}">
                <a16:creationId xmlns:a16="http://schemas.microsoft.com/office/drawing/2014/main" id="{3ED0133E-CE85-FB8F-02BF-ABBB11D78170}"/>
              </a:ext>
            </a:extLst>
          </p:cNvPr>
          <p:cNvSpPr txBox="1"/>
          <p:nvPr/>
        </p:nvSpPr>
        <p:spPr>
          <a:xfrm>
            <a:off x="0" y="6581001"/>
            <a:ext cx="12192000" cy="276999"/>
          </a:xfrm>
          <a:prstGeom prst="rect">
            <a:avLst/>
          </a:prstGeom>
          <a:noFill/>
        </p:spPr>
        <p:txBody>
          <a:bodyPr wrap="square" rtlCol="0">
            <a:spAutoFit/>
          </a:bodyPr>
          <a:lstStyle/>
          <a:p>
            <a:r>
              <a:rPr lang="en-BE" sz="1200" dirty="0"/>
              <a:t>Brenda D. Dorsch – ESA Space Weather Service Network Workshop 2026</a:t>
            </a:r>
          </a:p>
        </p:txBody>
      </p:sp>
    </p:spTree>
    <p:extLst>
      <p:ext uri="{BB962C8B-B14F-4D97-AF65-F5344CB8AC3E}">
        <p14:creationId xmlns:p14="http://schemas.microsoft.com/office/powerpoint/2010/main" val="3910893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C8155-A108-1382-AA55-5E4C2990D4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D06274-A2A7-2E81-491E-D4DA65AF643C}"/>
              </a:ext>
            </a:extLst>
          </p:cNvPr>
          <p:cNvSpPr>
            <a:spLocks noGrp="1"/>
          </p:cNvSpPr>
          <p:nvPr>
            <p:ph type="title"/>
          </p:nvPr>
        </p:nvSpPr>
        <p:spPr>
          <a:xfrm>
            <a:off x="838200" y="0"/>
            <a:ext cx="10515600" cy="1325563"/>
          </a:xfrm>
        </p:spPr>
        <p:txBody>
          <a:bodyPr/>
          <a:lstStyle/>
          <a:p>
            <a:pPr algn="ctr"/>
            <a:r>
              <a:rPr lang="en-BE" dirty="0"/>
              <a:t>From EUI to JEDI</a:t>
            </a:r>
          </a:p>
        </p:txBody>
      </p:sp>
      <p:cxnSp>
        <p:nvCxnSpPr>
          <p:cNvPr id="5" name="Straight Connector 4">
            <a:extLst>
              <a:ext uri="{FF2B5EF4-FFF2-40B4-BE49-F238E27FC236}">
                <a16:creationId xmlns:a16="http://schemas.microsoft.com/office/drawing/2014/main" id="{74F0D235-0FA6-B382-A324-27D473A3F54E}"/>
              </a:ext>
            </a:extLst>
          </p:cNvPr>
          <p:cNvCxnSpPr/>
          <p:nvPr/>
        </p:nvCxnSpPr>
        <p:spPr>
          <a:xfrm>
            <a:off x="681681" y="1112108"/>
            <a:ext cx="11133438"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BD6E4EC1-5ABE-D995-78E5-E0FE96B055DD}"/>
              </a:ext>
            </a:extLst>
          </p:cNvPr>
          <p:cNvSpPr>
            <a:spLocks noGrp="1"/>
          </p:cNvSpPr>
          <p:nvPr>
            <p:ph type="sldNum" sz="quarter" idx="12"/>
          </p:nvPr>
        </p:nvSpPr>
        <p:spPr/>
        <p:txBody>
          <a:bodyPr/>
          <a:lstStyle/>
          <a:p>
            <a:fld id="{45A68F7E-F0D2-E849-B0A4-970329F1D46D}" type="slidenum">
              <a:rPr lang="en-BE" smtClean="0"/>
              <a:t>11</a:t>
            </a:fld>
            <a:endParaRPr lang="en-BE"/>
          </a:p>
        </p:txBody>
      </p:sp>
      <p:pic>
        <p:nvPicPr>
          <p:cNvPr id="3" name="JHV_2025-01-14_14.03.03">
            <a:hlinkClick r:id="" action="ppaction://media"/>
            <a:extLst>
              <a:ext uri="{FF2B5EF4-FFF2-40B4-BE49-F238E27FC236}">
                <a16:creationId xmlns:a16="http://schemas.microsoft.com/office/drawing/2014/main" id="{4A20EAA5-B5CD-CCFA-DFFB-6DB904B38E7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9756" y="1134820"/>
            <a:ext cx="5544590" cy="5497200"/>
          </a:xfrm>
          <a:prstGeom prst="rect">
            <a:avLst/>
          </a:prstGeom>
        </p:spPr>
      </p:pic>
      <p:sp>
        <p:nvSpPr>
          <p:cNvPr id="8" name="TextBox 7">
            <a:extLst>
              <a:ext uri="{FF2B5EF4-FFF2-40B4-BE49-F238E27FC236}">
                <a16:creationId xmlns:a16="http://schemas.microsoft.com/office/drawing/2014/main" id="{D4FFA6A7-4938-DF9D-F3EA-33CAA934C3E0}"/>
              </a:ext>
            </a:extLst>
          </p:cNvPr>
          <p:cNvSpPr txBox="1"/>
          <p:nvPr/>
        </p:nvSpPr>
        <p:spPr>
          <a:xfrm>
            <a:off x="139756" y="1236974"/>
            <a:ext cx="902811" cy="646331"/>
          </a:xfrm>
          <a:prstGeom prst="rect">
            <a:avLst/>
          </a:prstGeom>
          <a:solidFill>
            <a:schemeClr val="bg2">
              <a:lumMod val="10000"/>
              <a:alpha val="30000"/>
            </a:schemeClr>
          </a:solidFill>
          <a:ln>
            <a:noFill/>
          </a:ln>
        </p:spPr>
        <p:txBody>
          <a:bodyPr wrap="none" rtlCol="0">
            <a:spAutoFit/>
          </a:bodyPr>
          <a:lstStyle/>
          <a:p>
            <a:r>
              <a:rPr lang="en-GB" dirty="0">
                <a:solidFill>
                  <a:schemeClr val="accent2">
                    <a:lumMod val="20000"/>
                    <a:lumOff val="80000"/>
                  </a:schemeClr>
                </a:solidFill>
                <a:latin typeface="Arial" panose="020B0604020202020204" pitchFamily="34" charset="0"/>
                <a:ea typeface="MS PGothic" pitchFamily="34" charset="-128"/>
                <a:cs typeface="Arial" panose="020B0604020202020204" pitchFamily="34" charset="0"/>
              </a:rPr>
              <a:t>EUV</a:t>
            </a:r>
          </a:p>
          <a:p>
            <a:r>
              <a:rPr lang="en-GB" dirty="0">
                <a:solidFill>
                  <a:schemeClr val="accent2">
                    <a:lumMod val="20000"/>
                    <a:lumOff val="80000"/>
                  </a:schemeClr>
                </a:solidFill>
                <a:latin typeface="Arial" panose="020B0604020202020204" pitchFamily="34" charset="0"/>
                <a:ea typeface="MS PGothic" pitchFamily="34" charset="-128"/>
                <a:cs typeface="Arial" panose="020B0604020202020204" pitchFamily="34" charset="0"/>
              </a:rPr>
              <a:t>Imager</a:t>
            </a:r>
            <a:endParaRPr lang="en-GB" baseline="-25000" dirty="0">
              <a:solidFill>
                <a:schemeClr val="accent2">
                  <a:lumMod val="20000"/>
                  <a:lumOff val="80000"/>
                </a:schemeClr>
              </a:solidFill>
              <a:latin typeface="Arial" panose="020B0604020202020204" pitchFamily="34" charset="0"/>
              <a:ea typeface="MS PGothic" pitchFamily="34" charset="-128"/>
              <a:cs typeface="Arial" panose="020B0604020202020204" pitchFamily="34" charset="0"/>
            </a:endParaRPr>
          </a:p>
        </p:txBody>
      </p:sp>
      <p:grpSp>
        <p:nvGrpSpPr>
          <p:cNvPr id="10" name="Group 9">
            <a:extLst>
              <a:ext uri="{FF2B5EF4-FFF2-40B4-BE49-F238E27FC236}">
                <a16:creationId xmlns:a16="http://schemas.microsoft.com/office/drawing/2014/main" id="{87168643-4349-AF8B-708E-D532695F09AF}"/>
              </a:ext>
            </a:extLst>
          </p:cNvPr>
          <p:cNvGrpSpPr/>
          <p:nvPr/>
        </p:nvGrpSpPr>
        <p:grpSpPr>
          <a:xfrm>
            <a:off x="154995" y="1890909"/>
            <a:ext cx="2317692" cy="1626547"/>
            <a:chOff x="958419" y="3136382"/>
            <a:chExt cx="2317692" cy="1626547"/>
          </a:xfrm>
        </p:grpSpPr>
        <p:cxnSp>
          <p:nvCxnSpPr>
            <p:cNvPr id="11" name="Straight Connector 10">
              <a:extLst>
                <a:ext uri="{FF2B5EF4-FFF2-40B4-BE49-F238E27FC236}">
                  <a16:creationId xmlns:a16="http://schemas.microsoft.com/office/drawing/2014/main" id="{BD257612-95C8-5BE7-6D8D-450AEE1BE103}"/>
                </a:ext>
              </a:extLst>
            </p:cNvPr>
            <p:cNvCxnSpPr>
              <a:cxnSpLocks/>
            </p:cNvCxnSpPr>
            <p:nvPr/>
          </p:nvCxnSpPr>
          <p:spPr>
            <a:xfrm>
              <a:off x="958419" y="3136382"/>
              <a:ext cx="895013" cy="0"/>
            </a:xfrm>
            <a:prstGeom prst="line">
              <a:avLst/>
            </a:prstGeom>
            <a:ln w="254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BAEC80A-BF39-2904-E191-95B972F5D3CB}"/>
                </a:ext>
              </a:extLst>
            </p:cNvPr>
            <p:cNvCxnSpPr>
              <a:cxnSpLocks/>
            </p:cNvCxnSpPr>
            <p:nvPr/>
          </p:nvCxnSpPr>
          <p:spPr>
            <a:xfrm>
              <a:off x="1841984" y="3137039"/>
              <a:ext cx="1434127" cy="1625890"/>
            </a:xfrm>
            <a:prstGeom prst="line">
              <a:avLst/>
            </a:prstGeom>
            <a:ln w="25400">
              <a:solidFill>
                <a:schemeClr val="accent2">
                  <a:lumMod val="20000"/>
                  <a:lumOff val="80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F244DBAF-ADD4-6791-4449-E899E8C0D7CE}"/>
              </a:ext>
            </a:extLst>
          </p:cNvPr>
          <p:cNvSpPr txBox="1"/>
          <p:nvPr/>
        </p:nvSpPr>
        <p:spPr>
          <a:xfrm>
            <a:off x="139756" y="6207633"/>
            <a:ext cx="1531188" cy="369332"/>
          </a:xfrm>
          <a:prstGeom prst="rect">
            <a:avLst/>
          </a:prstGeom>
          <a:solidFill>
            <a:schemeClr val="bg2">
              <a:lumMod val="10000"/>
              <a:alpha val="30000"/>
            </a:schemeClr>
          </a:solidFill>
          <a:ln>
            <a:noFill/>
          </a:ln>
        </p:spPr>
        <p:txBody>
          <a:bodyPr wrap="none" rtlCol="0">
            <a:spAutoFit/>
          </a:bodyPr>
          <a:lstStyle/>
          <a:p>
            <a:pPr algn="l"/>
            <a:r>
              <a:rPr lang="en-GB" dirty="0">
                <a:solidFill>
                  <a:schemeClr val="accent2">
                    <a:lumMod val="20000"/>
                    <a:lumOff val="80000"/>
                  </a:schemeClr>
                </a:solidFill>
                <a:latin typeface="Arial" panose="020B0604020202020204" pitchFamily="34" charset="0"/>
                <a:ea typeface="MS PGothic" pitchFamily="34" charset="-128"/>
                <a:cs typeface="Arial" panose="020B0604020202020204" pitchFamily="34" charset="0"/>
              </a:rPr>
              <a:t>Coronagraph</a:t>
            </a:r>
            <a:endParaRPr lang="en-GB" baseline="-25000" dirty="0">
              <a:solidFill>
                <a:schemeClr val="accent2">
                  <a:lumMod val="20000"/>
                  <a:lumOff val="80000"/>
                </a:schemeClr>
              </a:solidFill>
              <a:latin typeface="Arial" panose="020B0604020202020204" pitchFamily="34" charset="0"/>
              <a:ea typeface="MS PGothic" pitchFamily="34" charset="-128"/>
              <a:cs typeface="Arial" panose="020B0604020202020204" pitchFamily="34" charset="0"/>
            </a:endParaRPr>
          </a:p>
        </p:txBody>
      </p:sp>
      <p:grpSp>
        <p:nvGrpSpPr>
          <p:cNvPr id="14" name="Group 13">
            <a:extLst>
              <a:ext uri="{FF2B5EF4-FFF2-40B4-BE49-F238E27FC236}">
                <a16:creationId xmlns:a16="http://schemas.microsoft.com/office/drawing/2014/main" id="{2C992BD4-7A89-BA10-3FC8-2875F73FE9B2}"/>
              </a:ext>
            </a:extLst>
          </p:cNvPr>
          <p:cNvGrpSpPr/>
          <p:nvPr/>
        </p:nvGrpSpPr>
        <p:grpSpPr>
          <a:xfrm>
            <a:off x="139756" y="5707824"/>
            <a:ext cx="2241630" cy="869141"/>
            <a:chOff x="363035" y="4978413"/>
            <a:chExt cx="2241630" cy="869141"/>
          </a:xfrm>
        </p:grpSpPr>
        <p:cxnSp>
          <p:nvCxnSpPr>
            <p:cNvPr id="15" name="Straight Connector 14">
              <a:extLst>
                <a:ext uri="{FF2B5EF4-FFF2-40B4-BE49-F238E27FC236}">
                  <a16:creationId xmlns:a16="http://schemas.microsoft.com/office/drawing/2014/main" id="{E77652F0-D6E3-84F4-850D-EABE18ECBC53}"/>
                </a:ext>
              </a:extLst>
            </p:cNvPr>
            <p:cNvCxnSpPr>
              <a:cxnSpLocks/>
            </p:cNvCxnSpPr>
            <p:nvPr/>
          </p:nvCxnSpPr>
          <p:spPr>
            <a:xfrm>
              <a:off x="363035" y="5847554"/>
              <a:ext cx="1531188" cy="0"/>
            </a:xfrm>
            <a:prstGeom prst="line">
              <a:avLst/>
            </a:prstGeom>
            <a:ln w="254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7FB7E45-0F6C-3B70-5CA7-72A709A7FED3}"/>
                </a:ext>
              </a:extLst>
            </p:cNvPr>
            <p:cNvCxnSpPr>
              <a:cxnSpLocks/>
            </p:cNvCxnSpPr>
            <p:nvPr/>
          </p:nvCxnSpPr>
          <p:spPr>
            <a:xfrm flipV="1">
              <a:off x="1881280" y="4978413"/>
              <a:ext cx="723385" cy="869141"/>
            </a:xfrm>
            <a:prstGeom prst="line">
              <a:avLst/>
            </a:prstGeom>
            <a:ln w="25400">
              <a:solidFill>
                <a:schemeClr val="accent2">
                  <a:lumMod val="20000"/>
                  <a:lumOff val="80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18" name="Oval 17">
            <a:extLst>
              <a:ext uri="{FF2B5EF4-FFF2-40B4-BE49-F238E27FC236}">
                <a16:creationId xmlns:a16="http://schemas.microsoft.com/office/drawing/2014/main" id="{BFEFB371-46EC-6B08-9808-A7DC0B0AF4AD}"/>
              </a:ext>
            </a:extLst>
          </p:cNvPr>
          <p:cNvSpPr>
            <a:spLocks noChangeAspect="1"/>
          </p:cNvSpPr>
          <p:nvPr/>
        </p:nvSpPr>
        <p:spPr>
          <a:xfrm>
            <a:off x="2155801" y="3221697"/>
            <a:ext cx="1425600" cy="1425600"/>
          </a:xfrm>
          <a:prstGeom prst="ellipse">
            <a:avLst/>
          </a:prstGeom>
          <a:solidFill>
            <a:srgbClr val="FFC000">
              <a:alpha val="79000"/>
            </a:srgbClr>
          </a:solidFill>
          <a:ln w="19050">
            <a:solidFill>
              <a:schemeClr val="accent2">
                <a:lumMod val="20000"/>
                <a:lumOff val="8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20000"/>
                  <a:lumOff val="80000"/>
                </a:schemeClr>
              </a:solidFill>
            </a:endParaRPr>
          </a:p>
        </p:txBody>
      </p:sp>
      <p:sp>
        <p:nvSpPr>
          <p:cNvPr id="19" name="Circle: Hollow 20">
            <a:extLst>
              <a:ext uri="{FF2B5EF4-FFF2-40B4-BE49-F238E27FC236}">
                <a16:creationId xmlns:a16="http://schemas.microsoft.com/office/drawing/2014/main" id="{6602AC23-D67E-9FA2-64C7-5EA6855413E4}"/>
              </a:ext>
            </a:extLst>
          </p:cNvPr>
          <p:cNvSpPr/>
          <p:nvPr/>
        </p:nvSpPr>
        <p:spPr>
          <a:xfrm>
            <a:off x="233981" y="1320897"/>
            <a:ext cx="5227200" cy="5227200"/>
          </a:xfrm>
          <a:prstGeom prst="donut">
            <a:avLst>
              <a:gd name="adj" fmla="val 42776"/>
            </a:avLst>
          </a:prstGeom>
          <a:solidFill>
            <a:schemeClr val="accent4">
              <a:lumMod val="40000"/>
              <a:lumOff val="60000"/>
              <a:alpha val="40000"/>
            </a:schemeClr>
          </a:solidFill>
          <a:ln w="19050">
            <a:solidFill>
              <a:schemeClr val="accent4">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20" name="Picture 19" descr="A graph of a number of people&#10;&#10;Description automatically generated with medium confidence">
            <a:extLst>
              <a:ext uri="{FF2B5EF4-FFF2-40B4-BE49-F238E27FC236}">
                <a16:creationId xmlns:a16="http://schemas.microsoft.com/office/drawing/2014/main" id="{AEB3B131-F504-86AE-D053-A453871F8114}"/>
              </a:ext>
            </a:extLst>
          </p:cNvPr>
          <p:cNvPicPr>
            <a:picLocks noChangeAspect="1"/>
          </p:cNvPicPr>
          <p:nvPr/>
        </p:nvPicPr>
        <p:blipFill>
          <a:blip r:embed="rId6">
            <a:extLst>
              <a:ext uri="{28A0092B-C50C-407E-A947-70E740481C1C}">
                <a14:useLocalDpi xmlns:a14="http://schemas.microsoft.com/office/drawing/2010/main" val="0"/>
              </a:ext>
            </a:extLst>
          </a:blip>
          <a:srcRect t="15306"/>
          <a:stretch>
            <a:fillRect/>
          </a:stretch>
        </p:blipFill>
        <p:spPr>
          <a:xfrm>
            <a:off x="6477627" y="4640040"/>
            <a:ext cx="4094188" cy="2145452"/>
          </a:xfrm>
          <a:prstGeom prst="rect">
            <a:avLst/>
          </a:prstGeom>
        </p:spPr>
      </p:pic>
      <p:sp>
        <p:nvSpPr>
          <p:cNvPr id="21" name="TextBox 20">
            <a:extLst>
              <a:ext uri="{FF2B5EF4-FFF2-40B4-BE49-F238E27FC236}">
                <a16:creationId xmlns:a16="http://schemas.microsoft.com/office/drawing/2014/main" id="{74859984-B34D-292A-D9A5-819DDAFB10ED}"/>
              </a:ext>
            </a:extLst>
          </p:cNvPr>
          <p:cNvSpPr txBox="1"/>
          <p:nvPr/>
        </p:nvSpPr>
        <p:spPr>
          <a:xfrm>
            <a:off x="5759782" y="1276414"/>
            <a:ext cx="6099348" cy="1200329"/>
          </a:xfrm>
          <a:prstGeom prst="rect">
            <a:avLst/>
          </a:prstGeom>
          <a:noFill/>
        </p:spPr>
        <p:txBody>
          <a:bodyPr wrap="square">
            <a:spAutoFit/>
          </a:bodyPr>
          <a:lstStyle/>
          <a:p>
            <a:r>
              <a:rPr lang="en-GB" b="1" i="0" u="none" strike="noStrike" dirty="0">
                <a:solidFill>
                  <a:srgbClr val="000000"/>
                </a:solidFill>
                <a:effectLst/>
                <a:latin typeface="Aptos" panose="020B0004020202020204" pitchFamily="34" charset="0"/>
              </a:rPr>
              <a:t>SWOC - (Space Weather Operational Coronal Imager)</a:t>
            </a:r>
          </a:p>
          <a:p>
            <a:r>
              <a:rPr lang="en-GB" dirty="0"/>
              <a:t>3 channels: 133, 195, 304 </a:t>
            </a:r>
            <a:r>
              <a:rPr lang="en-GB" dirty="0" err="1"/>
              <a:t>Å</a:t>
            </a:r>
            <a:r>
              <a:rPr lang="en-GB" dirty="0"/>
              <a:t>.</a:t>
            </a:r>
          </a:p>
          <a:p>
            <a:r>
              <a:rPr lang="en-GB" dirty="0">
                <a:solidFill>
                  <a:srgbClr val="000000"/>
                </a:solidFill>
                <a:latin typeface="Aptos" panose="020B0004020202020204" pitchFamily="34" charset="0"/>
              </a:rPr>
              <a:t>4 min cadence. </a:t>
            </a:r>
          </a:p>
          <a:p>
            <a:r>
              <a:rPr lang="en-GB" dirty="0">
                <a:solidFill>
                  <a:srgbClr val="000000"/>
                </a:solidFill>
                <a:latin typeface="Aptos" panose="020B0004020202020204" pitchFamily="34" charset="0"/>
              </a:rPr>
              <a:t>Full solar disk and extended corona out to </a:t>
            </a:r>
            <a:r>
              <a:rPr lang="en-GB" b="1" dirty="0">
                <a:solidFill>
                  <a:srgbClr val="0070C0"/>
                </a:solidFill>
                <a:latin typeface="Aptos" panose="020B0004020202020204" pitchFamily="34" charset="0"/>
              </a:rPr>
              <a:t>3.2 Rs</a:t>
            </a:r>
            <a:r>
              <a:rPr lang="en-GB" dirty="0">
                <a:solidFill>
                  <a:srgbClr val="000000"/>
                </a:solidFill>
                <a:latin typeface="Aptos" panose="020B0004020202020204" pitchFamily="34" charset="0"/>
              </a:rPr>
              <a:t>.</a:t>
            </a:r>
            <a:endParaRPr lang="en-BE" dirty="0"/>
          </a:p>
        </p:txBody>
      </p:sp>
      <p:sp>
        <p:nvSpPr>
          <p:cNvPr id="22" name="TextBox 21">
            <a:extLst>
              <a:ext uri="{FF2B5EF4-FFF2-40B4-BE49-F238E27FC236}">
                <a16:creationId xmlns:a16="http://schemas.microsoft.com/office/drawing/2014/main" id="{6CC43EF3-0BBC-C596-8AFA-23A789C6E2DD}"/>
              </a:ext>
            </a:extLst>
          </p:cNvPr>
          <p:cNvSpPr txBox="1"/>
          <p:nvPr/>
        </p:nvSpPr>
        <p:spPr>
          <a:xfrm>
            <a:off x="5759782" y="2837003"/>
            <a:ext cx="6400054" cy="1477328"/>
          </a:xfrm>
          <a:prstGeom prst="rect">
            <a:avLst/>
          </a:prstGeom>
          <a:noFill/>
        </p:spPr>
        <p:txBody>
          <a:bodyPr wrap="square">
            <a:spAutoFit/>
          </a:bodyPr>
          <a:lstStyle/>
          <a:p>
            <a:pPr algn="l">
              <a:buNone/>
            </a:pPr>
            <a:r>
              <a:rPr lang="en-GB" sz="1800" b="1" i="0" u="none" strike="noStrike" dirty="0">
                <a:solidFill>
                  <a:srgbClr val="000000"/>
                </a:solidFill>
                <a:effectLst/>
                <a:latin typeface="Aptos" panose="020B0004020202020204" pitchFamily="34" charset="0"/>
              </a:rPr>
              <a:t>EWOC – (Enhanced Wide-angle Observations of the Corona)</a:t>
            </a:r>
          </a:p>
          <a:p>
            <a:r>
              <a:rPr lang="en-GB" sz="1800" b="0" i="0" u="none" strike="noStrike" dirty="0">
                <a:solidFill>
                  <a:srgbClr val="000000"/>
                </a:solidFill>
                <a:effectLst/>
                <a:latin typeface="Aptos" panose="020B0004020202020204" pitchFamily="34" charset="0"/>
              </a:rPr>
              <a:t>2 channels: </a:t>
            </a:r>
            <a:r>
              <a:rPr lang="en-GB" dirty="0"/>
              <a:t>171, 304 </a:t>
            </a:r>
            <a:r>
              <a:rPr lang="en-GB" dirty="0" err="1"/>
              <a:t>Å</a:t>
            </a:r>
            <a:r>
              <a:rPr lang="en-GB" dirty="0"/>
              <a:t>.</a:t>
            </a:r>
          </a:p>
          <a:p>
            <a:r>
              <a:rPr lang="en-GB" dirty="0"/>
              <a:t>8 min cadence.</a:t>
            </a:r>
          </a:p>
          <a:p>
            <a:pPr algn="l">
              <a:buNone/>
            </a:pPr>
            <a:r>
              <a:rPr lang="en-GB" sz="1800" b="0" i="0" u="none" strike="noStrike" dirty="0">
                <a:solidFill>
                  <a:srgbClr val="000000"/>
                </a:solidFill>
                <a:effectLst/>
                <a:latin typeface="Aptos" panose="020B0004020202020204" pitchFamily="34" charset="0"/>
              </a:rPr>
              <a:t>Full solar disk &amp; Occulted coronal images out to </a:t>
            </a:r>
            <a:r>
              <a:rPr lang="en-GB" sz="1800" b="1" i="0" u="none" strike="noStrike" dirty="0">
                <a:solidFill>
                  <a:srgbClr val="0070C0"/>
                </a:solidFill>
                <a:effectLst/>
                <a:latin typeface="Aptos" panose="020B0004020202020204" pitchFamily="34" charset="0"/>
              </a:rPr>
              <a:t>6 </a:t>
            </a:r>
            <a:r>
              <a:rPr lang="en-GB" b="1" dirty="0">
                <a:solidFill>
                  <a:srgbClr val="0070C0"/>
                </a:solidFill>
                <a:latin typeface="Aptos" panose="020B0004020202020204" pitchFamily="34" charset="0"/>
              </a:rPr>
              <a:t>Rs.</a:t>
            </a:r>
          </a:p>
          <a:p>
            <a:r>
              <a:rPr lang="en-GB" dirty="0">
                <a:latin typeface="Aptos" panose="020B0004020202020204" pitchFamily="34" charset="0"/>
              </a:rPr>
              <a:t>Occulter </a:t>
            </a:r>
            <a:r>
              <a:rPr lang="en-GB" dirty="0"/>
              <a:t>10x greater throughput than EUI/FSI.</a:t>
            </a:r>
            <a:endParaRPr lang="en-GB" dirty="0">
              <a:solidFill>
                <a:srgbClr val="000000"/>
              </a:solidFill>
              <a:latin typeface="Cambria Math" panose="02040503050406030204" pitchFamily="18" charset="0"/>
            </a:endParaRPr>
          </a:p>
        </p:txBody>
      </p:sp>
      <p:sp>
        <p:nvSpPr>
          <p:cNvPr id="23" name="Rectangle 22">
            <a:extLst>
              <a:ext uri="{FF2B5EF4-FFF2-40B4-BE49-F238E27FC236}">
                <a16:creationId xmlns:a16="http://schemas.microsoft.com/office/drawing/2014/main" id="{8B84A95A-5AB7-ABC9-4481-69D1F9665192}"/>
              </a:ext>
            </a:extLst>
          </p:cNvPr>
          <p:cNvSpPr/>
          <p:nvPr/>
        </p:nvSpPr>
        <p:spPr>
          <a:xfrm>
            <a:off x="6477627" y="4464132"/>
            <a:ext cx="1758932" cy="189913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24" name="Straight Arrow Connector 23">
            <a:extLst>
              <a:ext uri="{FF2B5EF4-FFF2-40B4-BE49-F238E27FC236}">
                <a16:creationId xmlns:a16="http://schemas.microsoft.com/office/drawing/2014/main" id="{BDE8896A-F4D5-3199-FB83-26E271249CDA}"/>
              </a:ext>
            </a:extLst>
          </p:cNvPr>
          <p:cNvCxnSpPr>
            <a:cxnSpLocks/>
          </p:cNvCxnSpPr>
          <p:nvPr/>
        </p:nvCxnSpPr>
        <p:spPr>
          <a:xfrm>
            <a:off x="8538009" y="4742908"/>
            <a:ext cx="422031"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3D4F37E3-58D8-07F8-8A4E-4A2A92684E25}"/>
              </a:ext>
            </a:extLst>
          </p:cNvPr>
          <p:cNvCxnSpPr>
            <a:cxnSpLocks/>
          </p:cNvCxnSpPr>
          <p:nvPr/>
        </p:nvCxnSpPr>
        <p:spPr>
          <a:xfrm>
            <a:off x="8538009" y="6363270"/>
            <a:ext cx="410308"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CD9E9B11-51D7-6E9B-FCEC-67675BCCA4CE}"/>
              </a:ext>
            </a:extLst>
          </p:cNvPr>
          <p:cNvCxnSpPr>
            <a:cxnSpLocks/>
          </p:cNvCxnSpPr>
          <p:nvPr/>
        </p:nvCxnSpPr>
        <p:spPr>
          <a:xfrm>
            <a:off x="9132536" y="6363270"/>
            <a:ext cx="410308"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D83F79F3-DF3A-F552-3642-5B62FA48AB26}"/>
              </a:ext>
            </a:extLst>
          </p:cNvPr>
          <p:cNvCxnSpPr>
            <a:cxnSpLocks/>
          </p:cNvCxnSpPr>
          <p:nvPr/>
        </p:nvCxnSpPr>
        <p:spPr>
          <a:xfrm>
            <a:off x="9120813" y="4742908"/>
            <a:ext cx="422031"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D5E2DF44-2D38-CEF5-005A-3F977F85C080}"/>
              </a:ext>
            </a:extLst>
          </p:cNvPr>
          <p:cNvCxnSpPr>
            <a:cxnSpLocks/>
          </p:cNvCxnSpPr>
          <p:nvPr/>
        </p:nvCxnSpPr>
        <p:spPr>
          <a:xfrm>
            <a:off x="9874881" y="4464131"/>
            <a:ext cx="0" cy="1899139"/>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CADDF8FA-2803-84A3-385D-F758AB78751C}"/>
              </a:ext>
            </a:extLst>
          </p:cNvPr>
          <p:cNvSpPr txBox="1"/>
          <p:nvPr/>
        </p:nvSpPr>
        <p:spPr>
          <a:xfrm>
            <a:off x="6429305" y="6369994"/>
            <a:ext cx="1044932" cy="415498"/>
          </a:xfrm>
          <a:prstGeom prst="rect">
            <a:avLst/>
          </a:prstGeom>
          <a:noFill/>
        </p:spPr>
        <p:txBody>
          <a:bodyPr wrap="square" rtlCol="0">
            <a:spAutoFit/>
          </a:bodyPr>
          <a:lstStyle/>
          <a:p>
            <a:r>
              <a:rPr lang="en-BE" sz="1050" dirty="0">
                <a:solidFill>
                  <a:schemeClr val="bg1">
                    <a:lumMod val="50000"/>
                  </a:schemeClr>
                </a:solidFill>
              </a:rPr>
              <a:t>Dorsch et al. (in prep)</a:t>
            </a:r>
          </a:p>
        </p:txBody>
      </p:sp>
      <p:sp>
        <p:nvSpPr>
          <p:cNvPr id="7" name="TextBox 6">
            <a:extLst>
              <a:ext uri="{FF2B5EF4-FFF2-40B4-BE49-F238E27FC236}">
                <a16:creationId xmlns:a16="http://schemas.microsoft.com/office/drawing/2014/main" id="{8C81A853-A38A-E031-251F-9126C5B3980C}"/>
              </a:ext>
            </a:extLst>
          </p:cNvPr>
          <p:cNvSpPr txBox="1"/>
          <p:nvPr/>
        </p:nvSpPr>
        <p:spPr>
          <a:xfrm>
            <a:off x="0" y="6581001"/>
            <a:ext cx="12192000" cy="276999"/>
          </a:xfrm>
          <a:prstGeom prst="rect">
            <a:avLst/>
          </a:prstGeom>
          <a:noFill/>
        </p:spPr>
        <p:txBody>
          <a:bodyPr wrap="square" rtlCol="0">
            <a:spAutoFit/>
          </a:bodyPr>
          <a:lstStyle/>
          <a:p>
            <a:r>
              <a:rPr lang="en-BE" sz="1200" dirty="0"/>
              <a:t>Brenda D. Dorsch – ESA Space Weather Service Network Workshop 2026</a:t>
            </a:r>
          </a:p>
        </p:txBody>
      </p:sp>
    </p:spTree>
    <p:extLst>
      <p:ext uri="{BB962C8B-B14F-4D97-AF65-F5344CB8AC3E}">
        <p14:creationId xmlns:p14="http://schemas.microsoft.com/office/powerpoint/2010/main" val="55024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5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500"/>
                                        <p:tgtEl>
                                          <p:spTgt spid="18"/>
                                        </p:tgtEl>
                                      </p:cBhvr>
                                    </p:animEffect>
                                  </p:childTnLst>
                                </p:cTn>
                              </p:par>
                              <p:par>
                                <p:cTn id="12" presetID="2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heel(1)">
                                      <p:cBhvr>
                                        <p:cTn id="22" dur="500"/>
                                        <p:tgtEl>
                                          <p:spTgt spid="19"/>
                                        </p:tgtEl>
                                      </p:cBhvr>
                                    </p:animEffect>
                                  </p:childTnLst>
                                </p:cTn>
                              </p:par>
                              <p:par>
                                <p:cTn id="23" presetID="22" presetClass="entr" presetSubtype="8"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6"/>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8" repeatCount="indefinite" fill="hold" display="0">
                  <p:stCondLst>
                    <p:cond delay="indefinite"/>
                  </p:stCondLst>
                </p:cTn>
                <p:tgtEl>
                  <p:spTgt spid="3"/>
                </p:tgtEl>
              </p:cMediaNode>
            </p:video>
          </p:childTnLst>
        </p:cTn>
      </p:par>
    </p:tnLst>
    <p:bldLst>
      <p:bldP spid="8" grpId="0" animBg="1"/>
      <p:bldP spid="13" grpId="0" animBg="1"/>
      <p:bldP spid="18" grpId="0" animBg="1"/>
      <p:bldP spid="19" grpId="0" animBg="1"/>
      <p:bldP spid="21" grpId="0"/>
      <p:bldP spid="22" grpId="0"/>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F1A594-B570-8D18-8A05-1AC4BEEEC572}"/>
              </a:ext>
            </a:extLst>
          </p:cNvPr>
          <p:cNvSpPr>
            <a:spLocks noGrp="1"/>
          </p:cNvSpPr>
          <p:nvPr>
            <p:ph type="sldNum" sz="quarter" idx="12"/>
          </p:nvPr>
        </p:nvSpPr>
        <p:spPr/>
        <p:txBody>
          <a:bodyPr/>
          <a:lstStyle/>
          <a:p>
            <a:fld id="{45A68F7E-F0D2-E849-B0A4-970329F1D46D}" type="slidenum">
              <a:rPr lang="en-BE" smtClean="0"/>
              <a:t>12</a:t>
            </a:fld>
            <a:endParaRPr lang="en-BE"/>
          </a:p>
        </p:txBody>
      </p:sp>
      <p:sp>
        <p:nvSpPr>
          <p:cNvPr id="5" name="Title 1">
            <a:extLst>
              <a:ext uri="{FF2B5EF4-FFF2-40B4-BE49-F238E27FC236}">
                <a16:creationId xmlns:a16="http://schemas.microsoft.com/office/drawing/2014/main" id="{401C29E6-128E-4DA3-F1B9-10D35BE1B0B7}"/>
              </a:ext>
            </a:extLst>
          </p:cNvPr>
          <p:cNvSpPr>
            <a:spLocks noGrp="1"/>
          </p:cNvSpPr>
          <p:nvPr>
            <p:ph type="title"/>
          </p:nvPr>
        </p:nvSpPr>
        <p:spPr>
          <a:xfrm>
            <a:off x="838200" y="0"/>
            <a:ext cx="10515600" cy="1325563"/>
          </a:xfrm>
        </p:spPr>
        <p:txBody>
          <a:bodyPr/>
          <a:lstStyle/>
          <a:p>
            <a:pPr algn="ctr"/>
            <a:r>
              <a:rPr lang="en-BE" dirty="0"/>
              <a:t>Summary</a:t>
            </a:r>
          </a:p>
        </p:txBody>
      </p:sp>
      <p:cxnSp>
        <p:nvCxnSpPr>
          <p:cNvPr id="6" name="Straight Connector 5">
            <a:extLst>
              <a:ext uri="{FF2B5EF4-FFF2-40B4-BE49-F238E27FC236}">
                <a16:creationId xmlns:a16="http://schemas.microsoft.com/office/drawing/2014/main" id="{512BBD25-8876-939A-9E35-C6AAC3AAB9B9}"/>
              </a:ext>
            </a:extLst>
          </p:cNvPr>
          <p:cNvCxnSpPr/>
          <p:nvPr/>
        </p:nvCxnSpPr>
        <p:spPr>
          <a:xfrm>
            <a:off x="681681" y="1112108"/>
            <a:ext cx="11133438"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27415D9C-3E03-1174-21CA-69279FC327CD}"/>
              </a:ext>
            </a:extLst>
          </p:cNvPr>
          <p:cNvSpPr txBox="1"/>
          <p:nvPr/>
        </p:nvSpPr>
        <p:spPr>
          <a:xfrm>
            <a:off x="681681" y="1678074"/>
            <a:ext cx="9064469" cy="523220"/>
          </a:xfrm>
          <a:prstGeom prst="rect">
            <a:avLst/>
          </a:prstGeom>
          <a:noFill/>
        </p:spPr>
        <p:txBody>
          <a:bodyPr wrap="none" rtlCol="0">
            <a:spAutoFit/>
          </a:bodyPr>
          <a:lstStyle/>
          <a:p>
            <a:r>
              <a:rPr lang="en-BE" sz="2800" dirty="0"/>
              <a:t>EUV data are important for both research and operations. </a:t>
            </a:r>
          </a:p>
        </p:txBody>
      </p:sp>
      <p:sp>
        <p:nvSpPr>
          <p:cNvPr id="8" name="TextBox 7">
            <a:extLst>
              <a:ext uri="{FF2B5EF4-FFF2-40B4-BE49-F238E27FC236}">
                <a16:creationId xmlns:a16="http://schemas.microsoft.com/office/drawing/2014/main" id="{2CFCAD03-38C8-F192-0ABF-3C70E6C0C379}"/>
              </a:ext>
            </a:extLst>
          </p:cNvPr>
          <p:cNvSpPr txBox="1"/>
          <p:nvPr/>
        </p:nvSpPr>
        <p:spPr>
          <a:xfrm>
            <a:off x="681681" y="2404807"/>
            <a:ext cx="10515600" cy="523220"/>
          </a:xfrm>
          <a:prstGeom prst="rect">
            <a:avLst/>
          </a:prstGeom>
          <a:noFill/>
        </p:spPr>
        <p:txBody>
          <a:bodyPr wrap="square" rtlCol="0">
            <a:spAutoFit/>
          </a:bodyPr>
          <a:lstStyle/>
          <a:p>
            <a:r>
              <a:rPr lang="en-BE" sz="2800" dirty="0"/>
              <a:t>L5 point provides valuable perspective for space weather.  </a:t>
            </a:r>
          </a:p>
        </p:txBody>
      </p:sp>
      <p:sp>
        <p:nvSpPr>
          <p:cNvPr id="9" name="TextBox 8">
            <a:extLst>
              <a:ext uri="{FF2B5EF4-FFF2-40B4-BE49-F238E27FC236}">
                <a16:creationId xmlns:a16="http://schemas.microsoft.com/office/drawing/2014/main" id="{640A3B41-8B78-7531-C9BB-E42967E128E2}"/>
              </a:ext>
            </a:extLst>
          </p:cNvPr>
          <p:cNvSpPr txBox="1"/>
          <p:nvPr/>
        </p:nvSpPr>
        <p:spPr>
          <a:xfrm>
            <a:off x="681681" y="4526512"/>
            <a:ext cx="11133438" cy="1384995"/>
          </a:xfrm>
          <a:prstGeom prst="rect">
            <a:avLst/>
          </a:prstGeom>
          <a:noFill/>
        </p:spPr>
        <p:txBody>
          <a:bodyPr wrap="square" rtlCol="0">
            <a:spAutoFit/>
          </a:bodyPr>
          <a:lstStyle/>
          <a:p>
            <a:r>
              <a:rPr lang="en-BE" sz="2800" dirty="0"/>
              <a:t>EUI occulter mode allowed for better EUV observations of middle corona. JEDI with 10x higher performance than EUI makes high cadence observations up to 6 Rs. </a:t>
            </a:r>
          </a:p>
        </p:txBody>
      </p:sp>
      <p:sp>
        <p:nvSpPr>
          <p:cNvPr id="10" name="TextBox 9">
            <a:extLst>
              <a:ext uri="{FF2B5EF4-FFF2-40B4-BE49-F238E27FC236}">
                <a16:creationId xmlns:a16="http://schemas.microsoft.com/office/drawing/2014/main" id="{59071BBF-3A9F-FF59-9124-6FA6FF6ECA9F}"/>
              </a:ext>
            </a:extLst>
          </p:cNvPr>
          <p:cNvSpPr txBox="1"/>
          <p:nvPr/>
        </p:nvSpPr>
        <p:spPr>
          <a:xfrm>
            <a:off x="681681" y="3250216"/>
            <a:ext cx="10828638" cy="954107"/>
          </a:xfrm>
          <a:prstGeom prst="rect">
            <a:avLst/>
          </a:prstGeom>
          <a:noFill/>
        </p:spPr>
        <p:txBody>
          <a:bodyPr wrap="square" rtlCol="0">
            <a:spAutoFit/>
          </a:bodyPr>
          <a:lstStyle/>
          <a:p>
            <a:r>
              <a:rPr lang="en-BE" sz="2800" dirty="0"/>
              <a:t>From EUI/FSI data we learned most prominence eruptions are observed &lt; 3 Rs.  JEDI extended corona observes up to 3.2 Rs &amp; 6 Rs.</a:t>
            </a:r>
          </a:p>
        </p:txBody>
      </p:sp>
      <p:sp>
        <p:nvSpPr>
          <p:cNvPr id="2" name="TextBox 1">
            <a:extLst>
              <a:ext uri="{FF2B5EF4-FFF2-40B4-BE49-F238E27FC236}">
                <a16:creationId xmlns:a16="http://schemas.microsoft.com/office/drawing/2014/main" id="{1D1ACED1-C90D-1B88-1362-329D96E937DA}"/>
              </a:ext>
            </a:extLst>
          </p:cNvPr>
          <p:cNvSpPr txBox="1"/>
          <p:nvPr/>
        </p:nvSpPr>
        <p:spPr>
          <a:xfrm>
            <a:off x="0" y="6581001"/>
            <a:ext cx="12192000" cy="276999"/>
          </a:xfrm>
          <a:prstGeom prst="rect">
            <a:avLst/>
          </a:prstGeom>
          <a:noFill/>
        </p:spPr>
        <p:txBody>
          <a:bodyPr wrap="square" rtlCol="0">
            <a:spAutoFit/>
          </a:bodyPr>
          <a:lstStyle/>
          <a:p>
            <a:r>
              <a:rPr lang="en-BE" sz="1200" dirty="0"/>
              <a:t>Brenda D. Dorsch – ESA Space Weather Service Network Workshop 2026</a:t>
            </a:r>
          </a:p>
        </p:txBody>
      </p:sp>
    </p:spTree>
    <p:extLst>
      <p:ext uri="{BB962C8B-B14F-4D97-AF65-F5344CB8AC3E}">
        <p14:creationId xmlns:p14="http://schemas.microsoft.com/office/powerpoint/2010/main" val="1292429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57A76A-E005-9594-5D2A-ECAF89AF2E1A}"/>
              </a:ext>
            </a:extLst>
          </p:cNvPr>
          <p:cNvSpPr>
            <a:spLocks noGrp="1"/>
          </p:cNvSpPr>
          <p:nvPr>
            <p:ph type="sldNum" sz="quarter" idx="12"/>
          </p:nvPr>
        </p:nvSpPr>
        <p:spPr/>
        <p:txBody>
          <a:bodyPr/>
          <a:lstStyle/>
          <a:p>
            <a:fld id="{45A68F7E-F0D2-E849-B0A4-970329F1D46D}" type="slidenum">
              <a:rPr lang="en-BE" smtClean="0"/>
              <a:t>2</a:t>
            </a:fld>
            <a:endParaRPr lang="en-BE"/>
          </a:p>
        </p:txBody>
      </p:sp>
      <p:pic>
        <p:nvPicPr>
          <p:cNvPr id="6" name="Picture 5" descr="A diagram of a circle with circles and lines&#10;&#10;AI-generated content may be incorrect.">
            <a:extLst>
              <a:ext uri="{FF2B5EF4-FFF2-40B4-BE49-F238E27FC236}">
                <a16:creationId xmlns:a16="http://schemas.microsoft.com/office/drawing/2014/main" id="{A9ADFD13-533A-3128-2945-8A1B52A85059}"/>
              </a:ext>
            </a:extLst>
          </p:cNvPr>
          <p:cNvPicPr>
            <a:picLocks noChangeAspect="1"/>
          </p:cNvPicPr>
          <p:nvPr/>
        </p:nvPicPr>
        <p:blipFill>
          <a:blip r:embed="rId2"/>
          <a:srcRect r="51831"/>
          <a:stretch>
            <a:fillRect/>
          </a:stretch>
        </p:blipFill>
        <p:spPr>
          <a:xfrm>
            <a:off x="3412253" y="805961"/>
            <a:ext cx="5198347" cy="5246077"/>
          </a:xfrm>
          <a:prstGeom prst="rect">
            <a:avLst/>
          </a:prstGeom>
        </p:spPr>
      </p:pic>
      <p:sp>
        <p:nvSpPr>
          <p:cNvPr id="8" name="TextBox 7">
            <a:extLst>
              <a:ext uri="{FF2B5EF4-FFF2-40B4-BE49-F238E27FC236}">
                <a16:creationId xmlns:a16="http://schemas.microsoft.com/office/drawing/2014/main" id="{B1BA81EF-7D47-008A-A8CD-CC18E49C0378}"/>
              </a:ext>
            </a:extLst>
          </p:cNvPr>
          <p:cNvSpPr txBox="1"/>
          <p:nvPr/>
        </p:nvSpPr>
        <p:spPr>
          <a:xfrm>
            <a:off x="0" y="6581001"/>
            <a:ext cx="12192000" cy="276999"/>
          </a:xfrm>
          <a:prstGeom prst="rect">
            <a:avLst/>
          </a:prstGeom>
          <a:noFill/>
        </p:spPr>
        <p:txBody>
          <a:bodyPr wrap="square" rtlCol="0">
            <a:spAutoFit/>
          </a:bodyPr>
          <a:lstStyle/>
          <a:p>
            <a:r>
              <a:rPr lang="en-BE" sz="1200" dirty="0"/>
              <a:t>Brenda D. Dorsch – ESA Space Weather Service Network Workshop 2026</a:t>
            </a:r>
          </a:p>
        </p:txBody>
      </p:sp>
      <p:pic>
        <p:nvPicPr>
          <p:cNvPr id="10" name="Picture 9" descr="A close-up of the earth&#10;&#10;AI-generated content may be incorrect.">
            <a:extLst>
              <a:ext uri="{FF2B5EF4-FFF2-40B4-BE49-F238E27FC236}">
                <a16:creationId xmlns:a16="http://schemas.microsoft.com/office/drawing/2014/main" id="{168886D4-B927-7A09-4371-E870B8691A5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092908" y="3243262"/>
            <a:ext cx="297331" cy="297331"/>
          </a:xfrm>
          <a:prstGeom prst="rect">
            <a:avLst/>
          </a:prstGeom>
        </p:spPr>
      </p:pic>
    </p:spTree>
    <p:extLst>
      <p:ext uri="{BB962C8B-B14F-4D97-AF65-F5344CB8AC3E}">
        <p14:creationId xmlns:p14="http://schemas.microsoft.com/office/powerpoint/2010/main" val="1336620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8ABB0-7141-50A7-0E63-AEB053C9F3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B821B7-9F00-8B82-4E4F-6D435B1A54EC}"/>
              </a:ext>
            </a:extLst>
          </p:cNvPr>
          <p:cNvSpPr>
            <a:spLocks noGrp="1"/>
          </p:cNvSpPr>
          <p:nvPr>
            <p:ph type="title"/>
          </p:nvPr>
        </p:nvSpPr>
        <p:spPr>
          <a:xfrm>
            <a:off x="838200" y="0"/>
            <a:ext cx="10515600" cy="1325563"/>
          </a:xfrm>
        </p:spPr>
        <p:txBody>
          <a:bodyPr/>
          <a:lstStyle/>
          <a:p>
            <a:pPr algn="ctr"/>
            <a:r>
              <a:rPr lang="en-BE" dirty="0"/>
              <a:t>EUV observations for Space Weather</a:t>
            </a:r>
          </a:p>
        </p:txBody>
      </p:sp>
      <p:cxnSp>
        <p:nvCxnSpPr>
          <p:cNvPr id="5" name="Straight Connector 4">
            <a:extLst>
              <a:ext uri="{FF2B5EF4-FFF2-40B4-BE49-F238E27FC236}">
                <a16:creationId xmlns:a16="http://schemas.microsoft.com/office/drawing/2014/main" id="{B22CA336-D8DB-E167-34B2-FEB01D001555}"/>
              </a:ext>
            </a:extLst>
          </p:cNvPr>
          <p:cNvCxnSpPr/>
          <p:nvPr/>
        </p:nvCxnSpPr>
        <p:spPr>
          <a:xfrm>
            <a:off x="681681" y="1112108"/>
            <a:ext cx="11133438"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62AFDE9E-220E-5EA9-10CA-1562072F15F2}"/>
              </a:ext>
            </a:extLst>
          </p:cNvPr>
          <p:cNvSpPr txBox="1"/>
          <p:nvPr/>
        </p:nvSpPr>
        <p:spPr>
          <a:xfrm>
            <a:off x="126103" y="1394494"/>
            <a:ext cx="3053978" cy="584775"/>
          </a:xfrm>
          <a:prstGeom prst="rect">
            <a:avLst/>
          </a:prstGeom>
          <a:noFill/>
        </p:spPr>
        <p:txBody>
          <a:bodyPr wrap="square" rtlCol="0">
            <a:spAutoFit/>
          </a:bodyPr>
          <a:lstStyle/>
          <a:p>
            <a:r>
              <a:rPr lang="en-BE" sz="3200" b="1" i="1" dirty="0"/>
              <a:t>CME modelling</a:t>
            </a:r>
          </a:p>
        </p:txBody>
      </p:sp>
      <p:pic>
        <p:nvPicPr>
          <p:cNvPr id="8" name="Picture 7" descr="A collage of images of a solar eclipse&#10;&#10;AI-generated content may be incorrect.">
            <a:extLst>
              <a:ext uri="{FF2B5EF4-FFF2-40B4-BE49-F238E27FC236}">
                <a16:creationId xmlns:a16="http://schemas.microsoft.com/office/drawing/2014/main" id="{037CA17B-00FD-8FC5-6717-319CD05FE883}"/>
              </a:ext>
            </a:extLst>
          </p:cNvPr>
          <p:cNvPicPr>
            <a:picLocks noChangeAspect="1"/>
          </p:cNvPicPr>
          <p:nvPr/>
        </p:nvPicPr>
        <p:blipFill>
          <a:blip r:embed="rId3"/>
          <a:srcRect b="50000"/>
          <a:stretch>
            <a:fillRect/>
          </a:stretch>
        </p:blipFill>
        <p:spPr>
          <a:xfrm>
            <a:off x="126103" y="2243113"/>
            <a:ext cx="7050828" cy="3502779"/>
          </a:xfrm>
          <a:prstGeom prst="rect">
            <a:avLst/>
          </a:prstGeom>
        </p:spPr>
      </p:pic>
      <p:sp>
        <p:nvSpPr>
          <p:cNvPr id="11" name="TextBox 10">
            <a:extLst>
              <a:ext uri="{FF2B5EF4-FFF2-40B4-BE49-F238E27FC236}">
                <a16:creationId xmlns:a16="http://schemas.microsoft.com/office/drawing/2014/main" id="{E87B1FCC-6909-FE1D-3FC9-4107076B12EF}"/>
              </a:ext>
            </a:extLst>
          </p:cNvPr>
          <p:cNvSpPr txBox="1"/>
          <p:nvPr/>
        </p:nvSpPr>
        <p:spPr>
          <a:xfrm>
            <a:off x="7749373" y="1904978"/>
            <a:ext cx="2435923" cy="400110"/>
          </a:xfrm>
          <a:prstGeom prst="rect">
            <a:avLst/>
          </a:prstGeom>
          <a:noFill/>
        </p:spPr>
        <p:txBody>
          <a:bodyPr wrap="none" rtlCol="0">
            <a:spAutoFit/>
          </a:bodyPr>
          <a:lstStyle/>
          <a:p>
            <a:r>
              <a:rPr lang="en-BE" sz="2000" dirty="0"/>
              <a:t>CME source region? </a:t>
            </a:r>
          </a:p>
        </p:txBody>
      </p:sp>
      <p:sp>
        <p:nvSpPr>
          <p:cNvPr id="12" name="TextBox 11">
            <a:extLst>
              <a:ext uri="{FF2B5EF4-FFF2-40B4-BE49-F238E27FC236}">
                <a16:creationId xmlns:a16="http://schemas.microsoft.com/office/drawing/2014/main" id="{551C6F12-BC2E-B04A-FD06-AE32BDCBE6DE}"/>
              </a:ext>
            </a:extLst>
          </p:cNvPr>
          <p:cNvSpPr txBox="1"/>
          <p:nvPr/>
        </p:nvSpPr>
        <p:spPr>
          <a:xfrm>
            <a:off x="7749373" y="2766256"/>
            <a:ext cx="3523465" cy="400110"/>
          </a:xfrm>
          <a:prstGeom prst="rect">
            <a:avLst/>
          </a:prstGeom>
          <a:noFill/>
        </p:spPr>
        <p:txBody>
          <a:bodyPr wrap="none" rtlCol="0">
            <a:spAutoFit/>
          </a:bodyPr>
          <a:lstStyle/>
          <a:p>
            <a:r>
              <a:rPr lang="en-BE" sz="2000" dirty="0"/>
              <a:t>CME direction of propagation?</a:t>
            </a:r>
          </a:p>
        </p:txBody>
      </p:sp>
      <p:sp>
        <p:nvSpPr>
          <p:cNvPr id="13" name="TextBox 12">
            <a:extLst>
              <a:ext uri="{FF2B5EF4-FFF2-40B4-BE49-F238E27FC236}">
                <a16:creationId xmlns:a16="http://schemas.microsoft.com/office/drawing/2014/main" id="{FE8FDF3C-538E-43B6-4247-3B1CC8EC9F78}"/>
              </a:ext>
            </a:extLst>
          </p:cNvPr>
          <p:cNvSpPr txBox="1"/>
          <p:nvPr/>
        </p:nvSpPr>
        <p:spPr>
          <a:xfrm>
            <a:off x="7749373" y="3627535"/>
            <a:ext cx="3712235" cy="400110"/>
          </a:xfrm>
          <a:prstGeom prst="rect">
            <a:avLst/>
          </a:prstGeom>
          <a:noFill/>
        </p:spPr>
        <p:txBody>
          <a:bodyPr wrap="none" rtlCol="0">
            <a:spAutoFit/>
          </a:bodyPr>
          <a:lstStyle/>
          <a:p>
            <a:r>
              <a:rPr lang="en-BE" sz="2000" dirty="0"/>
              <a:t>CME magnetic field orientation?</a:t>
            </a:r>
          </a:p>
        </p:txBody>
      </p:sp>
      <p:sp>
        <p:nvSpPr>
          <p:cNvPr id="15" name="TextBox 14">
            <a:extLst>
              <a:ext uri="{FF2B5EF4-FFF2-40B4-BE49-F238E27FC236}">
                <a16:creationId xmlns:a16="http://schemas.microsoft.com/office/drawing/2014/main" id="{73A24373-9D32-32BE-C97B-909479E64443}"/>
              </a:ext>
            </a:extLst>
          </p:cNvPr>
          <p:cNvSpPr txBox="1"/>
          <p:nvPr/>
        </p:nvSpPr>
        <p:spPr>
          <a:xfrm>
            <a:off x="7838421" y="4607059"/>
            <a:ext cx="3712235" cy="646331"/>
          </a:xfrm>
          <a:prstGeom prst="rect">
            <a:avLst/>
          </a:prstGeom>
          <a:noFill/>
        </p:spPr>
        <p:txBody>
          <a:bodyPr wrap="square" rtlCol="0">
            <a:spAutoFit/>
          </a:bodyPr>
          <a:lstStyle/>
          <a:p>
            <a:pPr algn="ctr"/>
            <a:r>
              <a:rPr lang="en-BE" dirty="0"/>
              <a:t>Coronagraph images are not sufficient.</a:t>
            </a:r>
          </a:p>
        </p:txBody>
      </p:sp>
      <p:sp>
        <p:nvSpPr>
          <p:cNvPr id="17" name="Slide Number Placeholder 16">
            <a:extLst>
              <a:ext uri="{FF2B5EF4-FFF2-40B4-BE49-F238E27FC236}">
                <a16:creationId xmlns:a16="http://schemas.microsoft.com/office/drawing/2014/main" id="{ABC7257C-75C6-A3A5-41C0-F2E7BE973157}"/>
              </a:ext>
            </a:extLst>
          </p:cNvPr>
          <p:cNvSpPr>
            <a:spLocks noGrp="1"/>
          </p:cNvSpPr>
          <p:nvPr>
            <p:ph type="sldNum" sz="quarter" idx="12"/>
          </p:nvPr>
        </p:nvSpPr>
        <p:spPr/>
        <p:txBody>
          <a:bodyPr/>
          <a:lstStyle/>
          <a:p>
            <a:fld id="{45A68F7E-F0D2-E849-B0A4-970329F1D46D}" type="slidenum">
              <a:rPr lang="en-BE" smtClean="0"/>
              <a:t>3</a:t>
            </a:fld>
            <a:endParaRPr lang="en-BE"/>
          </a:p>
        </p:txBody>
      </p:sp>
      <p:sp>
        <p:nvSpPr>
          <p:cNvPr id="4" name="TextBox 3">
            <a:extLst>
              <a:ext uri="{FF2B5EF4-FFF2-40B4-BE49-F238E27FC236}">
                <a16:creationId xmlns:a16="http://schemas.microsoft.com/office/drawing/2014/main" id="{5ADABDA1-5057-731E-ED3D-13376E0BD63A}"/>
              </a:ext>
            </a:extLst>
          </p:cNvPr>
          <p:cNvSpPr txBox="1"/>
          <p:nvPr/>
        </p:nvSpPr>
        <p:spPr>
          <a:xfrm>
            <a:off x="0" y="6581001"/>
            <a:ext cx="12192000" cy="276999"/>
          </a:xfrm>
          <a:prstGeom prst="rect">
            <a:avLst/>
          </a:prstGeom>
          <a:noFill/>
        </p:spPr>
        <p:txBody>
          <a:bodyPr wrap="square" rtlCol="0">
            <a:spAutoFit/>
          </a:bodyPr>
          <a:lstStyle/>
          <a:p>
            <a:r>
              <a:rPr lang="en-BE" sz="1200" dirty="0"/>
              <a:t>Brenda D. Dorsch – ESA Space Weather Service Network Workshop 2026</a:t>
            </a:r>
          </a:p>
        </p:txBody>
      </p:sp>
    </p:spTree>
    <p:extLst>
      <p:ext uri="{BB962C8B-B14F-4D97-AF65-F5344CB8AC3E}">
        <p14:creationId xmlns:p14="http://schemas.microsoft.com/office/powerpoint/2010/main" val="383252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42749-0ED2-0EF4-F83F-9AFFF5464D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F1EF55-CDF3-70CA-59A4-50B3B8C339D5}"/>
              </a:ext>
            </a:extLst>
          </p:cNvPr>
          <p:cNvSpPr>
            <a:spLocks noGrp="1"/>
          </p:cNvSpPr>
          <p:nvPr>
            <p:ph type="title"/>
          </p:nvPr>
        </p:nvSpPr>
        <p:spPr>
          <a:xfrm>
            <a:off x="838200" y="0"/>
            <a:ext cx="10515600" cy="1325563"/>
          </a:xfrm>
        </p:spPr>
        <p:txBody>
          <a:bodyPr/>
          <a:lstStyle/>
          <a:p>
            <a:pPr algn="ctr"/>
            <a:r>
              <a:rPr lang="en-BE" dirty="0"/>
              <a:t>EUV observations for Space Weather</a:t>
            </a:r>
          </a:p>
        </p:txBody>
      </p:sp>
      <p:cxnSp>
        <p:nvCxnSpPr>
          <p:cNvPr id="5" name="Straight Connector 4">
            <a:extLst>
              <a:ext uri="{FF2B5EF4-FFF2-40B4-BE49-F238E27FC236}">
                <a16:creationId xmlns:a16="http://schemas.microsoft.com/office/drawing/2014/main" id="{5D78CD03-7DC0-2F19-FDB5-FB6485C42C3E}"/>
              </a:ext>
            </a:extLst>
          </p:cNvPr>
          <p:cNvCxnSpPr/>
          <p:nvPr/>
        </p:nvCxnSpPr>
        <p:spPr>
          <a:xfrm>
            <a:off x="681681" y="1112108"/>
            <a:ext cx="11133438"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pic>
        <p:nvPicPr>
          <p:cNvPr id="14" name="Picture 13" descr="A collage of images of a solar eclipse&#10;&#10;AI-generated content may be incorrect.">
            <a:extLst>
              <a:ext uri="{FF2B5EF4-FFF2-40B4-BE49-F238E27FC236}">
                <a16:creationId xmlns:a16="http://schemas.microsoft.com/office/drawing/2014/main" id="{D30EE027-3B3E-5AB7-9151-6AADDE577BAC}"/>
              </a:ext>
            </a:extLst>
          </p:cNvPr>
          <p:cNvPicPr>
            <a:picLocks noChangeAspect="1"/>
          </p:cNvPicPr>
          <p:nvPr/>
        </p:nvPicPr>
        <p:blipFill>
          <a:blip r:embed="rId2"/>
          <a:srcRect t="50000"/>
          <a:stretch>
            <a:fillRect/>
          </a:stretch>
        </p:blipFill>
        <p:spPr>
          <a:xfrm>
            <a:off x="4828478" y="1347993"/>
            <a:ext cx="7237419" cy="3595474"/>
          </a:xfrm>
          <a:prstGeom prst="rect">
            <a:avLst/>
          </a:prstGeom>
        </p:spPr>
      </p:pic>
      <p:pic>
        <p:nvPicPr>
          <p:cNvPr id="4" name="Picture 3">
            <a:extLst>
              <a:ext uri="{FF2B5EF4-FFF2-40B4-BE49-F238E27FC236}">
                <a16:creationId xmlns:a16="http://schemas.microsoft.com/office/drawing/2014/main" id="{E396DD3E-A2B3-EE51-D0D4-44FF608998C3}"/>
              </a:ext>
            </a:extLst>
          </p:cNvPr>
          <p:cNvPicPr>
            <a:picLocks noChangeAspect="1"/>
          </p:cNvPicPr>
          <p:nvPr/>
        </p:nvPicPr>
        <p:blipFill>
          <a:blip r:embed="rId3"/>
          <a:stretch>
            <a:fillRect/>
          </a:stretch>
        </p:blipFill>
        <p:spPr>
          <a:xfrm>
            <a:off x="573768" y="2168652"/>
            <a:ext cx="3397366" cy="4388265"/>
          </a:xfrm>
          <a:prstGeom prst="rect">
            <a:avLst/>
          </a:prstGeom>
        </p:spPr>
      </p:pic>
      <p:cxnSp>
        <p:nvCxnSpPr>
          <p:cNvPr id="15" name="Straight Connector 14">
            <a:extLst>
              <a:ext uri="{FF2B5EF4-FFF2-40B4-BE49-F238E27FC236}">
                <a16:creationId xmlns:a16="http://schemas.microsoft.com/office/drawing/2014/main" id="{DCE3DBE9-971E-CD8E-D259-1279A3F0B483}"/>
              </a:ext>
            </a:extLst>
          </p:cNvPr>
          <p:cNvCxnSpPr>
            <a:cxnSpLocks/>
          </p:cNvCxnSpPr>
          <p:nvPr/>
        </p:nvCxnSpPr>
        <p:spPr>
          <a:xfrm>
            <a:off x="1653092" y="2993875"/>
            <a:ext cx="1224236" cy="287275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3AB86DC-C5E5-F79F-A8C8-5F95DA7B41A4}"/>
              </a:ext>
            </a:extLst>
          </p:cNvPr>
          <p:cNvCxnSpPr>
            <a:cxnSpLocks/>
          </p:cNvCxnSpPr>
          <p:nvPr/>
        </p:nvCxnSpPr>
        <p:spPr>
          <a:xfrm>
            <a:off x="6625336" y="2496084"/>
            <a:ext cx="334538" cy="81677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0D38E966-724D-632F-8AF9-F85A99A08C8A}"/>
              </a:ext>
            </a:extLst>
          </p:cNvPr>
          <p:cNvSpPr txBox="1"/>
          <p:nvPr/>
        </p:nvSpPr>
        <p:spPr>
          <a:xfrm>
            <a:off x="5978059" y="5358243"/>
            <a:ext cx="4560849" cy="646331"/>
          </a:xfrm>
          <a:prstGeom prst="rect">
            <a:avLst/>
          </a:prstGeom>
          <a:noFill/>
        </p:spPr>
        <p:txBody>
          <a:bodyPr wrap="square" rtlCol="0">
            <a:spAutoFit/>
          </a:bodyPr>
          <a:lstStyle/>
          <a:p>
            <a:r>
              <a:rPr lang="en-BE" dirty="0"/>
              <a:t>More accurate CME reconstruction for propagation direction and speed.</a:t>
            </a:r>
          </a:p>
        </p:txBody>
      </p:sp>
      <p:sp>
        <p:nvSpPr>
          <p:cNvPr id="24" name="Slide Number Placeholder 23">
            <a:extLst>
              <a:ext uri="{FF2B5EF4-FFF2-40B4-BE49-F238E27FC236}">
                <a16:creationId xmlns:a16="http://schemas.microsoft.com/office/drawing/2014/main" id="{DB67BE8D-4358-3F5A-61CA-BD64B6B9C194}"/>
              </a:ext>
            </a:extLst>
          </p:cNvPr>
          <p:cNvSpPr>
            <a:spLocks noGrp="1"/>
          </p:cNvSpPr>
          <p:nvPr>
            <p:ph type="sldNum" sz="quarter" idx="12"/>
          </p:nvPr>
        </p:nvSpPr>
        <p:spPr/>
        <p:txBody>
          <a:bodyPr/>
          <a:lstStyle/>
          <a:p>
            <a:fld id="{45A68F7E-F0D2-E849-B0A4-970329F1D46D}" type="slidenum">
              <a:rPr lang="en-BE" smtClean="0"/>
              <a:t>4</a:t>
            </a:fld>
            <a:endParaRPr lang="en-BE"/>
          </a:p>
        </p:txBody>
      </p:sp>
      <p:sp>
        <p:nvSpPr>
          <p:cNvPr id="3" name="TextBox 2">
            <a:extLst>
              <a:ext uri="{FF2B5EF4-FFF2-40B4-BE49-F238E27FC236}">
                <a16:creationId xmlns:a16="http://schemas.microsoft.com/office/drawing/2014/main" id="{D50ED90F-9326-9BE5-C12E-98FBF0F6DAEA}"/>
              </a:ext>
            </a:extLst>
          </p:cNvPr>
          <p:cNvSpPr txBox="1"/>
          <p:nvPr/>
        </p:nvSpPr>
        <p:spPr>
          <a:xfrm>
            <a:off x="0" y="6581001"/>
            <a:ext cx="12192000" cy="276999"/>
          </a:xfrm>
          <a:prstGeom prst="rect">
            <a:avLst/>
          </a:prstGeom>
          <a:noFill/>
        </p:spPr>
        <p:txBody>
          <a:bodyPr wrap="square" rtlCol="0">
            <a:spAutoFit/>
          </a:bodyPr>
          <a:lstStyle/>
          <a:p>
            <a:r>
              <a:rPr lang="en-BE" sz="1200" dirty="0"/>
              <a:t>Brenda D. Dorsch – ESA Space Weather Service Network Workshop 2026</a:t>
            </a:r>
          </a:p>
        </p:txBody>
      </p:sp>
    </p:spTree>
    <p:extLst>
      <p:ext uri="{BB962C8B-B14F-4D97-AF65-F5344CB8AC3E}">
        <p14:creationId xmlns:p14="http://schemas.microsoft.com/office/powerpoint/2010/main" val="4121828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26F56-482B-1259-AB68-CA97E674CC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3A7D3D-C5CE-88D2-FDA5-E3C04FB64A0B}"/>
              </a:ext>
            </a:extLst>
          </p:cNvPr>
          <p:cNvSpPr>
            <a:spLocks noGrp="1"/>
          </p:cNvSpPr>
          <p:nvPr>
            <p:ph type="title"/>
          </p:nvPr>
        </p:nvSpPr>
        <p:spPr>
          <a:xfrm>
            <a:off x="838200" y="0"/>
            <a:ext cx="10515600" cy="1325563"/>
          </a:xfrm>
        </p:spPr>
        <p:txBody>
          <a:bodyPr/>
          <a:lstStyle/>
          <a:p>
            <a:pPr algn="ctr"/>
            <a:r>
              <a:rPr lang="en-BE" dirty="0"/>
              <a:t>EUV observations for Space Weather</a:t>
            </a:r>
          </a:p>
        </p:txBody>
      </p:sp>
      <p:cxnSp>
        <p:nvCxnSpPr>
          <p:cNvPr id="5" name="Straight Connector 4">
            <a:extLst>
              <a:ext uri="{FF2B5EF4-FFF2-40B4-BE49-F238E27FC236}">
                <a16:creationId xmlns:a16="http://schemas.microsoft.com/office/drawing/2014/main" id="{A810246B-1356-F528-6C2E-55E480AB45F3}"/>
              </a:ext>
            </a:extLst>
          </p:cNvPr>
          <p:cNvCxnSpPr/>
          <p:nvPr/>
        </p:nvCxnSpPr>
        <p:spPr>
          <a:xfrm>
            <a:off x="681681" y="1112108"/>
            <a:ext cx="11133438"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EC56A5EF-8B50-88F8-6098-29CCF4FDD9F7}"/>
              </a:ext>
            </a:extLst>
          </p:cNvPr>
          <p:cNvPicPr>
            <a:picLocks noChangeAspect="1"/>
          </p:cNvPicPr>
          <p:nvPr/>
        </p:nvPicPr>
        <p:blipFill>
          <a:blip r:embed="rId2"/>
          <a:stretch>
            <a:fillRect/>
          </a:stretch>
        </p:blipFill>
        <p:spPr>
          <a:xfrm>
            <a:off x="268160" y="2224217"/>
            <a:ext cx="2688928" cy="2571135"/>
          </a:xfrm>
          <a:prstGeom prst="rect">
            <a:avLst/>
          </a:prstGeom>
        </p:spPr>
      </p:pic>
      <p:pic>
        <p:nvPicPr>
          <p:cNvPr id="4" name="Picture 3">
            <a:extLst>
              <a:ext uri="{FF2B5EF4-FFF2-40B4-BE49-F238E27FC236}">
                <a16:creationId xmlns:a16="http://schemas.microsoft.com/office/drawing/2014/main" id="{BF5FA133-C833-5543-7C19-C6B7BF967E4D}"/>
              </a:ext>
            </a:extLst>
          </p:cNvPr>
          <p:cNvPicPr>
            <a:picLocks noChangeAspect="1"/>
          </p:cNvPicPr>
          <p:nvPr/>
        </p:nvPicPr>
        <p:blipFill>
          <a:blip r:embed="rId3"/>
          <a:stretch>
            <a:fillRect/>
          </a:stretch>
        </p:blipFill>
        <p:spPr>
          <a:xfrm>
            <a:off x="3082911" y="2078142"/>
            <a:ext cx="2414640" cy="3118910"/>
          </a:xfrm>
          <a:prstGeom prst="rect">
            <a:avLst/>
          </a:prstGeom>
        </p:spPr>
      </p:pic>
      <p:pic>
        <p:nvPicPr>
          <p:cNvPr id="7" name="Picture 6">
            <a:extLst>
              <a:ext uri="{FF2B5EF4-FFF2-40B4-BE49-F238E27FC236}">
                <a16:creationId xmlns:a16="http://schemas.microsoft.com/office/drawing/2014/main" id="{67E9AACB-67F0-46C8-8AA0-AA88FCE2E4C7}"/>
              </a:ext>
            </a:extLst>
          </p:cNvPr>
          <p:cNvPicPr>
            <a:picLocks noChangeAspect="1"/>
          </p:cNvPicPr>
          <p:nvPr/>
        </p:nvPicPr>
        <p:blipFill>
          <a:blip r:embed="rId4"/>
          <a:stretch>
            <a:fillRect/>
          </a:stretch>
        </p:blipFill>
        <p:spPr>
          <a:xfrm>
            <a:off x="6572646" y="2172291"/>
            <a:ext cx="5459797" cy="4227842"/>
          </a:xfrm>
          <a:prstGeom prst="rect">
            <a:avLst/>
          </a:prstGeom>
        </p:spPr>
      </p:pic>
      <p:cxnSp>
        <p:nvCxnSpPr>
          <p:cNvPr id="9" name="Straight Arrow Connector 8">
            <a:extLst>
              <a:ext uri="{FF2B5EF4-FFF2-40B4-BE49-F238E27FC236}">
                <a16:creationId xmlns:a16="http://schemas.microsoft.com/office/drawing/2014/main" id="{935624D0-80D9-78E5-8898-FE1CAFB1F291}"/>
              </a:ext>
            </a:extLst>
          </p:cNvPr>
          <p:cNvCxnSpPr/>
          <p:nvPr/>
        </p:nvCxnSpPr>
        <p:spPr>
          <a:xfrm flipH="1" flipV="1">
            <a:off x="993731" y="3228278"/>
            <a:ext cx="1237785" cy="401443"/>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63D16EED-ABE1-5758-E440-AE6578065805}"/>
              </a:ext>
            </a:extLst>
          </p:cNvPr>
          <p:cNvCxnSpPr>
            <a:cxnSpLocks/>
          </p:cNvCxnSpPr>
          <p:nvPr/>
        </p:nvCxnSpPr>
        <p:spPr>
          <a:xfrm flipH="1" flipV="1">
            <a:off x="4065637" y="3428999"/>
            <a:ext cx="450607" cy="663499"/>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E70AB36A-5836-4415-4209-87DF79ADBEFD}"/>
              </a:ext>
            </a:extLst>
          </p:cNvPr>
          <p:cNvSpPr txBox="1"/>
          <p:nvPr/>
        </p:nvSpPr>
        <p:spPr>
          <a:xfrm>
            <a:off x="227189" y="5262594"/>
            <a:ext cx="5459798" cy="646331"/>
          </a:xfrm>
          <a:prstGeom prst="rect">
            <a:avLst/>
          </a:prstGeom>
          <a:noFill/>
        </p:spPr>
        <p:txBody>
          <a:bodyPr wrap="square" rtlCol="0">
            <a:spAutoFit/>
          </a:bodyPr>
          <a:lstStyle/>
          <a:p>
            <a:r>
              <a:rPr lang="en-BE" dirty="0"/>
              <a:t>Understanding of magnetic field orientation is important to asses the ICME impact at Earth.</a:t>
            </a:r>
          </a:p>
        </p:txBody>
      </p:sp>
      <p:sp>
        <p:nvSpPr>
          <p:cNvPr id="20" name="TextBox 19">
            <a:extLst>
              <a:ext uri="{FF2B5EF4-FFF2-40B4-BE49-F238E27FC236}">
                <a16:creationId xmlns:a16="http://schemas.microsoft.com/office/drawing/2014/main" id="{6CAB896B-8816-351A-1E33-2F43696D1E31}"/>
              </a:ext>
            </a:extLst>
          </p:cNvPr>
          <p:cNvSpPr txBox="1"/>
          <p:nvPr/>
        </p:nvSpPr>
        <p:spPr>
          <a:xfrm>
            <a:off x="8842917" y="1493367"/>
            <a:ext cx="2254282" cy="584775"/>
          </a:xfrm>
          <a:prstGeom prst="rect">
            <a:avLst/>
          </a:prstGeom>
          <a:noFill/>
        </p:spPr>
        <p:txBody>
          <a:bodyPr wrap="square" rtlCol="0">
            <a:spAutoFit/>
          </a:bodyPr>
          <a:lstStyle/>
          <a:p>
            <a:pPr algn="ctr"/>
            <a:r>
              <a:rPr lang="en-BE" sz="1600" dirty="0"/>
              <a:t>Bz component is predominantly positive.</a:t>
            </a:r>
          </a:p>
        </p:txBody>
      </p:sp>
      <p:cxnSp>
        <p:nvCxnSpPr>
          <p:cNvPr id="21" name="Straight Arrow Connector 20">
            <a:extLst>
              <a:ext uri="{FF2B5EF4-FFF2-40B4-BE49-F238E27FC236}">
                <a16:creationId xmlns:a16="http://schemas.microsoft.com/office/drawing/2014/main" id="{A20971D7-9E66-208A-0FAB-80F13F8EAE44}"/>
              </a:ext>
            </a:extLst>
          </p:cNvPr>
          <p:cNvCxnSpPr>
            <a:cxnSpLocks/>
          </p:cNvCxnSpPr>
          <p:nvPr/>
        </p:nvCxnSpPr>
        <p:spPr>
          <a:xfrm flipH="1">
            <a:off x="9824224" y="2078142"/>
            <a:ext cx="89210" cy="307603"/>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4" name="Slide Number Placeholder 23">
            <a:extLst>
              <a:ext uri="{FF2B5EF4-FFF2-40B4-BE49-F238E27FC236}">
                <a16:creationId xmlns:a16="http://schemas.microsoft.com/office/drawing/2014/main" id="{C6CEE259-E392-A3A5-7126-8C2227C316F4}"/>
              </a:ext>
            </a:extLst>
          </p:cNvPr>
          <p:cNvSpPr>
            <a:spLocks noGrp="1"/>
          </p:cNvSpPr>
          <p:nvPr>
            <p:ph type="sldNum" sz="quarter" idx="12"/>
          </p:nvPr>
        </p:nvSpPr>
        <p:spPr/>
        <p:txBody>
          <a:bodyPr/>
          <a:lstStyle/>
          <a:p>
            <a:fld id="{45A68F7E-F0D2-E849-B0A4-970329F1D46D}" type="slidenum">
              <a:rPr lang="en-BE" smtClean="0"/>
              <a:t>5</a:t>
            </a:fld>
            <a:endParaRPr lang="en-BE"/>
          </a:p>
        </p:txBody>
      </p:sp>
      <p:sp>
        <p:nvSpPr>
          <p:cNvPr id="3" name="TextBox 2">
            <a:extLst>
              <a:ext uri="{FF2B5EF4-FFF2-40B4-BE49-F238E27FC236}">
                <a16:creationId xmlns:a16="http://schemas.microsoft.com/office/drawing/2014/main" id="{B21A4208-653F-B3F4-DF4A-A3BAE16529B8}"/>
              </a:ext>
            </a:extLst>
          </p:cNvPr>
          <p:cNvSpPr txBox="1"/>
          <p:nvPr/>
        </p:nvSpPr>
        <p:spPr>
          <a:xfrm>
            <a:off x="4332253" y="2825052"/>
            <a:ext cx="595035" cy="369332"/>
          </a:xfrm>
          <a:prstGeom prst="rect">
            <a:avLst/>
          </a:prstGeom>
          <a:noFill/>
        </p:spPr>
        <p:txBody>
          <a:bodyPr wrap="none" rtlCol="0">
            <a:spAutoFit/>
          </a:bodyPr>
          <a:lstStyle/>
          <a:p>
            <a:r>
              <a:rPr lang="en-BE" dirty="0">
                <a:solidFill>
                  <a:schemeClr val="bg1"/>
                </a:solidFill>
              </a:rPr>
              <a:t>Bz +</a:t>
            </a:r>
          </a:p>
        </p:txBody>
      </p:sp>
      <p:sp>
        <p:nvSpPr>
          <p:cNvPr id="8" name="TextBox 7">
            <a:extLst>
              <a:ext uri="{FF2B5EF4-FFF2-40B4-BE49-F238E27FC236}">
                <a16:creationId xmlns:a16="http://schemas.microsoft.com/office/drawing/2014/main" id="{4D2419AF-3756-9D5F-FFE5-A66D5129E34B}"/>
              </a:ext>
            </a:extLst>
          </p:cNvPr>
          <p:cNvSpPr txBox="1"/>
          <p:nvPr/>
        </p:nvSpPr>
        <p:spPr>
          <a:xfrm>
            <a:off x="0" y="6581001"/>
            <a:ext cx="12192000" cy="276999"/>
          </a:xfrm>
          <a:prstGeom prst="rect">
            <a:avLst/>
          </a:prstGeom>
          <a:noFill/>
        </p:spPr>
        <p:txBody>
          <a:bodyPr wrap="square" rtlCol="0">
            <a:spAutoFit/>
          </a:bodyPr>
          <a:lstStyle/>
          <a:p>
            <a:r>
              <a:rPr lang="en-BE" sz="1200" dirty="0"/>
              <a:t>Brenda D. Dorsch – ESA Space Weather Service Network Workshop 2026</a:t>
            </a:r>
          </a:p>
        </p:txBody>
      </p:sp>
    </p:spTree>
    <p:extLst>
      <p:ext uri="{BB962C8B-B14F-4D97-AF65-F5344CB8AC3E}">
        <p14:creationId xmlns:p14="http://schemas.microsoft.com/office/powerpoint/2010/main" val="414454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985DD-642D-0BFA-5BA7-8D88697952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DA4FB6-CAF1-A968-C098-92952D95BA04}"/>
              </a:ext>
            </a:extLst>
          </p:cNvPr>
          <p:cNvSpPr>
            <a:spLocks noGrp="1"/>
          </p:cNvSpPr>
          <p:nvPr>
            <p:ph type="title"/>
          </p:nvPr>
        </p:nvSpPr>
        <p:spPr>
          <a:xfrm>
            <a:off x="838200" y="0"/>
            <a:ext cx="10515600" cy="1325563"/>
          </a:xfrm>
        </p:spPr>
        <p:txBody>
          <a:bodyPr/>
          <a:lstStyle/>
          <a:p>
            <a:pPr algn="ctr"/>
            <a:r>
              <a:rPr lang="en-BE" dirty="0"/>
              <a:t>EUV from L5 perspective</a:t>
            </a:r>
          </a:p>
        </p:txBody>
      </p:sp>
      <p:cxnSp>
        <p:nvCxnSpPr>
          <p:cNvPr id="5" name="Straight Connector 4">
            <a:extLst>
              <a:ext uri="{FF2B5EF4-FFF2-40B4-BE49-F238E27FC236}">
                <a16:creationId xmlns:a16="http://schemas.microsoft.com/office/drawing/2014/main" id="{EE5CA718-6F95-7DE9-447B-FF8307CA0335}"/>
              </a:ext>
            </a:extLst>
          </p:cNvPr>
          <p:cNvCxnSpPr/>
          <p:nvPr/>
        </p:nvCxnSpPr>
        <p:spPr>
          <a:xfrm>
            <a:off x="681681" y="1112108"/>
            <a:ext cx="11133438"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4FED56E6-38EB-6A08-3D3E-0D6A1801597B}"/>
              </a:ext>
            </a:extLst>
          </p:cNvPr>
          <p:cNvSpPr>
            <a:spLocks noGrp="1"/>
          </p:cNvSpPr>
          <p:nvPr>
            <p:ph type="sldNum" sz="quarter" idx="12"/>
          </p:nvPr>
        </p:nvSpPr>
        <p:spPr/>
        <p:txBody>
          <a:bodyPr/>
          <a:lstStyle/>
          <a:p>
            <a:fld id="{45A68F7E-F0D2-E849-B0A4-970329F1D46D}" type="slidenum">
              <a:rPr lang="en-BE" smtClean="0"/>
              <a:t>6</a:t>
            </a:fld>
            <a:endParaRPr lang="en-BE"/>
          </a:p>
        </p:txBody>
      </p:sp>
      <p:sp>
        <p:nvSpPr>
          <p:cNvPr id="6" name="TextBox 5">
            <a:extLst>
              <a:ext uri="{FF2B5EF4-FFF2-40B4-BE49-F238E27FC236}">
                <a16:creationId xmlns:a16="http://schemas.microsoft.com/office/drawing/2014/main" id="{BFEC19EF-2542-12B9-7839-3BE808361315}"/>
              </a:ext>
            </a:extLst>
          </p:cNvPr>
          <p:cNvSpPr txBox="1"/>
          <p:nvPr/>
        </p:nvSpPr>
        <p:spPr>
          <a:xfrm>
            <a:off x="681681" y="1970505"/>
            <a:ext cx="2641383" cy="646331"/>
          </a:xfrm>
          <a:prstGeom prst="rect">
            <a:avLst/>
          </a:prstGeom>
          <a:noFill/>
        </p:spPr>
        <p:txBody>
          <a:bodyPr wrap="square" rtlCol="0">
            <a:spAutoFit/>
          </a:bodyPr>
          <a:lstStyle/>
          <a:p>
            <a:pPr algn="ctr"/>
            <a:r>
              <a:rPr lang="en-BE" dirty="0"/>
              <a:t>Case of CME eruptions directed towards Earth.</a:t>
            </a:r>
          </a:p>
        </p:txBody>
      </p:sp>
      <p:sp>
        <p:nvSpPr>
          <p:cNvPr id="7" name="TextBox 6">
            <a:extLst>
              <a:ext uri="{FF2B5EF4-FFF2-40B4-BE49-F238E27FC236}">
                <a16:creationId xmlns:a16="http://schemas.microsoft.com/office/drawing/2014/main" id="{76D7C4C2-9FB7-7356-3D49-3E775AEB0628}"/>
              </a:ext>
            </a:extLst>
          </p:cNvPr>
          <p:cNvSpPr txBox="1"/>
          <p:nvPr/>
        </p:nvSpPr>
        <p:spPr>
          <a:xfrm>
            <a:off x="365422" y="3475233"/>
            <a:ext cx="3587071" cy="1200329"/>
          </a:xfrm>
          <a:prstGeom prst="rect">
            <a:avLst/>
          </a:prstGeom>
          <a:noFill/>
        </p:spPr>
        <p:txBody>
          <a:bodyPr wrap="square" rtlCol="0">
            <a:spAutoFit/>
          </a:bodyPr>
          <a:lstStyle/>
          <a:p>
            <a:pPr algn="ctr"/>
            <a:r>
              <a:rPr lang="en-BE" b="1" dirty="0"/>
              <a:t>L1</a:t>
            </a:r>
            <a:r>
              <a:rPr lang="en-BE" dirty="0"/>
              <a:t> observations are important for diagnostic but front viewpoint  does not allow to follow evolution of eruptions in the low corona.</a:t>
            </a:r>
          </a:p>
        </p:txBody>
      </p:sp>
      <p:pic>
        <p:nvPicPr>
          <p:cNvPr id="9" name="JHV_2026-02-02_11.51.54">
            <a:hlinkClick r:id="" action="ppaction://media"/>
            <a:extLst>
              <a:ext uri="{FF2B5EF4-FFF2-40B4-BE49-F238E27FC236}">
                <a16:creationId xmlns:a16="http://schemas.microsoft.com/office/drawing/2014/main" id="{DDFF4A3B-E837-49B4-57FC-AD28D4F43977}"/>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19395"/>
          <a:stretch>
            <a:fillRect/>
          </a:stretch>
        </p:blipFill>
        <p:spPr>
          <a:xfrm>
            <a:off x="4436901" y="1157820"/>
            <a:ext cx="6325003" cy="5621703"/>
          </a:xfrm>
          <a:prstGeom prst="rect">
            <a:avLst/>
          </a:prstGeom>
        </p:spPr>
      </p:pic>
      <p:sp>
        <p:nvSpPr>
          <p:cNvPr id="10" name="TextBox 9">
            <a:extLst>
              <a:ext uri="{FF2B5EF4-FFF2-40B4-BE49-F238E27FC236}">
                <a16:creationId xmlns:a16="http://schemas.microsoft.com/office/drawing/2014/main" id="{B45A369F-56F5-C50E-2107-6B77C476B7CB}"/>
              </a:ext>
            </a:extLst>
          </p:cNvPr>
          <p:cNvSpPr txBox="1"/>
          <p:nvPr/>
        </p:nvSpPr>
        <p:spPr>
          <a:xfrm>
            <a:off x="9188605" y="1209160"/>
            <a:ext cx="1426994" cy="369332"/>
          </a:xfrm>
          <a:prstGeom prst="rect">
            <a:avLst/>
          </a:prstGeom>
          <a:noFill/>
        </p:spPr>
        <p:txBody>
          <a:bodyPr wrap="none" rtlCol="0">
            <a:spAutoFit/>
          </a:bodyPr>
          <a:lstStyle/>
          <a:p>
            <a:r>
              <a:rPr lang="en-BE" dirty="0">
                <a:solidFill>
                  <a:schemeClr val="bg1"/>
                </a:solidFill>
              </a:rPr>
              <a:t>AIA 171+304</a:t>
            </a:r>
          </a:p>
        </p:txBody>
      </p:sp>
      <p:sp>
        <p:nvSpPr>
          <p:cNvPr id="3" name="TextBox 2">
            <a:extLst>
              <a:ext uri="{FF2B5EF4-FFF2-40B4-BE49-F238E27FC236}">
                <a16:creationId xmlns:a16="http://schemas.microsoft.com/office/drawing/2014/main" id="{B8E9AD94-9EA7-E852-96A3-9ABDFA5F6C58}"/>
              </a:ext>
            </a:extLst>
          </p:cNvPr>
          <p:cNvSpPr txBox="1"/>
          <p:nvPr/>
        </p:nvSpPr>
        <p:spPr>
          <a:xfrm>
            <a:off x="0" y="6581001"/>
            <a:ext cx="12192000" cy="276999"/>
          </a:xfrm>
          <a:prstGeom prst="rect">
            <a:avLst/>
          </a:prstGeom>
          <a:noFill/>
        </p:spPr>
        <p:txBody>
          <a:bodyPr wrap="square" rtlCol="0">
            <a:spAutoFit/>
          </a:bodyPr>
          <a:lstStyle/>
          <a:p>
            <a:r>
              <a:rPr lang="en-BE" sz="1200" dirty="0"/>
              <a:t>Brenda D. Dorsch – ESA Space Weather Service Network Workshop 2026</a:t>
            </a:r>
          </a:p>
        </p:txBody>
      </p:sp>
    </p:spTree>
    <p:extLst>
      <p:ext uri="{BB962C8B-B14F-4D97-AF65-F5344CB8AC3E}">
        <p14:creationId xmlns:p14="http://schemas.microsoft.com/office/powerpoint/2010/main" val="65091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0D857-FE01-52A0-898E-CA151B1A5C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997231-F593-E83A-A39C-82A6BB2DA140}"/>
              </a:ext>
            </a:extLst>
          </p:cNvPr>
          <p:cNvSpPr>
            <a:spLocks noGrp="1"/>
          </p:cNvSpPr>
          <p:nvPr>
            <p:ph type="title"/>
          </p:nvPr>
        </p:nvSpPr>
        <p:spPr>
          <a:xfrm>
            <a:off x="838200" y="0"/>
            <a:ext cx="10515600" cy="1325563"/>
          </a:xfrm>
        </p:spPr>
        <p:txBody>
          <a:bodyPr/>
          <a:lstStyle/>
          <a:p>
            <a:pPr algn="ctr"/>
            <a:r>
              <a:rPr lang="en-BE" dirty="0"/>
              <a:t>EUV from L5 perspective</a:t>
            </a:r>
          </a:p>
        </p:txBody>
      </p:sp>
      <p:cxnSp>
        <p:nvCxnSpPr>
          <p:cNvPr id="5" name="Straight Connector 4">
            <a:extLst>
              <a:ext uri="{FF2B5EF4-FFF2-40B4-BE49-F238E27FC236}">
                <a16:creationId xmlns:a16="http://schemas.microsoft.com/office/drawing/2014/main" id="{E0E8304A-B9E7-F4A4-1571-EC6BF6FA7555}"/>
              </a:ext>
            </a:extLst>
          </p:cNvPr>
          <p:cNvCxnSpPr/>
          <p:nvPr/>
        </p:nvCxnSpPr>
        <p:spPr>
          <a:xfrm>
            <a:off x="681681" y="1112108"/>
            <a:ext cx="11133438"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2B9E7ACE-2EDA-A2C7-D4C0-4C5B926ABE5E}"/>
              </a:ext>
            </a:extLst>
          </p:cNvPr>
          <p:cNvSpPr>
            <a:spLocks noGrp="1"/>
          </p:cNvSpPr>
          <p:nvPr>
            <p:ph type="sldNum" sz="quarter" idx="12"/>
          </p:nvPr>
        </p:nvSpPr>
        <p:spPr/>
        <p:txBody>
          <a:bodyPr/>
          <a:lstStyle/>
          <a:p>
            <a:fld id="{45A68F7E-F0D2-E849-B0A4-970329F1D46D}" type="slidenum">
              <a:rPr lang="en-BE" smtClean="0"/>
              <a:t>7</a:t>
            </a:fld>
            <a:endParaRPr lang="en-BE"/>
          </a:p>
        </p:txBody>
      </p:sp>
      <p:pic>
        <p:nvPicPr>
          <p:cNvPr id="3" name="JHV_2026-02-02_11.50.46">
            <a:hlinkClick r:id="" action="ppaction://media"/>
            <a:extLst>
              <a:ext uri="{FF2B5EF4-FFF2-40B4-BE49-F238E27FC236}">
                <a16:creationId xmlns:a16="http://schemas.microsoft.com/office/drawing/2014/main" id="{4D9A0E3B-5F04-1A92-C248-421C9D9B46E5}"/>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22448"/>
          <a:stretch>
            <a:fillRect/>
          </a:stretch>
        </p:blipFill>
        <p:spPr>
          <a:xfrm>
            <a:off x="5307980" y="1197203"/>
            <a:ext cx="5954752" cy="5500962"/>
          </a:xfrm>
          <a:prstGeom prst="rect">
            <a:avLst/>
          </a:prstGeom>
        </p:spPr>
      </p:pic>
      <p:sp>
        <p:nvSpPr>
          <p:cNvPr id="10" name="TextBox 9">
            <a:extLst>
              <a:ext uri="{FF2B5EF4-FFF2-40B4-BE49-F238E27FC236}">
                <a16:creationId xmlns:a16="http://schemas.microsoft.com/office/drawing/2014/main" id="{94551170-9AB6-701F-6576-3574E80BBD5B}"/>
              </a:ext>
            </a:extLst>
          </p:cNvPr>
          <p:cNvSpPr txBox="1"/>
          <p:nvPr/>
        </p:nvSpPr>
        <p:spPr>
          <a:xfrm>
            <a:off x="10579532" y="5850493"/>
            <a:ext cx="683200" cy="369332"/>
          </a:xfrm>
          <a:prstGeom prst="rect">
            <a:avLst/>
          </a:prstGeom>
          <a:noFill/>
        </p:spPr>
        <p:txBody>
          <a:bodyPr wrap="none" rtlCol="0">
            <a:spAutoFit/>
          </a:bodyPr>
          <a:lstStyle/>
          <a:p>
            <a:r>
              <a:rPr lang="en-BE" dirty="0">
                <a:solidFill>
                  <a:schemeClr val="bg1"/>
                </a:solidFill>
              </a:rPr>
              <a:t>~3Rs</a:t>
            </a:r>
          </a:p>
        </p:txBody>
      </p:sp>
      <p:sp>
        <p:nvSpPr>
          <p:cNvPr id="11" name="TextBox 10">
            <a:extLst>
              <a:ext uri="{FF2B5EF4-FFF2-40B4-BE49-F238E27FC236}">
                <a16:creationId xmlns:a16="http://schemas.microsoft.com/office/drawing/2014/main" id="{D0E965C9-4ECF-75AD-3640-D6DBC1A2B6E7}"/>
              </a:ext>
            </a:extLst>
          </p:cNvPr>
          <p:cNvSpPr txBox="1"/>
          <p:nvPr/>
        </p:nvSpPr>
        <p:spPr>
          <a:xfrm>
            <a:off x="681681" y="1903476"/>
            <a:ext cx="4068739" cy="923330"/>
          </a:xfrm>
          <a:prstGeom prst="rect">
            <a:avLst/>
          </a:prstGeom>
          <a:noFill/>
        </p:spPr>
        <p:txBody>
          <a:bodyPr wrap="square" rtlCol="0">
            <a:spAutoFit/>
          </a:bodyPr>
          <a:lstStyle/>
          <a:p>
            <a:r>
              <a:rPr lang="en-BE" dirty="0"/>
              <a:t>Loop-like shape prominence material remains unchanged  till ~1.8 Rs then it started to twist.</a:t>
            </a:r>
          </a:p>
        </p:txBody>
      </p:sp>
      <p:sp>
        <p:nvSpPr>
          <p:cNvPr id="12" name="TextBox 11">
            <a:extLst>
              <a:ext uri="{FF2B5EF4-FFF2-40B4-BE49-F238E27FC236}">
                <a16:creationId xmlns:a16="http://schemas.microsoft.com/office/drawing/2014/main" id="{72C4D9ED-2630-F787-8B33-D6F329AC9382}"/>
              </a:ext>
            </a:extLst>
          </p:cNvPr>
          <p:cNvSpPr txBox="1"/>
          <p:nvPr/>
        </p:nvSpPr>
        <p:spPr>
          <a:xfrm>
            <a:off x="1234397" y="3429066"/>
            <a:ext cx="2529869" cy="646331"/>
          </a:xfrm>
          <a:prstGeom prst="rect">
            <a:avLst/>
          </a:prstGeom>
          <a:noFill/>
          <a:ln>
            <a:solidFill>
              <a:srgbClr val="FF0000"/>
            </a:solidFill>
          </a:ln>
        </p:spPr>
        <p:txBody>
          <a:bodyPr wrap="square" rtlCol="0">
            <a:spAutoFit/>
          </a:bodyPr>
          <a:lstStyle/>
          <a:p>
            <a:pPr algn="ctr"/>
            <a:r>
              <a:rPr lang="en-BE" dirty="0"/>
              <a:t>Magnetic field orientation changes. </a:t>
            </a:r>
          </a:p>
        </p:txBody>
      </p:sp>
      <p:sp>
        <p:nvSpPr>
          <p:cNvPr id="13" name="TextBox 12">
            <a:extLst>
              <a:ext uri="{FF2B5EF4-FFF2-40B4-BE49-F238E27FC236}">
                <a16:creationId xmlns:a16="http://schemas.microsoft.com/office/drawing/2014/main" id="{B73601D8-6999-41D4-E746-BE7C26752F86}"/>
              </a:ext>
            </a:extLst>
          </p:cNvPr>
          <p:cNvSpPr txBox="1"/>
          <p:nvPr/>
        </p:nvSpPr>
        <p:spPr>
          <a:xfrm>
            <a:off x="921401" y="4556617"/>
            <a:ext cx="3155795" cy="923330"/>
          </a:xfrm>
          <a:prstGeom prst="rect">
            <a:avLst/>
          </a:prstGeom>
          <a:noFill/>
        </p:spPr>
        <p:txBody>
          <a:bodyPr wrap="square" rtlCol="0">
            <a:spAutoFit/>
          </a:bodyPr>
          <a:lstStyle/>
          <a:p>
            <a:pPr algn="ctr"/>
            <a:r>
              <a:rPr lang="en-BE" dirty="0"/>
              <a:t>Current improvement of magnetized CME models for  Space Weather forecasting.</a:t>
            </a:r>
          </a:p>
        </p:txBody>
      </p:sp>
      <p:sp>
        <p:nvSpPr>
          <p:cNvPr id="14" name="TextBox 13">
            <a:extLst>
              <a:ext uri="{FF2B5EF4-FFF2-40B4-BE49-F238E27FC236}">
                <a16:creationId xmlns:a16="http://schemas.microsoft.com/office/drawing/2014/main" id="{D7AC2020-081E-FAD5-FA4C-2FF2880124FB}"/>
              </a:ext>
            </a:extLst>
          </p:cNvPr>
          <p:cNvSpPr txBox="1"/>
          <p:nvPr/>
        </p:nvSpPr>
        <p:spPr>
          <a:xfrm>
            <a:off x="830333" y="5664534"/>
            <a:ext cx="3465179" cy="369332"/>
          </a:xfrm>
          <a:prstGeom prst="rect">
            <a:avLst/>
          </a:prstGeom>
          <a:solidFill>
            <a:srgbClr val="FFFF00"/>
          </a:solidFill>
        </p:spPr>
        <p:txBody>
          <a:bodyPr wrap="none" rtlCol="0">
            <a:spAutoFit/>
          </a:bodyPr>
          <a:lstStyle/>
          <a:p>
            <a:r>
              <a:rPr lang="en-BE" dirty="0"/>
              <a:t>Magnetic field properties are key!</a:t>
            </a:r>
          </a:p>
        </p:txBody>
      </p:sp>
      <p:sp>
        <p:nvSpPr>
          <p:cNvPr id="15" name="TextBox 14">
            <a:extLst>
              <a:ext uri="{FF2B5EF4-FFF2-40B4-BE49-F238E27FC236}">
                <a16:creationId xmlns:a16="http://schemas.microsoft.com/office/drawing/2014/main" id="{E12F3413-D455-9CCE-A00D-D90B32F9B48E}"/>
              </a:ext>
            </a:extLst>
          </p:cNvPr>
          <p:cNvSpPr txBox="1"/>
          <p:nvPr/>
        </p:nvSpPr>
        <p:spPr>
          <a:xfrm>
            <a:off x="9465445" y="1229936"/>
            <a:ext cx="1797287" cy="369332"/>
          </a:xfrm>
          <a:prstGeom prst="rect">
            <a:avLst/>
          </a:prstGeom>
          <a:noFill/>
        </p:spPr>
        <p:txBody>
          <a:bodyPr wrap="none" rtlCol="0">
            <a:spAutoFit/>
          </a:bodyPr>
          <a:lstStyle/>
          <a:p>
            <a:r>
              <a:rPr lang="en-BE" dirty="0">
                <a:solidFill>
                  <a:schemeClr val="bg1"/>
                </a:solidFill>
              </a:rPr>
              <a:t>EUI FSI 174+304</a:t>
            </a:r>
          </a:p>
        </p:txBody>
      </p:sp>
      <p:sp>
        <p:nvSpPr>
          <p:cNvPr id="18" name="TextBox 17">
            <a:extLst>
              <a:ext uri="{FF2B5EF4-FFF2-40B4-BE49-F238E27FC236}">
                <a16:creationId xmlns:a16="http://schemas.microsoft.com/office/drawing/2014/main" id="{21DB4FC6-EFE2-C2B5-1996-FCA862776042}"/>
              </a:ext>
            </a:extLst>
          </p:cNvPr>
          <p:cNvSpPr txBox="1"/>
          <p:nvPr/>
        </p:nvSpPr>
        <p:spPr>
          <a:xfrm>
            <a:off x="8938780" y="1735793"/>
            <a:ext cx="2299732" cy="646331"/>
          </a:xfrm>
          <a:prstGeom prst="rect">
            <a:avLst/>
          </a:prstGeom>
          <a:noFill/>
        </p:spPr>
        <p:txBody>
          <a:bodyPr wrap="none" rtlCol="0">
            <a:spAutoFit/>
          </a:bodyPr>
          <a:lstStyle/>
          <a:p>
            <a:r>
              <a:rPr lang="en-BE" dirty="0">
                <a:solidFill>
                  <a:schemeClr val="bg1"/>
                </a:solidFill>
              </a:rPr>
              <a:t>~ 59 separation angle</a:t>
            </a:r>
          </a:p>
          <a:p>
            <a:pPr algn="r"/>
            <a:r>
              <a:rPr lang="en-BE" dirty="0">
                <a:solidFill>
                  <a:schemeClr val="bg1"/>
                </a:solidFill>
              </a:rPr>
              <a:t> Sun-Earth line</a:t>
            </a:r>
          </a:p>
        </p:txBody>
      </p:sp>
      <p:sp>
        <p:nvSpPr>
          <p:cNvPr id="6" name="TextBox 5">
            <a:extLst>
              <a:ext uri="{FF2B5EF4-FFF2-40B4-BE49-F238E27FC236}">
                <a16:creationId xmlns:a16="http://schemas.microsoft.com/office/drawing/2014/main" id="{C63890B9-8AE3-9A05-C77A-511BFAF7EE8C}"/>
              </a:ext>
            </a:extLst>
          </p:cNvPr>
          <p:cNvSpPr txBox="1"/>
          <p:nvPr/>
        </p:nvSpPr>
        <p:spPr>
          <a:xfrm>
            <a:off x="0" y="6581001"/>
            <a:ext cx="12192000" cy="276999"/>
          </a:xfrm>
          <a:prstGeom prst="rect">
            <a:avLst/>
          </a:prstGeom>
          <a:noFill/>
        </p:spPr>
        <p:txBody>
          <a:bodyPr wrap="square" rtlCol="0">
            <a:spAutoFit/>
          </a:bodyPr>
          <a:lstStyle/>
          <a:p>
            <a:r>
              <a:rPr lang="en-BE" sz="1200" dirty="0"/>
              <a:t>Brenda D. Dorsch – ESA Space Weather Service Network Workshop 2026</a:t>
            </a:r>
          </a:p>
        </p:txBody>
      </p:sp>
    </p:spTree>
    <p:extLst>
      <p:ext uri="{BB962C8B-B14F-4D97-AF65-F5344CB8AC3E}">
        <p14:creationId xmlns:p14="http://schemas.microsoft.com/office/powerpoint/2010/main" val="409702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bldLst>
      <p:bldP spid="12" grpId="0" animBg="1"/>
      <p:bldP spid="13"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1B55B-3934-F9ED-99C3-7BBEFD9C47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7DADFE-64C3-B7A0-E580-721781042E05}"/>
              </a:ext>
            </a:extLst>
          </p:cNvPr>
          <p:cNvSpPr>
            <a:spLocks noGrp="1"/>
          </p:cNvSpPr>
          <p:nvPr>
            <p:ph type="title"/>
          </p:nvPr>
        </p:nvSpPr>
        <p:spPr>
          <a:xfrm>
            <a:off x="838200" y="0"/>
            <a:ext cx="10515600" cy="1325563"/>
          </a:xfrm>
        </p:spPr>
        <p:txBody>
          <a:bodyPr/>
          <a:lstStyle/>
          <a:p>
            <a:pPr algn="ctr"/>
            <a:r>
              <a:rPr lang="en-BE" dirty="0"/>
              <a:t>EUV observations of extended corona</a:t>
            </a:r>
          </a:p>
        </p:txBody>
      </p:sp>
      <p:sp>
        <p:nvSpPr>
          <p:cNvPr id="4" name="Slide Number Placeholder 3">
            <a:extLst>
              <a:ext uri="{FF2B5EF4-FFF2-40B4-BE49-F238E27FC236}">
                <a16:creationId xmlns:a16="http://schemas.microsoft.com/office/drawing/2014/main" id="{F279F25C-724B-E841-3780-677387605B73}"/>
              </a:ext>
            </a:extLst>
          </p:cNvPr>
          <p:cNvSpPr>
            <a:spLocks noGrp="1"/>
          </p:cNvSpPr>
          <p:nvPr>
            <p:ph type="sldNum" sz="quarter" idx="12"/>
          </p:nvPr>
        </p:nvSpPr>
        <p:spPr/>
        <p:txBody>
          <a:bodyPr/>
          <a:lstStyle/>
          <a:p>
            <a:fld id="{45A68F7E-F0D2-E849-B0A4-970329F1D46D}" type="slidenum">
              <a:rPr lang="en-BE" smtClean="0"/>
              <a:t>8</a:t>
            </a:fld>
            <a:endParaRPr lang="en-BE"/>
          </a:p>
        </p:txBody>
      </p:sp>
      <p:cxnSp>
        <p:nvCxnSpPr>
          <p:cNvPr id="29" name="Straight Connector 28">
            <a:extLst>
              <a:ext uri="{FF2B5EF4-FFF2-40B4-BE49-F238E27FC236}">
                <a16:creationId xmlns:a16="http://schemas.microsoft.com/office/drawing/2014/main" id="{886C2136-BF15-78B9-311C-2486E2A5F6A1}"/>
              </a:ext>
            </a:extLst>
          </p:cNvPr>
          <p:cNvCxnSpPr/>
          <p:nvPr/>
        </p:nvCxnSpPr>
        <p:spPr>
          <a:xfrm>
            <a:off x="681681" y="1112108"/>
            <a:ext cx="11133438"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pic>
        <p:nvPicPr>
          <p:cNvPr id="5" name="JHV_2026-02-02_16.31.04">
            <a:hlinkClick r:id="" action="ppaction://media"/>
            <a:extLst>
              <a:ext uri="{FF2B5EF4-FFF2-40B4-BE49-F238E27FC236}">
                <a16:creationId xmlns:a16="http://schemas.microsoft.com/office/drawing/2014/main" id="{942749B6-1F6D-4E09-2A16-C4610619597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81401" y="1283458"/>
            <a:ext cx="7363924" cy="5291442"/>
          </a:xfrm>
          <a:prstGeom prst="rect">
            <a:avLst/>
          </a:prstGeom>
        </p:spPr>
      </p:pic>
      <p:sp>
        <p:nvSpPr>
          <p:cNvPr id="6" name="TextBox 5">
            <a:extLst>
              <a:ext uri="{FF2B5EF4-FFF2-40B4-BE49-F238E27FC236}">
                <a16:creationId xmlns:a16="http://schemas.microsoft.com/office/drawing/2014/main" id="{B341F823-63A7-C46A-61ED-73B9509CDEE0}"/>
              </a:ext>
            </a:extLst>
          </p:cNvPr>
          <p:cNvSpPr txBox="1"/>
          <p:nvPr/>
        </p:nvSpPr>
        <p:spPr>
          <a:xfrm>
            <a:off x="581722" y="2917626"/>
            <a:ext cx="2743199" cy="923330"/>
          </a:xfrm>
          <a:prstGeom prst="rect">
            <a:avLst/>
          </a:prstGeom>
          <a:noFill/>
        </p:spPr>
        <p:txBody>
          <a:bodyPr wrap="square" rtlCol="0">
            <a:spAutoFit/>
          </a:bodyPr>
          <a:lstStyle/>
          <a:p>
            <a:pPr algn="ctr"/>
            <a:r>
              <a:rPr lang="en-BE" dirty="0"/>
              <a:t>Connecting structures observed in EUV with white light imaging. </a:t>
            </a:r>
          </a:p>
        </p:txBody>
      </p:sp>
      <p:sp>
        <p:nvSpPr>
          <p:cNvPr id="9" name="TextBox 8">
            <a:extLst>
              <a:ext uri="{FF2B5EF4-FFF2-40B4-BE49-F238E27FC236}">
                <a16:creationId xmlns:a16="http://schemas.microsoft.com/office/drawing/2014/main" id="{044FC861-2BFA-AABE-AB63-B695DD8564CE}"/>
              </a:ext>
            </a:extLst>
          </p:cNvPr>
          <p:cNvSpPr txBox="1"/>
          <p:nvPr/>
        </p:nvSpPr>
        <p:spPr>
          <a:xfrm>
            <a:off x="8862107" y="6236816"/>
            <a:ext cx="1797287" cy="369332"/>
          </a:xfrm>
          <a:prstGeom prst="rect">
            <a:avLst/>
          </a:prstGeom>
          <a:noFill/>
        </p:spPr>
        <p:txBody>
          <a:bodyPr wrap="none" rtlCol="0">
            <a:spAutoFit/>
          </a:bodyPr>
          <a:lstStyle/>
          <a:p>
            <a:r>
              <a:rPr lang="en-BE" dirty="0">
                <a:solidFill>
                  <a:schemeClr val="bg1"/>
                </a:solidFill>
              </a:rPr>
              <a:t>EUI FSI 174+304</a:t>
            </a:r>
          </a:p>
        </p:txBody>
      </p:sp>
      <p:sp>
        <p:nvSpPr>
          <p:cNvPr id="10" name="TextBox 9">
            <a:extLst>
              <a:ext uri="{FF2B5EF4-FFF2-40B4-BE49-F238E27FC236}">
                <a16:creationId xmlns:a16="http://schemas.microsoft.com/office/drawing/2014/main" id="{C53E24E2-9681-8852-1F7B-F6642EF0F556}"/>
              </a:ext>
            </a:extLst>
          </p:cNvPr>
          <p:cNvSpPr txBox="1"/>
          <p:nvPr/>
        </p:nvSpPr>
        <p:spPr>
          <a:xfrm>
            <a:off x="3581401" y="1312246"/>
            <a:ext cx="1226426" cy="369332"/>
          </a:xfrm>
          <a:prstGeom prst="rect">
            <a:avLst/>
          </a:prstGeom>
          <a:noFill/>
        </p:spPr>
        <p:txBody>
          <a:bodyPr wrap="none" rtlCol="0">
            <a:spAutoFit/>
          </a:bodyPr>
          <a:lstStyle/>
          <a:p>
            <a:r>
              <a:rPr lang="en-BE" dirty="0">
                <a:solidFill>
                  <a:schemeClr val="bg1"/>
                </a:solidFill>
              </a:rPr>
              <a:t>LASCO C3</a:t>
            </a:r>
          </a:p>
        </p:txBody>
      </p:sp>
      <p:sp>
        <p:nvSpPr>
          <p:cNvPr id="3" name="TextBox 2">
            <a:extLst>
              <a:ext uri="{FF2B5EF4-FFF2-40B4-BE49-F238E27FC236}">
                <a16:creationId xmlns:a16="http://schemas.microsoft.com/office/drawing/2014/main" id="{EB95D335-85A2-966A-C208-E966C80E55FC}"/>
              </a:ext>
            </a:extLst>
          </p:cNvPr>
          <p:cNvSpPr txBox="1"/>
          <p:nvPr/>
        </p:nvSpPr>
        <p:spPr>
          <a:xfrm>
            <a:off x="0" y="6581001"/>
            <a:ext cx="12192000" cy="276999"/>
          </a:xfrm>
          <a:prstGeom prst="rect">
            <a:avLst/>
          </a:prstGeom>
          <a:noFill/>
        </p:spPr>
        <p:txBody>
          <a:bodyPr wrap="square" rtlCol="0">
            <a:spAutoFit/>
          </a:bodyPr>
          <a:lstStyle/>
          <a:p>
            <a:r>
              <a:rPr lang="en-BE" sz="1200" dirty="0"/>
              <a:t>Brenda D. Dorsch – ESA Space Weather Service Network Workshop 2026</a:t>
            </a:r>
          </a:p>
        </p:txBody>
      </p:sp>
    </p:spTree>
    <p:extLst>
      <p:ext uri="{BB962C8B-B14F-4D97-AF65-F5344CB8AC3E}">
        <p14:creationId xmlns:p14="http://schemas.microsoft.com/office/powerpoint/2010/main" val="157618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3AB89-82AB-EE23-5F32-A2650974AAE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D35E60-CAA9-3795-134C-6097968E2E3B}"/>
              </a:ext>
            </a:extLst>
          </p:cNvPr>
          <p:cNvSpPr>
            <a:spLocks noGrp="1"/>
          </p:cNvSpPr>
          <p:nvPr>
            <p:ph type="sldNum" sz="quarter" idx="12"/>
          </p:nvPr>
        </p:nvSpPr>
        <p:spPr/>
        <p:txBody>
          <a:bodyPr/>
          <a:lstStyle/>
          <a:p>
            <a:fld id="{45A68F7E-F0D2-E849-B0A4-970329F1D46D}" type="slidenum">
              <a:rPr lang="en-BE" smtClean="0"/>
              <a:t>9</a:t>
            </a:fld>
            <a:endParaRPr lang="en-BE"/>
          </a:p>
        </p:txBody>
      </p:sp>
      <p:cxnSp>
        <p:nvCxnSpPr>
          <p:cNvPr id="29" name="Straight Connector 28">
            <a:extLst>
              <a:ext uri="{FF2B5EF4-FFF2-40B4-BE49-F238E27FC236}">
                <a16:creationId xmlns:a16="http://schemas.microsoft.com/office/drawing/2014/main" id="{736F1540-C819-588E-5C2F-D5A30F2DE524}"/>
              </a:ext>
            </a:extLst>
          </p:cNvPr>
          <p:cNvCxnSpPr/>
          <p:nvPr/>
        </p:nvCxnSpPr>
        <p:spPr>
          <a:xfrm>
            <a:off x="681681" y="1112108"/>
            <a:ext cx="11133438"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pic>
        <p:nvPicPr>
          <p:cNvPr id="3" name="JHV_2026-02-02_15.02.59">
            <a:hlinkClick r:id="" action="ppaction://media"/>
            <a:extLst>
              <a:ext uri="{FF2B5EF4-FFF2-40B4-BE49-F238E27FC236}">
                <a16:creationId xmlns:a16="http://schemas.microsoft.com/office/drawing/2014/main" id="{87E11C90-A267-202B-D331-7C31FB8B7DC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80764" y="1174642"/>
            <a:ext cx="7328132" cy="5265724"/>
          </a:xfrm>
          <a:prstGeom prst="rect">
            <a:avLst/>
          </a:prstGeom>
        </p:spPr>
      </p:pic>
      <p:sp>
        <p:nvSpPr>
          <p:cNvPr id="6" name="TextBox 5">
            <a:extLst>
              <a:ext uri="{FF2B5EF4-FFF2-40B4-BE49-F238E27FC236}">
                <a16:creationId xmlns:a16="http://schemas.microsoft.com/office/drawing/2014/main" id="{AE9BCF20-C66A-CE0B-895F-C29E2768EB3C}"/>
              </a:ext>
            </a:extLst>
          </p:cNvPr>
          <p:cNvSpPr txBox="1"/>
          <p:nvPr/>
        </p:nvSpPr>
        <p:spPr>
          <a:xfrm>
            <a:off x="838200" y="3993810"/>
            <a:ext cx="2808249" cy="923330"/>
          </a:xfrm>
          <a:prstGeom prst="rect">
            <a:avLst/>
          </a:prstGeom>
          <a:noFill/>
        </p:spPr>
        <p:txBody>
          <a:bodyPr wrap="square" rtlCol="0">
            <a:spAutoFit/>
          </a:bodyPr>
          <a:lstStyle/>
          <a:p>
            <a:pPr algn="ctr"/>
            <a:r>
              <a:rPr lang="en-BE" dirty="0"/>
              <a:t>Better definition of solar structures on the edges of the FOV.</a:t>
            </a:r>
          </a:p>
        </p:txBody>
      </p:sp>
      <p:sp>
        <p:nvSpPr>
          <p:cNvPr id="7" name="TextBox 6">
            <a:extLst>
              <a:ext uri="{FF2B5EF4-FFF2-40B4-BE49-F238E27FC236}">
                <a16:creationId xmlns:a16="http://schemas.microsoft.com/office/drawing/2014/main" id="{E1373BA8-7BFB-6DA1-F9D2-105233BD3D78}"/>
              </a:ext>
            </a:extLst>
          </p:cNvPr>
          <p:cNvSpPr txBox="1"/>
          <p:nvPr/>
        </p:nvSpPr>
        <p:spPr>
          <a:xfrm>
            <a:off x="681681" y="2022172"/>
            <a:ext cx="3144644" cy="1200329"/>
          </a:xfrm>
          <a:prstGeom prst="rect">
            <a:avLst/>
          </a:prstGeom>
          <a:noFill/>
        </p:spPr>
        <p:txBody>
          <a:bodyPr wrap="square" rtlCol="0">
            <a:spAutoFit/>
          </a:bodyPr>
          <a:lstStyle/>
          <a:p>
            <a:pPr algn="ctr"/>
            <a:r>
              <a:rPr lang="en-BE" sz="2400" b="1" dirty="0"/>
              <a:t>EUI/FSI</a:t>
            </a:r>
          </a:p>
          <a:p>
            <a:pPr algn="ctr"/>
            <a:r>
              <a:rPr lang="en-BE" sz="2400" dirty="0"/>
              <a:t>EUV observations with “coronagraph mode”.</a:t>
            </a:r>
          </a:p>
        </p:txBody>
      </p:sp>
      <p:sp>
        <p:nvSpPr>
          <p:cNvPr id="11" name="Title 1">
            <a:extLst>
              <a:ext uri="{FF2B5EF4-FFF2-40B4-BE49-F238E27FC236}">
                <a16:creationId xmlns:a16="http://schemas.microsoft.com/office/drawing/2014/main" id="{66FC160C-F4A6-10CF-DE35-5C213EF17F69}"/>
              </a:ext>
            </a:extLst>
          </p:cNvPr>
          <p:cNvSpPr>
            <a:spLocks noGrp="1"/>
          </p:cNvSpPr>
          <p:nvPr>
            <p:ph type="title"/>
          </p:nvPr>
        </p:nvSpPr>
        <p:spPr>
          <a:xfrm>
            <a:off x="838200" y="0"/>
            <a:ext cx="10515600" cy="1325563"/>
          </a:xfrm>
        </p:spPr>
        <p:txBody>
          <a:bodyPr/>
          <a:lstStyle/>
          <a:p>
            <a:pPr algn="ctr"/>
            <a:r>
              <a:rPr lang="en-BE" dirty="0"/>
              <a:t>EUV observations of extended corona</a:t>
            </a:r>
          </a:p>
        </p:txBody>
      </p:sp>
      <p:sp>
        <p:nvSpPr>
          <p:cNvPr id="12" name="TextBox 11">
            <a:extLst>
              <a:ext uri="{FF2B5EF4-FFF2-40B4-BE49-F238E27FC236}">
                <a16:creationId xmlns:a16="http://schemas.microsoft.com/office/drawing/2014/main" id="{51DA4DCF-8055-3E8F-DCFB-70846B1FFA6E}"/>
              </a:ext>
            </a:extLst>
          </p:cNvPr>
          <p:cNvSpPr txBox="1"/>
          <p:nvPr/>
        </p:nvSpPr>
        <p:spPr>
          <a:xfrm>
            <a:off x="6248400" y="1595928"/>
            <a:ext cx="1303562" cy="369332"/>
          </a:xfrm>
          <a:prstGeom prst="rect">
            <a:avLst/>
          </a:prstGeom>
          <a:noFill/>
        </p:spPr>
        <p:txBody>
          <a:bodyPr wrap="none" rtlCol="0">
            <a:spAutoFit/>
          </a:bodyPr>
          <a:lstStyle/>
          <a:p>
            <a:r>
              <a:rPr lang="en-BE" dirty="0">
                <a:solidFill>
                  <a:schemeClr val="bg1"/>
                </a:solidFill>
              </a:rPr>
              <a:t>EUI FSI304</a:t>
            </a:r>
          </a:p>
        </p:txBody>
      </p:sp>
      <p:sp>
        <p:nvSpPr>
          <p:cNvPr id="13" name="TextBox 12">
            <a:extLst>
              <a:ext uri="{FF2B5EF4-FFF2-40B4-BE49-F238E27FC236}">
                <a16:creationId xmlns:a16="http://schemas.microsoft.com/office/drawing/2014/main" id="{D92CC699-30EA-BDE3-0EF0-8B6FCD63F96E}"/>
              </a:ext>
            </a:extLst>
          </p:cNvPr>
          <p:cNvSpPr txBox="1"/>
          <p:nvPr/>
        </p:nvSpPr>
        <p:spPr>
          <a:xfrm>
            <a:off x="7108571" y="2853169"/>
            <a:ext cx="886781" cy="369332"/>
          </a:xfrm>
          <a:prstGeom prst="rect">
            <a:avLst/>
          </a:prstGeom>
          <a:noFill/>
        </p:spPr>
        <p:txBody>
          <a:bodyPr wrap="none" rtlCol="0">
            <a:spAutoFit/>
          </a:bodyPr>
          <a:lstStyle/>
          <a:p>
            <a:r>
              <a:rPr lang="en-BE" dirty="0">
                <a:solidFill>
                  <a:schemeClr val="bg1"/>
                </a:solidFill>
              </a:rPr>
              <a:t>AIA171</a:t>
            </a:r>
          </a:p>
        </p:txBody>
      </p:sp>
      <p:sp>
        <p:nvSpPr>
          <p:cNvPr id="14" name="TextBox 13">
            <a:extLst>
              <a:ext uri="{FF2B5EF4-FFF2-40B4-BE49-F238E27FC236}">
                <a16:creationId xmlns:a16="http://schemas.microsoft.com/office/drawing/2014/main" id="{F14B67C4-370C-8AFC-3594-CEB383BB5EFD}"/>
              </a:ext>
            </a:extLst>
          </p:cNvPr>
          <p:cNvSpPr txBox="1"/>
          <p:nvPr/>
        </p:nvSpPr>
        <p:spPr>
          <a:xfrm>
            <a:off x="10588693" y="1209160"/>
            <a:ext cx="1226426" cy="369332"/>
          </a:xfrm>
          <a:prstGeom prst="rect">
            <a:avLst/>
          </a:prstGeom>
          <a:noFill/>
        </p:spPr>
        <p:txBody>
          <a:bodyPr wrap="none" rtlCol="0">
            <a:spAutoFit/>
          </a:bodyPr>
          <a:lstStyle/>
          <a:p>
            <a:r>
              <a:rPr lang="en-BE" dirty="0">
                <a:solidFill>
                  <a:schemeClr val="bg1"/>
                </a:solidFill>
              </a:rPr>
              <a:t>LASCO C3</a:t>
            </a:r>
          </a:p>
        </p:txBody>
      </p:sp>
      <p:sp>
        <p:nvSpPr>
          <p:cNvPr id="17" name="TextBox 16">
            <a:extLst>
              <a:ext uri="{FF2B5EF4-FFF2-40B4-BE49-F238E27FC236}">
                <a16:creationId xmlns:a16="http://schemas.microsoft.com/office/drawing/2014/main" id="{BF2A4CE1-2C30-0DBA-2EF2-7C95809435FF}"/>
              </a:ext>
            </a:extLst>
          </p:cNvPr>
          <p:cNvSpPr txBox="1"/>
          <p:nvPr/>
        </p:nvSpPr>
        <p:spPr>
          <a:xfrm>
            <a:off x="9362267" y="1675336"/>
            <a:ext cx="1226426" cy="369332"/>
          </a:xfrm>
          <a:prstGeom prst="rect">
            <a:avLst/>
          </a:prstGeom>
          <a:noFill/>
        </p:spPr>
        <p:txBody>
          <a:bodyPr wrap="none" rtlCol="0">
            <a:spAutoFit/>
          </a:bodyPr>
          <a:lstStyle/>
          <a:p>
            <a:r>
              <a:rPr lang="en-BE" dirty="0">
                <a:solidFill>
                  <a:schemeClr val="bg1"/>
                </a:solidFill>
              </a:rPr>
              <a:t>LASCO C2</a:t>
            </a:r>
          </a:p>
        </p:txBody>
      </p:sp>
      <p:sp>
        <p:nvSpPr>
          <p:cNvPr id="2" name="TextBox 1">
            <a:extLst>
              <a:ext uri="{FF2B5EF4-FFF2-40B4-BE49-F238E27FC236}">
                <a16:creationId xmlns:a16="http://schemas.microsoft.com/office/drawing/2014/main" id="{E836A973-7FE7-AC78-C21A-F08ADF504F1F}"/>
              </a:ext>
            </a:extLst>
          </p:cNvPr>
          <p:cNvSpPr txBox="1"/>
          <p:nvPr/>
        </p:nvSpPr>
        <p:spPr>
          <a:xfrm>
            <a:off x="0" y="6581001"/>
            <a:ext cx="12192000" cy="276999"/>
          </a:xfrm>
          <a:prstGeom prst="rect">
            <a:avLst/>
          </a:prstGeom>
          <a:noFill/>
        </p:spPr>
        <p:txBody>
          <a:bodyPr wrap="square" rtlCol="0">
            <a:spAutoFit/>
          </a:bodyPr>
          <a:lstStyle/>
          <a:p>
            <a:r>
              <a:rPr lang="en-BE" sz="1200" dirty="0"/>
              <a:t>Brenda D. Dorsch – ESA Space Weather Service Network Workshop 2026</a:t>
            </a:r>
          </a:p>
        </p:txBody>
      </p:sp>
    </p:spTree>
    <p:extLst>
      <p:ext uri="{BB962C8B-B14F-4D97-AF65-F5344CB8AC3E}">
        <p14:creationId xmlns:p14="http://schemas.microsoft.com/office/powerpoint/2010/main" val="224166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1663</TotalTime>
  <Words>769</Words>
  <Application>Microsoft Macintosh PowerPoint</Application>
  <PresentationFormat>Widescreen</PresentationFormat>
  <Paragraphs>104</Paragraphs>
  <Slides>12</Slides>
  <Notes>9</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Aptos</vt:lpstr>
      <vt:lpstr>Aptos Display</vt:lpstr>
      <vt:lpstr>Arial</vt:lpstr>
      <vt:lpstr>Cambria Math</vt:lpstr>
      <vt:lpstr>Office Theme</vt:lpstr>
      <vt:lpstr>From EUI to JEDI: Why EUV observations away from the Sun–Earth line matter</vt:lpstr>
      <vt:lpstr>PowerPoint Presentation</vt:lpstr>
      <vt:lpstr>EUV observations for Space Weather</vt:lpstr>
      <vt:lpstr>EUV observations for Space Weather</vt:lpstr>
      <vt:lpstr>EUV observations for Space Weather</vt:lpstr>
      <vt:lpstr>EUV from L5 perspective</vt:lpstr>
      <vt:lpstr>EUV from L5 perspective</vt:lpstr>
      <vt:lpstr>EUV observations of extended corona</vt:lpstr>
      <vt:lpstr>EUV observations of extended corona</vt:lpstr>
      <vt:lpstr>EUV wide FOV</vt:lpstr>
      <vt:lpstr>From EUI to JEDI</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Brenda Daniela Dorsch</dc:creator>
  <cp:lastModifiedBy>Brenda Daniela Dorsch</cp:lastModifiedBy>
  <cp:revision>24</cp:revision>
  <dcterms:created xsi:type="dcterms:W3CDTF">2026-02-02T07:45:36Z</dcterms:created>
  <dcterms:modified xsi:type="dcterms:W3CDTF">2026-02-03T13:22:46Z</dcterms:modified>
</cp:coreProperties>
</file>