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FF"/>
    <a:srgbClr val="0080FE"/>
    <a:srgbClr val="E44439"/>
    <a:srgbClr val="168D49"/>
    <a:srgbClr val="2A2A5C"/>
    <a:srgbClr val="FFFFFF"/>
    <a:srgbClr val="0A850A"/>
    <a:srgbClr val="FFB99D"/>
    <a:srgbClr val="FFCDBC"/>
    <a:srgbClr val="FFE0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8" autoAdjust="0"/>
    <p:restoredTop sz="94660"/>
  </p:normalViewPr>
  <p:slideViewPr>
    <p:cSldViewPr snapToGrid="0">
      <p:cViewPr varScale="1">
        <p:scale>
          <a:sx n="26" d="100"/>
          <a:sy n="26" d="100"/>
        </p:scale>
        <p:origin x="59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247B48-4E3A-4422-97FF-1792D92E72D3}"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120075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247B48-4E3A-4422-97FF-1792D92E72D3}"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27469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247B48-4E3A-4422-97FF-1792D92E72D3}"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183221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247B48-4E3A-4422-97FF-1792D92E72D3}"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414060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247B48-4E3A-4422-97FF-1792D92E72D3}" type="datetimeFigureOut">
              <a:rPr lang="en-GB" smtClean="0"/>
              <a:t>08/07/2025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371820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247B48-4E3A-4422-97FF-1792D92E72D3}" type="datetimeFigureOut">
              <a:rPr lang="en-GB" smtClean="0"/>
              <a:t>08/07/2025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122507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247B48-4E3A-4422-97FF-1792D92E72D3}" type="datetimeFigureOut">
              <a:rPr lang="en-GB" smtClean="0"/>
              <a:t>08/07/2025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18410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247B48-4E3A-4422-97FF-1792D92E72D3}" type="datetimeFigureOut">
              <a:rPr lang="en-GB" smtClean="0"/>
              <a:t>08/07/2025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4007794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47B48-4E3A-4422-97FF-1792D92E72D3}" type="datetimeFigureOut">
              <a:rPr lang="en-GB" smtClean="0"/>
              <a:t>08/07/2025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55850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B0247B48-4E3A-4422-97FF-1792D92E72D3}" type="datetimeFigureOut">
              <a:rPr lang="en-GB" smtClean="0"/>
              <a:t>08/07/2025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2067958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B0247B48-4E3A-4422-97FF-1792D92E72D3}" type="datetimeFigureOut">
              <a:rPr lang="en-GB" smtClean="0"/>
              <a:t>08/07/2025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D3CCD0-8856-4FE2-B8A2-C2E71726B00D}" type="slidenum">
              <a:rPr lang="en-GB" smtClean="0"/>
              <a:t>‹#›</a:t>
            </a:fld>
            <a:endParaRPr lang="en-GB"/>
          </a:p>
        </p:txBody>
      </p:sp>
    </p:spTree>
    <p:extLst>
      <p:ext uri="{BB962C8B-B14F-4D97-AF65-F5344CB8AC3E}">
        <p14:creationId xmlns:p14="http://schemas.microsoft.com/office/powerpoint/2010/main" val="70628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0247B48-4E3A-4422-97FF-1792D92E72D3}" type="datetimeFigureOut">
              <a:rPr lang="en-GB" smtClean="0"/>
              <a:t>08/07/2025</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0DD3CCD0-8856-4FE2-B8A2-C2E71726B00D}" type="slidenum">
              <a:rPr lang="en-GB" smtClean="0"/>
              <a:t>‹#›</a:t>
            </a:fld>
            <a:endParaRPr lang="en-GB"/>
          </a:p>
        </p:txBody>
      </p:sp>
    </p:spTree>
    <p:extLst>
      <p:ext uri="{BB962C8B-B14F-4D97-AF65-F5344CB8AC3E}">
        <p14:creationId xmlns:p14="http://schemas.microsoft.com/office/powerpoint/2010/main" val="2085877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jpe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jpg"/><Relationship Id="rId25" Type="http://schemas.openxmlformats.org/officeDocument/2006/relationships/image" Target="../media/image24.jpe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24" Type="http://schemas.openxmlformats.org/officeDocument/2006/relationships/image" Target="../media/image23.jpg"/><Relationship Id="rId32" Type="http://schemas.openxmlformats.org/officeDocument/2006/relationships/image" Target="../media/image31.png"/><Relationship Id="rId37" Type="http://schemas.openxmlformats.org/officeDocument/2006/relationships/image" Target="../media/image36.png"/><Relationship Id="rId5" Type="http://schemas.openxmlformats.org/officeDocument/2006/relationships/image" Target="../media/image4.jpg"/><Relationship Id="rId15" Type="http://schemas.openxmlformats.org/officeDocument/2006/relationships/image" Target="../media/image14.png"/><Relationship Id="rId23" Type="http://schemas.openxmlformats.org/officeDocument/2006/relationships/image" Target="../media/image22.jpe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sv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8" Type="http://schemas.openxmlformats.org/officeDocument/2006/relationships/image" Target="../media/image7.pn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Rectangle 545">
            <a:extLst>
              <a:ext uri="{FF2B5EF4-FFF2-40B4-BE49-F238E27FC236}">
                <a16:creationId xmlns:a16="http://schemas.microsoft.com/office/drawing/2014/main" id="{6397936B-1491-A64E-F7DE-7CEC0BDCD341}"/>
              </a:ext>
            </a:extLst>
          </p:cNvPr>
          <p:cNvSpPr/>
          <p:nvPr/>
        </p:nvSpPr>
        <p:spPr>
          <a:xfrm>
            <a:off x="469832" y="33259621"/>
            <a:ext cx="13344603" cy="6640921"/>
          </a:xfrm>
          <a:prstGeom prst="rect">
            <a:avLst/>
          </a:prstGeom>
          <a:solidFill>
            <a:srgbClr val="FA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chemeClr val="dk1"/>
              </a:buClr>
              <a:buSzPts val="1800"/>
              <a:buFont typeface="Arial"/>
              <a:buNone/>
            </a:pPr>
            <a:endParaRPr lang="it-IT" sz="1800" b="1" u="none" strike="noStrike" cap="none" dirty="0"/>
          </a:p>
        </p:txBody>
      </p:sp>
      <p:sp>
        <p:nvSpPr>
          <p:cNvPr id="551" name="Rectangle 550">
            <a:extLst>
              <a:ext uri="{FF2B5EF4-FFF2-40B4-BE49-F238E27FC236}">
                <a16:creationId xmlns:a16="http://schemas.microsoft.com/office/drawing/2014/main" id="{A0E82C7D-7A5A-20D9-DBB8-FDC7B7F913AD}"/>
              </a:ext>
            </a:extLst>
          </p:cNvPr>
          <p:cNvSpPr/>
          <p:nvPr/>
        </p:nvSpPr>
        <p:spPr>
          <a:xfrm>
            <a:off x="729248" y="34091295"/>
            <a:ext cx="12912690" cy="47543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6CE3CE43-5BDB-A92E-01C5-3223F7C9CCBA}"/>
              </a:ext>
            </a:extLst>
          </p:cNvPr>
          <p:cNvSpPr/>
          <p:nvPr/>
        </p:nvSpPr>
        <p:spPr>
          <a:xfrm>
            <a:off x="14173197" y="21970191"/>
            <a:ext cx="15629972" cy="17930351"/>
          </a:xfrm>
          <a:prstGeom prst="rect">
            <a:avLst/>
          </a:prstGeom>
          <a:solidFill>
            <a:srgbClr val="FA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7" name="Rectangle 56">
            <a:extLst>
              <a:ext uri="{FF2B5EF4-FFF2-40B4-BE49-F238E27FC236}">
                <a16:creationId xmlns:a16="http://schemas.microsoft.com/office/drawing/2014/main" id="{FAADCBF2-26ED-7C72-855F-6D0859026EB2}"/>
              </a:ext>
            </a:extLst>
          </p:cNvPr>
          <p:cNvSpPr/>
          <p:nvPr/>
        </p:nvSpPr>
        <p:spPr>
          <a:xfrm>
            <a:off x="14417749" y="29686174"/>
            <a:ext cx="12399588" cy="1016624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9" name="Rectangle 518">
            <a:extLst>
              <a:ext uri="{FF2B5EF4-FFF2-40B4-BE49-F238E27FC236}">
                <a16:creationId xmlns:a16="http://schemas.microsoft.com/office/drawing/2014/main" id="{398B8827-E562-A1F5-F57B-5DF884ADC1C1}"/>
              </a:ext>
            </a:extLst>
          </p:cNvPr>
          <p:cNvSpPr/>
          <p:nvPr/>
        </p:nvSpPr>
        <p:spPr>
          <a:xfrm>
            <a:off x="22045895" y="33372757"/>
            <a:ext cx="4681096" cy="34894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hthoek 6">
            <a:extLst>
              <a:ext uri="{FF2B5EF4-FFF2-40B4-BE49-F238E27FC236}">
                <a16:creationId xmlns:a16="http://schemas.microsoft.com/office/drawing/2014/main" id="{C9DA9D15-FA9E-1B0F-1618-F01DC5D825DC}"/>
              </a:ext>
            </a:extLst>
          </p:cNvPr>
          <p:cNvSpPr/>
          <p:nvPr/>
        </p:nvSpPr>
        <p:spPr>
          <a:xfrm>
            <a:off x="5733863" y="40366651"/>
            <a:ext cx="10800878" cy="2431435"/>
          </a:xfrm>
          <a:prstGeom prst="rect">
            <a:avLst/>
          </a:prstGeom>
          <a:solidFill>
            <a:schemeClr val="bg1">
              <a:lumMod val="95000"/>
            </a:schemeClr>
          </a:solidFill>
        </p:spPr>
        <p:txBody>
          <a:bodyPr wrap="square" anchor="ctr">
            <a:spAutoFit/>
          </a:bodyPr>
          <a:lstStyle/>
          <a:p>
            <a:pPr algn="ctr"/>
            <a:r>
              <a:rPr lang="en-US" sz="3800" b="1" dirty="0">
                <a:latin typeface="Myriad Pro" panose="020B0503030403020204" pitchFamily="34" charset="0"/>
              </a:rPr>
              <a:t>Commission 4 - Positioning and Applications</a:t>
            </a:r>
          </a:p>
          <a:p>
            <a:pPr algn="ctr"/>
            <a:r>
              <a:rPr lang="en-US" sz="3800" b="1" dirty="0">
                <a:latin typeface="Myriad Pro" panose="020B0503030403020204" pitchFamily="34" charset="0"/>
              </a:rPr>
              <a:t>SC 4.3: Atmosphere Remote Sensing</a:t>
            </a:r>
          </a:p>
          <a:p>
            <a:pPr algn="just"/>
            <a:endParaRPr lang="en-US" sz="3800" b="1" dirty="0">
              <a:latin typeface="Myriad Pro" panose="020B0503030403020204" pitchFamily="34" charset="0"/>
            </a:endParaRPr>
          </a:p>
          <a:p>
            <a:pPr algn="just"/>
            <a:endParaRPr lang="nl-BE" sz="3800" b="1" dirty="0">
              <a:solidFill>
                <a:srgbClr val="0A850A"/>
              </a:solidFill>
              <a:latin typeface="Myriad Pro" panose="020B0503030403020204" pitchFamily="34" charset="0"/>
            </a:endParaRPr>
          </a:p>
        </p:txBody>
      </p:sp>
      <p:sp>
        <p:nvSpPr>
          <p:cNvPr id="27" name="Rectangle 26">
            <a:extLst>
              <a:ext uri="{FF2B5EF4-FFF2-40B4-BE49-F238E27FC236}">
                <a16:creationId xmlns:a16="http://schemas.microsoft.com/office/drawing/2014/main" id="{2F8CD43A-99C6-60F5-34DD-01E81C1D987B}"/>
              </a:ext>
            </a:extLst>
          </p:cNvPr>
          <p:cNvSpPr/>
          <p:nvPr/>
        </p:nvSpPr>
        <p:spPr>
          <a:xfrm>
            <a:off x="472033" y="8506519"/>
            <a:ext cx="29331136" cy="12372487"/>
          </a:xfrm>
          <a:prstGeom prst="rect">
            <a:avLst/>
          </a:prstGeom>
          <a:solidFill>
            <a:srgbClr val="FA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a:extLst>
              <a:ext uri="{FF2B5EF4-FFF2-40B4-BE49-F238E27FC236}">
                <a16:creationId xmlns:a16="http://schemas.microsoft.com/office/drawing/2014/main" id="{B94A5809-DEA8-9B20-B471-65AFB9BC22B6}"/>
              </a:ext>
            </a:extLst>
          </p:cNvPr>
          <p:cNvSpPr/>
          <p:nvPr/>
        </p:nvSpPr>
        <p:spPr>
          <a:xfrm>
            <a:off x="698746" y="9432566"/>
            <a:ext cx="14998955" cy="12914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F8ED194-CBA5-5816-E41C-E5D68930A61C}"/>
              </a:ext>
            </a:extLst>
          </p:cNvPr>
          <p:cNvSpPr/>
          <p:nvPr/>
        </p:nvSpPr>
        <p:spPr>
          <a:xfrm>
            <a:off x="472036" y="7636054"/>
            <a:ext cx="29331136" cy="919918"/>
          </a:xfrm>
          <a:prstGeom prst="rect">
            <a:avLst/>
          </a:prstGeom>
          <a:solidFill>
            <a:srgbClr val="DB5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ndertitel 2">
            <a:extLst>
              <a:ext uri="{FF2B5EF4-FFF2-40B4-BE49-F238E27FC236}">
                <a16:creationId xmlns:a16="http://schemas.microsoft.com/office/drawing/2014/main" id="{27F9F383-D7D4-31FD-EA07-370791C6488B}"/>
              </a:ext>
            </a:extLst>
          </p:cNvPr>
          <p:cNvSpPr txBox="1">
            <a:spLocks/>
          </p:cNvSpPr>
          <p:nvPr/>
        </p:nvSpPr>
        <p:spPr>
          <a:xfrm>
            <a:off x="920473" y="7618650"/>
            <a:ext cx="28410541" cy="919914"/>
          </a:xfrm>
          <a:prstGeom prst="rect">
            <a:avLst/>
          </a:prstGeom>
        </p:spPr>
        <p:txBody>
          <a:bodyPr vert="horz" lIns="91440" tIns="45720" rIns="91440" bIns="45720" rtlCol="0" anchor="ctr">
            <a:noAutofit/>
          </a:bodyPr>
          <a:lstStyle>
            <a:lvl1pPr marL="0" indent="0" algn="ctr" defTabSz="3384103" rtl="0" eaLnBrk="1" latinLnBrk="0" hangingPunct="1">
              <a:lnSpc>
                <a:spcPct val="90000"/>
              </a:lnSpc>
              <a:spcBef>
                <a:spcPts val="3701"/>
              </a:spcBef>
              <a:buFont typeface="Arial" panose="020B0604020202020204" pitchFamily="34" charset="0"/>
              <a:buNone/>
              <a:defRPr sz="8882" kern="1200">
                <a:solidFill>
                  <a:schemeClr val="tx1"/>
                </a:solidFill>
                <a:latin typeface="+mn-lt"/>
                <a:ea typeface="+mn-ea"/>
                <a:cs typeface="+mn-cs"/>
              </a:defRPr>
            </a:lvl1pPr>
            <a:lvl2pPr marL="1692051" indent="0" algn="ctr" defTabSz="3384103" rtl="0" eaLnBrk="1" latinLnBrk="0" hangingPunct="1">
              <a:lnSpc>
                <a:spcPct val="90000"/>
              </a:lnSpc>
              <a:spcBef>
                <a:spcPts val="1850"/>
              </a:spcBef>
              <a:buFont typeface="Arial" panose="020B0604020202020204" pitchFamily="34" charset="0"/>
              <a:buNone/>
              <a:defRPr sz="7402" kern="1200">
                <a:solidFill>
                  <a:schemeClr val="tx1"/>
                </a:solidFill>
                <a:latin typeface="+mn-lt"/>
                <a:ea typeface="+mn-ea"/>
                <a:cs typeface="+mn-cs"/>
              </a:defRPr>
            </a:lvl2pPr>
            <a:lvl3pPr marL="3384103" indent="0" algn="ctr" defTabSz="3384103" rtl="0" eaLnBrk="1" latinLnBrk="0" hangingPunct="1">
              <a:lnSpc>
                <a:spcPct val="90000"/>
              </a:lnSpc>
              <a:spcBef>
                <a:spcPts val="1850"/>
              </a:spcBef>
              <a:buFont typeface="Arial" panose="020B0604020202020204" pitchFamily="34" charset="0"/>
              <a:buNone/>
              <a:defRPr sz="6662" kern="1200">
                <a:solidFill>
                  <a:schemeClr val="tx1"/>
                </a:solidFill>
                <a:latin typeface="+mn-lt"/>
                <a:ea typeface="+mn-ea"/>
                <a:cs typeface="+mn-cs"/>
              </a:defRPr>
            </a:lvl3pPr>
            <a:lvl4pPr marL="5076154"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4pPr>
            <a:lvl5pPr marL="6768206"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5pPr>
            <a:lvl6pPr marL="8460257"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6pPr>
            <a:lvl7pPr marL="10152309"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7pPr>
            <a:lvl8pPr marL="11844360"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8pPr>
            <a:lvl9pPr marL="13536412"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9pPr>
          </a:lstStyle>
          <a:p>
            <a:r>
              <a:rPr lang="nl-BE" sz="4000" b="1" dirty="0">
                <a:solidFill>
                  <a:schemeClr val="bg1"/>
                </a:solidFill>
                <a:latin typeface="Myriad Pro" panose="020B0503030403020204" pitchFamily="34" charset="0"/>
              </a:rPr>
              <a:t>Overview of CVC IAG WG 4.3.9</a:t>
            </a:r>
            <a:endParaRPr lang="nl-BE" sz="4000" dirty="0">
              <a:solidFill>
                <a:schemeClr val="bg1"/>
              </a:solidFill>
              <a:latin typeface="Myriad Pro" panose="020B0503030403020204" pitchFamily="34" charset="0"/>
            </a:endParaRPr>
          </a:p>
        </p:txBody>
      </p:sp>
      <p:sp>
        <p:nvSpPr>
          <p:cNvPr id="20" name="Ondertitel 2">
            <a:extLst>
              <a:ext uri="{FF2B5EF4-FFF2-40B4-BE49-F238E27FC236}">
                <a16:creationId xmlns:a16="http://schemas.microsoft.com/office/drawing/2014/main" id="{ED8F5DEA-EC20-9FE5-E035-9C5799C44096}"/>
              </a:ext>
            </a:extLst>
          </p:cNvPr>
          <p:cNvSpPr txBox="1">
            <a:spLocks/>
          </p:cNvSpPr>
          <p:nvPr/>
        </p:nvSpPr>
        <p:spPr>
          <a:xfrm>
            <a:off x="7821799" y="1027573"/>
            <a:ext cx="14110722" cy="1310261"/>
          </a:xfrm>
          <a:prstGeom prst="rect">
            <a:avLst/>
          </a:prstGeom>
        </p:spPr>
        <p:txBody>
          <a:bodyPr vert="horz" lIns="91440" tIns="45720" rIns="91440" bIns="45720" rtlCol="0" anchor="ctr">
            <a:no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r>
              <a:rPr lang="en-US" sz="6000" b="1" dirty="0">
                <a:solidFill>
                  <a:schemeClr val="tx1">
                    <a:lumMod val="65000"/>
                    <a:lumOff val="35000"/>
                  </a:schemeClr>
                </a:solidFill>
                <a:latin typeface="Myriad Pro" panose="020B0503030403020204" pitchFamily="34" charset="0"/>
              </a:rPr>
              <a:t>Monitoring ash-laden plumes using geodetic remote sensing techniques</a:t>
            </a:r>
            <a:endParaRPr lang="nl-BE" sz="6000" b="1" baseline="-25000" dirty="0">
              <a:solidFill>
                <a:schemeClr val="tx1">
                  <a:lumMod val="65000"/>
                  <a:lumOff val="35000"/>
                </a:schemeClr>
              </a:solidFill>
              <a:latin typeface="Myriad Pro" panose="020B0503030403020204" pitchFamily="34" charset="0"/>
            </a:endParaRPr>
          </a:p>
        </p:txBody>
      </p:sp>
      <p:sp>
        <p:nvSpPr>
          <p:cNvPr id="53" name="Ondertitel 2">
            <a:extLst>
              <a:ext uri="{FF2B5EF4-FFF2-40B4-BE49-F238E27FC236}">
                <a16:creationId xmlns:a16="http://schemas.microsoft.com/office/drawing/2014/main" id="{BFEB49E4-E57D-6603-FF43-E7E9CAA8EBAC}"/>
              </a:ext>
            </a:extLst>
          </p:cNvPr>
          <p:cNvSpPr txBox="1">
            <a:spLocks/>
          </p:cNvSpPr>
          <p:nvPr/>
        </p:nvSpPr>
        <p:spPr bwMode="auto">
          <a:xfrm>
            <a:off x="391441" y="3644802"/>
            <a:ext cx="8690137" cy="166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3382963">
              <a:lnSpc>
                <a:spcPct val="90000"/>
              </a:lnSpc>
              <a:spcBef>
                <a:spcPts val="3700"/>
              </a:spcBef>
              <a:buFont typeface="Arial" charset="0"/>
              <a:buChar char="•"/>
              <a:defRPr sz="10300">
                <a:solidFill>
                  <a:schemeClr val="tx1"/>
                </a:solidFill>
                <a:latin typeface="Calibri" pitchFamily="34" charset="0"/>
              </a:defRPr>
            </a:lvl1pPr>
            <a:lvl2pPr marL="1690688" defTabSz="3382963">
              <a:lnSpc>
                <a:spcPct val="90000"/>
              </a:lnSpc>
              <a:spcBef>
                <a:spcPts val="1850"/>
              </a:spcBef>
              <a:buFont typeface="Arial" charset="0"/>
              <a:buChar char="•"/>
              <a:defRPr sz="8800">
                <a:solidFill>
                  <a:schemeClr val="tx1"/>
                </a:solidFill>
                <a:latin typeface="Calibri" pitchFamily="34" charset="0"/>
              </a:defRPr>
            </a:lvl2pPr>
            <a:lvl3pPr marL="3382963" defTabSz="3382963">
              <a:lnSpc>
                <a:spcPct val="90000"/>
              </a:lnSpc>
              <a:spcBef>
                <a:spcPts val="1850"/>
              </a:spcBef>
              <a:buFont typeface="Arial" charset="0"/>
              <a:buChar char="•"/>
              <a:defRPr sz="7400">
                <a:solidFill>
                  <a:schemeClr val="tx1"/>
                </a:solidFill>
                <a:latin typeface="Calibri" pitchFamily="34" charset="0"/>
              </a:defRPr>
            </a:lvl3pPr>
            <a:lvl4pPr marL="5075238" defTabSz="3382963">
              <a:lnSpc>
                <a:spcPct val="90000"/>
              </a:lnSpc>
              <a:spcBef>
                <a:spcPts val="1850"/>
              </a:spcBef>
              <a:buFont typeface="Arial" charset="0"/>
              <a:buChar char="•"/>
              <a:defRPr sz="6600">
                <a:solidFill>
                  <a:schemeClr val="tx1"/>
                </a:solidFill>
                <a:latin typeface="Calibri" pitchFamily="34" charset="0"/>
              </a:defRPr>
            </a:lvl4pPr>
            <a:lvl5pPr marL="6767513" defTabSz="3382963">
              <a:lnSpc>
                <a:spcPct val="90000"/>
              </a:lnSpc>
              <a:spcBef>
                <a:spcPts val="1850"/>
              </a:spcBef>
              <a:buFont typeface="Arial" charset="0"/>
              <a:buChar char="•"/>
              <a:defRPr sz="6600">
                <a:solidFill>
                  <a:schemeClr val="tx1"/>
                </a:solidFill>
                <a:latin typeface="Calibri" pitchFamily="34" charset="0"/>
              </a:defRPr>
            </a:lvl5pPr>
            <a:lvl6pPr marL="72247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6pPr>
            <a:lvl7pPr marL="76819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7pPr>
            <a:lvl8pPr marL="81391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8pPr>
            <a:lvl9pPr marL="85963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9pPr>
          </a:lstStyle>
          <a:p>
            <a:pPr>
              <a:buFont typeface="Arial" charset="0"/>
              <a:buNone/>
            </a:pPr>
            <a:r>
              <a:rPr lang="en-GB" sz="3200" b="1" dirty="0">
                <a:solidFill>
                  <a:schemeClr val="tx1">
                    <a:lumMod val="65000"/>
                    <a:lumOff val="35000"/>
                  </a:schemeClr>
                </a:solidFill>
                <a:effectLst/>
                <a:latin typeface="Myriad Pro" panose="020B0503030403020204"/>
                <a:ea typeface="Malgun Gothic" panose="020B0503020000020004" pitchFamily="34" charset="-127"/>
              </a:rPr>
              <a:t>Hugues Brenot</a:t>
            </a:r>
            <a:r>
              <a:rPr lang="en-GB" sz="3200" b="1" baseline="30000" dirty="0">
                <a:solidFill>
                  <a:schemeClr val="tx1">
                    <a:lumMod val="65000"/>
                    <a:lumOff val="35000"/>
                  </a:schemeClr>
                </a:solidFill>
                <a:effectLst/>
                <a:latin typeface="Myriad Pro" panose="020B0503030403020204"/>
                <a:ea typeface="Malgun Gothic" panose="020B0503020000020004" pitchFamily="34" charset="-127"/>
              </a:rPr>
              <a:t>1,*</a:t>
            </a:r>
            <a:r>
              <a:rPr lang="en-GB" sz="3200" dirty="0">
                <a:solidFill>
                  <a:schemeClr val="tx1">
                    <a:lumMod val="65000"/>
                    <a:lumOff val="35000"/>
                  </a:schemeClr>
                </a:solidFill>
                <a:effectLst/>
                <a:latin typeface="Myriad Pro" panose="020B0503030403020204"/>
                <a:ea typeface="Malgun Gothic" panose="020B0503020000020004" pitchFamily="34" charset="-127"/>
              </a:rPr>
              <a:t>, Riccardo Biondi</a:t>
            </a:r>
            <a:r>
              <a:rPr lang="en-GB" sz="3200" baseline="30000" dirty="0">
                <a:solidFill>
                  <a:schemeClr val="tx1">
                    <a:lumMod val="65000"/>
                    <a:lumOff val="35000"/>
                  </a:schemeClr>
                </a:solidFill>
                <a:effectLst/>
                <a:latin typeface="Myriad Pro" panose="020B0503030403020204"/>
                <a:ea typeface="Malgun Gothic" panose="020B0503020000020004" pitchFamily="34" charset="-127"/>
              </a:rPr>
              <a:t>2</a:t>
            </a:r>
            <a:r>
              <a:rPr lang="en-GB" sz="3200" dirty="0">
                <a:solidFill>
                  <a:schemeClr val="tx1">
                    <a:lumMod val="65000"/>
                    <a:lumOff val="35000"/>
                  </a:schemeClr>
                </a:solidFill>
                <a:effectLst/>
                <a:latin typeface="Myriad Pro" panose="020B0503030403020204"/>
                <a:ea typeface="Malgun Gothic" panose="020B0503020000020004" pitchFamily="34" charset="-127"/>
              </a:rPr>
              <a:t>,                              Flavio Cannavò</a:t>
            </a:r>
            <a:r>
              <a:rPr lang="en-GB" sz="3200" baseline="30000" dirty="0">
                <a:solidFill>
                  <a:schemeClr val="tx1">
                    <a:lumMod val="65000"/>
                    <a:lumOff val="35000"/>
                  </a:schemeClr>
                </a:solidFill>
                <a:effectLst/>
                <a:latin typeface="Myriad Pro" panose="020B0503030403020204"/>
                <a:ea typeface="Malgun Gothic" panose="020B0503020000020004" pitchFamily="34" charset="-127"/>
              </a:rPr>
              <a:t>3</a:t>
            </a:r>
            <a:r>
              <a:rPr lang="en-GB" sz="3200" dirty="0">
                <a:solidFill>
                  <a:schemeClr val="tx1">
                    <a:lumMod val="65000"/>
                    <a:lumOff val="35000"/>
                  </a:schemeClr>
                </a:solidFill>
                <a:effectLst/>
                <a:latin typeface="Myriad Pro" panose="020B0503030403020204"/>
                <a:ea typeface="Malgun Gothic" panose="020B0503020000020004" pitchFamily="34" charset="-127"/>
              </a:rPr>
              <a:t>, Mohammed Hammouti</a:t>
            </a:r>
            <a:r>
              <a:rPr lang="en-GB" sz="3200" baseline="30000" dirty="0">
                <a:solidFill>
                  <a:schemeClr val="tx1">
                    <a:lumMod val="65000"/>
                    <a:lumOff val="35000"/>
                  </a:schemeClr>
                </a:solidFill>
                <a:effectLst/>
                <a:latin typeface="Myriad Pro" panose="020B0503030403020204"/>
                <a:ea typeface="Malgun Gothic" panose="020B0503020000020004" pitchFamily="34" charset="-127"/>
              </a:rPr>
              <a:t>6 </a:t>
            </a:r>
            <a:r>
              <a:rPr lang="en-GB" sz="3200" dirty="0">
                <a:solidFill>
                  <a:schemeClr val="tx1">
                    <a:lumMod val="65000"/>
                    <a:lumOff val="35000"/>
                  </a:schemeClr>
                </a:solidFill>
                <a:effectLst/>
                <a:latin typeface="Myriad Pro" panose="020B0503030403020204"/>
                <a:ea typeface="Malgun Gothic" panose="020B0503020000020004" pitchFamily="34" charset="-127"/>
              </a:rPr>
              <a:t>,                 Samuel Nahmani</a:t>
            </a:r>
            <a:r>
              <a:rPr lang="en-GB" sz="3200" baseline="30000" dirty="0">
                <a:solidFill>
                  <a:schemeClr val="tx1">
                    <a:lumMod val="65000"/>
                    <a:lumOff val="35000"/>
                  </a:schemeClr>
                </a:solidFill>
                <a:effectLst/>
                <a:latin typeface="Myriad Pro" panose="020B0503030403020204"/>
                <a:ea typeface="Malgun Gothic" panose="020B0503020000020004" pitchFamily="34" charset="-127"/>
              </a:rPr>
              <a:t>4</a:t>
            </a:r>
            <a:r>
              <a:rPr lang="en-GB" sz="3200" dirty="0">
                <a:solidFill>
                  <a:schemeClr val="tx1">
                    <a:lumMod val="65000"/>
                    <a:lumOff val="35000"/>
                  </a:schemeClr>
                </a:solidFill>
                <a:effectLst/>
                <a:latin typeface="Myriad Pro" panose="020B0503030403020204"/>
                <a:ea typeface="Malgun Gothic" panose="020B0503020000020004" pitchFamily="34" charset="-127"/>
              </a:rPr>
              <a:t>, Eric Pottiaux</a:t>
            </a:r>
            <a:r>
              <a:rPr lang="en-GB" sz="3200" baseline="30000" dirty="0">
                <a:solidFill>
                  <a:schemeClr val="tx1">
                    <a:lumMod val="65000"/>
                    <a:lumOff val="35000"/>
                  </a:schemeClr>
                </a:solidFill>
                <a:effectLst/>
                <a:latin typeface="Myriad Pro" panose="020B0503030403020204"/>
                <a:ea typeface="Malgun Gothic" panose="020B0503020000020004" pitchFamily="34" charset="-127"/>
              </a:rPr>
              <a:t>5</a:t>
            </a:r>
            <a:r>
              <a:rPr lang="en-GB" sz="3200" dirty="0">
                <a:solidFill>
                  <a:schemeClr val="tx1">
                    <a:lumMod val="65000"/>
                    <a:lumOff val="35000"/>
                  </a:schemeClr>
                </a:solidFill>
                <a:effectLst/>
                <a:latin typeface="Myriad Pro" panose="020B0503030403020204"/>
                <a:ea typeface="Malgun Gothic" panose="020B0503020000020004" pitchFamily="34" charset="-127"/>
              </a:rPr>
              <a:t>,                                    Rohm Witold</a:t>
            </a:r>
            <a:r>
              <a:rPr lang="en-GB" sz="3200" baseline="30000" dirty="0">
                <a:solidFill>
                  <a:schemeClr val="tx1">
                    <a:lumMod val="65000"/>
                    <a:lumOff val="35000"/>
                  </a:schemeClr>
                </a:solidFill>
                <a:latin typeface="Myriad Pro" panose="020B0503030403020204"/>
                <a:ea typeface="Malgun Gothic" panose="020B0503020000020004" pitchFamily="34" charset="-127"/>
              </a:rPr>
              <a:t>7</a:t>
            </a:r>
            <a:endParaRPr lang="en-US" altLang="en-US" sz="3200" i="1" baseline="30000" dirty="0">
              <a:solidFill>
                <a:schemeClr val="tx1">
                  <a:lumMod val="65000"/>
                  <a:lumOff val="35000"/>
                </a:schemeClr>
              </a:solidFill>
              <a:latin typeface="Myriad Pro" panose="020B0503030403020204"/>
              <a:ea typeface="Malgun Gothic" panose="020B0503020000020004" pitchFamily="34" charset="-127"/>
            </a:endParaRPr>
          </a:p>
        </p:txBody>
      </p:sp>
      <p:sp>
        <p:nvSpPr>
          <p:cNvPr id="467" name="Ondertitel 2">
            <a:extLst>
              <a:ext uri="{FF2B5EF4-FFF2-40B4-BE49-F238E27FC236}">
                <a16:creationId xmlns:a16="http://schemas.microsoft.com/office/drawing/2014/main" id="{1FFA6875-046E-0944-6DCF-95AC7A5179FB}"/>
              </a:ext>
            </a:extLst>
          </p:cNvPr>
          <p:cNvSpPr txBox="1">
            <a:spLocks/>
          </p:cNvSpPr>
          <p:nvPr/>
        </p:nvSpPr>
        <p:spPr bwMode="auto">
          <a:xfrm>
            <a:off x="773071" y="5981324"/>
            <a:ext cx="11537722" cy="81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3382963">
              <a:lnSpc>
                <a:spcPct val="90000"/>
              </a:lnSpc>
              <a:spcBef>
                <a:spcPts val="3700"/>
              </a:spcBef>
              <a:buFont typeface="Arial" charset="0"/>
              <a:buChar char="•"/>
              <a:defRPr sz="10300">
                <a:solidFill>
                  <a:schemeClr val="tx1"/>
                </a:solidFill>
                <a:latin typeface="Calibri" pitchFamily="34" charset="0"/>
              </a:defRPr>
            </a:lvl1pPr>
            <a:lvl2pPr marL="1690688" defTabSz="3382963">
              <a:lnSpc>
                <a:spcPct val="90000"/>
              </a:lnSpc>
              <a:spcBef>
                <a:spcPts val="1850"/>
              </a:spcBef>
              <a:buFont typeface="Arial" charset="0"/>
              <a:buChar char="•"/>
              <a:defRPr sz="8800">
                <a:solidFill>
                  <a:schemeClr val="tx1"/>
                </a:solidFill>
                <a:latin typeface="Calibri" pitchFamily="34" charset="0"/>
              </a:defRPr>
            </a:lvl2pPr>
            <a:lvl3pPr marL="3382963" defTabSz="3382963">
              <a:lnSpc>
                <a:spcPct val="90000"/>
              </a:lnSpc>
              <a:spcBef>
                <a:spcPts val="1850"/>
              </a:spcBef>
              <a:buFont typeface="Arial" charset="0"/>
              <a:buChar char="•"/>
              <a:defRPr sz="7400">
                <a:solidFill>
                  <a:schemeClr val="tx1"/>
                </a:solidFill>
                <a:latin typeface="Calibri" pitchFamily="34" charset="0"/>
              </a:defRPr>
            </a:lvl3pPr>
            <a:lvl4pPr marL="5075238" defTabSz="3382963">
              <a:lnSpc>
                <a:spcPct val="90000"/>
              </a:lnSpc>
              <a:spcBef>
                <a:spcPts val="1850"/>
              </a:spcBef>
              <a:buFont typeface="Arial" charset="0"/>
              <a:buChar char="•"/>
              <a:defRPr sz="6600">
                <a:solidFill>
                  <a:schemeClr val="tx1"/>
                </a:solidFill>
                <a:latin typeface="Calibri" pitchFamily="34" charset="0"/>
              </a:defRPr>
            </a:lvl4pPr>
            <a:lvl5pPr marL="6767513" defTabSz="3382963">
              <a:lnSpc>
                <a:spcPct val="90000"/>
              </a:lnSpc>
              <a:spcBef>
                <a:spcPts val="1850"/>
              </a:spcBef>
              <a:buFont typeface="Arial" charset="0"/>
              <a:buChar char="•"/>
              <a:defRPr sz="6600">
                <a:solidFill>
                  <a:schemeClr val="tx1"/>
                </a:solidFill>
                <a:latin typeface="Calibri" pitchFamily="34" charset="0"/>
              </a:defRPr>
            </a:lvl5pPr>
            <a:lvl6pPr marL="72247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6pPr>
            <a:lvl7pPr marL="76819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7pPr>
            <a:lvl8pPr marL="81391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8pPr>
            <a:lvl9pPr marL="85963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9pPr>
          </a:lstStyle>
          <a:p>
            <a:pPr algn="just">
              <a:buFont typeface="Arial" charset="0"/>
              <a:buNone/>
            </a:pPr>
            <a:r>
              <a:rPr lang="nl-BE" altLang="en-US" sz="3500" b="1" i="1" dirty="0">
                <a:solidFill>
                  <a:srgbClr val="00B0F0"/>
                </a:solidFill>
                <a:latin typeface="Myriad Pro" panose="020B0503030403020204"/>
                <a:ea typeface="Malgun Gothic" panose="020B0503020000020004" pitchFamily="34" charset="-127"/>
              </a:rPr>
              <a:t>http://iag.tomography.igig.upwr.edu.pl</a:t>
            </a:r>
            <a:endParaRPr lang="en-US" altLang="en-US" sz="3500" i="1" dirty="0">
              <a:solidFill>
                <a:srgbClr val="00B0F0"/>
              </a:solidFill>
              <a:latin typeface="Myriad Pro" panose="020B0503030403020204"/>
              <a:ea typeface="Malgun Gothic" panose="020B0503020000020004" pitchFamily="34" charset="-127"/>
            </a:endParaRPr>
          </a:p>
        </p:txBody>
      </p:sp>
      <p:cxnSp>
        <p:nvCxnSpPr>
          <p:cNvPr id="7" name="Straight Connector 6">
            <a:extLst>
              <a:ext uri="{FF2B5EF4-FFF2-40B4-BE49-F238E27FC236}">
                <a16:creationId xmlns:a16="http://schemas.microsoft.com/office/drawing/2014/main" id="{BF3651E9-0DD2-604C-F7FF-86F503BC0B76}"/>
              </a:ext>
            </a:extLst>
          </p:cNvPr>
          <p:cNvCxnSpPr>
            <a:cxnSpLocks/>
          </p:cNvCxnSpPr>
          <p:nvPr/>
        </p:nvCxnSpPr>
        <p:spPr>
          <a:xfrm>
            <a:off x="120316" y="3448194"/>
            <a:ext cx="30154894" cy="0"/>
          </a:xfrm>
          <a:prstGeom prst="line">
            <a:avLst/>
          </a:prstGeom>
          <a:ln w="85725">
            <a:solidFill>
              <a:srgbClr val="DB57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47C582D-376E-CD20-C57A-0F0CA38F7D42}"/>
              </a:ext>
            </a:extLst>
          </p:cNvPr>
          <p:cNvSpPr txBox="1"/>
          <p:nvPr/>
        </p:nvSpPr>
        <p:spPr>
          <a:xfrm>
            <a:off x="4281918" y="3056355"/>
            <a:ext cx="14112293" cy="461665"/>
          </a:xfrm>
          <a:prstGeom prst="rect">
            <a:avLst/>
          </a:prstGeom>
          <a:noFill/>
        </p:spPr>
        <p:txBody>
          <a:bodyPr wrap="square">
            <a:spAutoFit/>
          </a:bodyPr>
          <a:lstStyle/>
          <a:p>
            <a:r>
              <a:rPr lang="en-US" sz="2400" i="1" dirty="0">
                <a:effectLst>
                  <a:outerShdw blurRad="38100" dist="38100" dir="2700000" algn="tl">
                    <a:srgbClr val="000000">
                      <a:alpha val="43137"/>
                    </a:srgbClr>
                  </a:outerShdw>
                </a:effectLst>
                <a:latin typeface="Myriad Pro" panose="020B0503030403020204" pitchFamily="34" charset="0"/>
              </a:rPr>
              <a:t>Session 3.12: Dynamics of volcanic eruption plumes: models and observations</a:t>
            </a:r>
            <a:endParaRPr lang="en-GB" sz="2400" i="1" dirty="0">
              <a:effectLst>
                <a:outerShdw blurRad="38100" dist="38100" dir="2700000" algn="tl">
                  <a:srgbClr val="000000">
                    <a:alpha val="43137"/>
                  </a:srgbClr>
                </a:outerShdw>
              </a:effectLst>
            </a:endParaRPr>
          </a:p>
        </p:txBody>
      </p:sp>
      <p:sp>
        <p:nvSpPr>
          <p:cNvPr id="21" name="Ondertitel 2">
            <a:extLst>
              <a:ext uri="{FF2B5EF4-FFF2-40B4-BE49-F238E27FC236}">
                <a16:creationId xmlns:a16="http://schemas.microsoft.com/office/drawing/2014/main" id="{F191B9CE-894C-696B-1A41-63F9447EE02E}"/>
              </a:ext>
            </a:extLst>
          </p:cNvPr>
          <p:cNvSpPr txBox="1">
            <a:spLocks/>
          </p:cNvSpPr>
          <p:nvPr/>
        </p:nvSpPr>
        <p:spPr bwMode="auto">
          <a:xfrm>
            <a:off x="16534741" y="40310731"/>
            <a:ext cx="13740472" cy="246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3382963">
              <a:lnSpc>
                <a:spcPct val="90000"/>
              </a:lnSpc>
              <a:spcBef>
                <a:spcPts val="3700"/>
              </a:spcBef>
              <a:buFont typeface="Arial" charset="0"/>
              <a:buChar char="•"/>
              <a:defRPr sz="10300">
                <a:solidFill>
                  <a:schemeClr val="tx1"/>
                </a:solidFill>
                <a:latin typeface="Calibri" pitchFamily="34" charset="0"/>
              </a:defRPr>
            </a:lvl1pPr>
            <a:lvl2pPr marL="1690688" defTabSz="3382963">
              <a:lnSpc>
                <a:spcPct val="90000"/>
              </a:lnSpc>
              <a:spcBef>
                <a:spcPts val="1850"/>
              </a:spcBef>
              <a:buFont typeface="Arial" charset="0"/>
              <a:buChar char="•"/>
              <a:defRPr sz="8800">
                <a:solidFill>
                  <a:schemeClr val="tx1"/>
                </a:solidFill>
                <a:latin typeface="Calibri" pitchFamily="34" charset="0"/>
              </a:defRPr>
            </a:lvl2pPr>
            <a:lvl3pPr marL="3382963" defTabSz="3382963">
              <a:lnSpc>
                <a:spcPct val="90000"/>
              </a:lnSpc>
              <a:spcBef>
                <a:spcPts val="1850"/>
              </a:spcBef>
              <a:buFont typeface="Arial" charset="0"/>
              <a:buChar char="•"/>
              <a:defRPr sz="7400">
                <a:solidFill>
                  <a:schemeClr val="tx1"/>
                </a:solidFill>
                <a:latin typeface="Calibri" pitchFamily="34" charset="0"/>
              </a:defRPr>
            </a:lvl3pPr>
            <a:lvl4pPr marL="5075238" defTabSz="3382963">
              <a:lnSpc>
                <a:spcPct val="90000"/>
              </a:lnSpc>
              <a:spcBef>
                <a:spcPts val="1850"/>
              </a:spcBef>
              <a:buFont typeface="Arial" charset="0"/>
              <a:buChar char="•"/>
              <a:defRPr sz="6600">
                <a:solidFill>
                  <a:schemeClr val="tx1"/>
                </a:solidFill>
                <a:latin typeface="Calibri" pitchFamily="34" charset="0"/>
              </a:defRPr>
            </a:lvl4pPr>
            <a:lvl5pPr marL="6767513" defTabSz="3382963">
              <a:lnSpc>
                <a:spcPct val="90000"/>
              </a:lnSpc>
              <a:spcBef>
                <a:spcPts val="1850"/>
              </a:spcBef>
              <a:buFont typeface="Arial" charset="0"/>
              <a:buChar char="•"/>
              <a:defRPr sz="6600">
                <a:solidFill>
                  <a:schemeClr val="tx1"/>
                </a:solidFill>
                <a:latin typeface="Calibri" pitchFamily="34" charset="0"/>
              </a:defRPr>
            </a:lvl5pPr>
            <a:lvl6pPr marL="72247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6pPr>
            <a:lvl7pPr marL="76819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7pPr>
            <a:lvl8pPr marL="81391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8pPr>
            <a:lvl9pPr marL="85963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9pPr>
          </a:lstStyle>
          <a:p>
            <a:pPr algn="ctr">
              <a:buFont typeface="Arial" charset="0"/>
              <a:buNone/>
            </a:pPr>
            <a:r>
              <a:rPr lang="nl-BE" altLang="en-US" sz="4000" b="1" dirty="0">
                <a:solidFill>
                  <a:schemeClr val="tx1">
                    <a:lumMod val="65000"/>
                    <a:lumOff val="35000"/>
                  </a:schemeClr>
                </a:solidFill>
                <a:latin typeface="Myriad Pro" panose="020B0503030403020204"/>
                <a:ea typeface="Malgun Gothic" panose="020B0503020000020004" pitchFamily="34" charset="-127"/>
              </a:rPr>
              <a:t>* Contact Author:</a:t>
            </a:r>
            <a:r>
              <a:rPr lang="nl-BE" altLang="en-US" sz="5000" b="1" dirty="0">
                <a:solidFill>
                  <a:schemeClr val="tx1">
                    <a:lumMod val="65000"/>
                    <a:lumOff val="35000"/>
                  </a:schemeClr>
                </a:solidFill>
                <a:latin typeface="Myriad Pro" panose="020B0503030403020204"/>
                <a:ea typeface="Malgun Gothic" panose="020B0503020000020004" pitchFamily="34" charset="-127"/>
              </a:rPr>
              <a:t>   </a:t>
            </a:r>
            <a:r>
              <a:rPr lang="nl-BE" altLang="en-US" sz="5000" b="1" dirty="0">
                <a:solidFill>
                  <a:srgbClr val="223881"/>
                </a:solidFill>
                <a:latin typeface="Myriad Pro" panose="020B0503030403020204"/>
                <a:ea typeface="Malgun Gothic" panose="020B0503020000020004" pitchFamily="34" charset="-127"/>
              </a:rPr>
              <a:t>     </a:t>
            </a:r>
            <a:r>
              <a:rPr lang="nl-BE" altLang="en-US" sz="5000" b="1" i="1" dirty="0">
                <a:solidFill>
                  <a:srgbClr val="DB5750"/>
                </a:solidFill>
                <a:latin typeface="Myriad Pro" panose="020B0503030403020204"/>
                <a:ea typeface="Malgun Gothic" panose="020B0503020000020004" pitchFamily="34" charset="-127"/>
              </a:rPr>
              <a:t>brenot@aeronomie.be</a:t>
            </a:r>
            <a:endParaRPr lang="en-US" altLang="en-US" sz="5000" i="1" dirty="0">
              <a:solidFill>
                <a:srgbClr val="DB5750"/>
              </a:solidFill>
              <a:latin typeface="Myriad Pro" panose="020B0503030403020204"/>
              <a:ea typeface="Malgun Gothic" panose="020B0503020000020004" pitchFamily="34" charset="-127"/>
            </a:endParaRPr>
          </a:p>
        </p:txBody>
      </p:sp>
      <p:cxnSp>
        <p:nvCxnSpPr>
          <p:cNvPr id="31" name="Rechte verbindingslijn 5">
            <a:extLst>
              <a:ext uri="{FF2B5EF4-FFF2-40B4-BE49-F238E27FC236}">
                <a16:creationId xmlns:a16="http://schemas.microsoft.com/office/drawing/2014/main" id="{7A3CE559-DEA5-9DA7-0A92-C5898D8CB45A}"/>
              </a:ext>
            </a:extLst>
          </p:cNvPr>
          <p:cNvCxnSpPr>
            <a:cxnSpLocks/>
          </p:cNvCxnSpPr>
          <p:nvPr/>
        </p:nvCxnSpPr>
        <p:spPr>
          <a:xfrm>
            <a:off x="-3" y="40313441"/>
            <a:ext cx="30275213" cy="0"/>
          </a:xfrm>
          <a:prstGeom prst="line">
            <a:avLst/>
          </a:prstGeom>
          <a:ln w="127000">
            <a:solidFill>
              <a:srgbClr val="DB5750"/>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A9C7DD5-B9BA-A750-08A7-C467ACDE7754}"/>
              </a:ext>
            </a:extLst>
          </p:cNvPr>
          <p:cNvSpPr/>
          <p:nvPr/>
        </p:nvSpPr>
        <p:spPr>
          <a:xfrm>
            <a:off x="459275" y="21177433"/>
            <a:ext cx="13359328" cy="11380452"/>
          </a:xfrm>
          <a:prstGeom prst="rect">
            <a:avLst/>
          </a:prstGeom>
          <a:solidFill>
            <a:srgbClr val="FAE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chemeClr val="dk1"/>
              </a:buClr>
              <a:buSzPts val="1800"/>
              <a:buFont typeface="Arial"/>
              <a:buNone/>
            </a:pPr>
            <a:endParaRPr lang="it-IT" sz="1800" b="1" u="none" strike="noStrike" cap="none" dirty="0"/>
          </a:p>
        </p:txBody>
      </p:sp>
      <p:sp>
        <p:nvSpPr>
          <p:cNvPr id="36" name="Rectangle 35">
            <a:extLst>
              <a:ext uri="{FF2B5EF4-FFF2-40B4-BE49-F238E27FC236}">
                <a16:creationId xmlns:a16="http://schemas.microsoft.com/office/drawing/2014/main" id="{D6997BDA-C554-91C2-A9FF-40D2639FE7B1}"/>
              </a:ext>
            </a:extLst>
          </p:cNvPr>
          <p:cNvSpPr/>
          <p:nvPr/>
        </p:nvSpPr>
        <p:spPr>
          <a:xfrm>
            <a:off x="472035" y="21227119"/>
            <a:ext cx="13342400" cy="1001624"/>
          </a:xfrm>
          <a:prstGeom prst="rect">
            <a:avLst/>
          </a:prstGeom>
          <a:solidFill>
            <a:srgbClr val="DB5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ndertitel 2">
            <a:extLst>
              <a:ext uri="{FF2B5EF4-FFF2-40B4-BE49-F238E27FC236}">
                <a16:creationId xmlns:a16="http://schemas.microsoft.com/office/drawing/2014/main" id="{918316CB-12BA-4CF9-4E31-41963BFC4B05}"/>
              </a:ext>
            </a:extLst>
          </p:cNvPr>
          <p:cNvSpPr txBox="1">
            <a:spLocks/>
          </p:cNvSpPr>
          <p:nvPr/>
        </p:nvSpPr>
        <p:spPr>
          <a:xfrm>
            <a:off x="1126302" y="21215291"/>
            <a:ext cx="11916358" cy="968459"/>
          </a:xfrm>
          <a:prstGeom prst="rect">
            <a:avLst/>
          </a:prstGeom>
        </p:spPr>
        <p:txBody>
          <a:bodyPr vert="horz" lIns="91440" tIns="45720" rIns="91440" bIns="45720" rtlCol="0" anchor="ctr">
            <a:noAutofit/>
          </a:bodyPr>
          <a:lstStyle>
            <a:lvl1pPr marL="0" indent="0" algn="ctr" defTabSz="3384103" rtl="0" eaLnBrk="1" latinLnBrk="0" hangingPunct="1">
              <a:lnSpc>
                <a:spcPct val="90000"/>
              </a:lnSpc>
              <a:spcBef>
                <a:spcPts val="3701"/>
              </a:spcBef>
              <a:buFont typeface="Arial" panose="020B0604020202020204" pitchFamily="34" charset="0"/>
              <a:buNone/>
              <a:defRPr sz="8882" kern="1200">
                <a:solidFill>
                  <a:schemeClr val="tx1"/>
                </a:solidFill>
                <a:latin typeface="+mn-lt"/>
                <a:ea typeface="+mn-ea"/>
                <a:cs typeface="+mn-cs"/>
              </a:defRPr>
            </a:lvl1pPr>
            <a:lvl2pPr marL="1692051" indent="0" algn="ctr" defTabSz="3384103" rtl="0" eaLnBrk="1" latinLnBrk="0" hangingPunct="1">
              <a:lnSpc>
                <a:spcPct val="90000"/>
              </a:lnSpc>
              <a:spcBef>
                <a:spcPts val="1850"/>
              </a:spcBef>
              <a:buFont typeface="Arial" panose="020B0604020202020204" pitchFamily="34" charset="0"/>
              <a:buNone/>
              <a:defRPr sz="7402" kern="1200">
                <a:solidFill>
                  <a:schemeClr val="tx1"/>
                </a:solidFill>
                <a:latin typeface="+mn-lt"/>
                <a:ea typeface="+mn-ea"/>
                <a:cs typeface="+mn-cs"/>
              </a:defRPr>
            </a:lvl2pPr>
            <a:lvl3pPr marL="3384103" indent="0" algn="ctr" defTabSz="3384103" rtl="0" eaLnBrk="1" latinLnBrk="0" hangingPunct="1">
              <a:lnSpc>
                <a:spcPct val="90000"/>
              </a:lnSpc>
              <a:spcBef>
                <a:spcPts val="1850"/>
              </a:spcBef>
              <a:buFont typeface="Arial" panose="020B0604020202020204" pitchFamily="34" charset="0"/>
              <a:buNone/>
              <a:defRPr sz="6662" kern="1200">
                <a:solidFill>
                  <a:schemeClr val="tx1"/>
                </a:solidFill>
                <a:latin typeface="+mn-lt"/>
                <a:ea typeface="+mn-ea"/>
                <a:cs typeface="+mn-cs"/>
              </a:defRPr>
            </a:lvl3pPr>
            <a:lvl4pPr marL="5076154"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4pPr>
            <a:lvl5pPr marL="6768206"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5pPr>
            <a:lvl6pPr marL="8460257"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6pPr>
            <a:lvl7pPr marL="10152309"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7pPr>
            <a:lvl8pPr marL="11844360"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8pPr>
            <a:lvl9pPr marL="13536412"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9pPr>
          </a:lstStyle>
          <a:p>
            <a:r>
              <a:rPr lang="nl-BE" sz="4000" b="1" dirty="0">
                <a:solidFill>
                  <a:schemeClr val="bg1"/>
                </a:solidFill>
                <a:latin typeface="Myriad Pro" panose="020B0503030403020204" pitchFamily="34" charset="0"/>
              </a:rPr>
              <a:t>Convective cloud using ground-based GNSS</a:t>
            </a:r>
          </a:p>
        </p:txBody>
      </p:sp>
      <p:sp>
        <p:nvSpPr>
          <p:cNvPr id="41" name="Ondertitel 2">
            <a:extLst>
              <a:ext uri="{FF2B5EF4-FFF2-40B4-BE49-F238E27FC236}">
                <a16:creationId xmlns:a16="http://schemas.microsoft.com/office/drawing/2014/main" id="{223E0FFB-1448-87AF-9CC4-866C360A0570}"/>
              </a:ext>
            </a:extLst>
          </p:cNvPr>
          <p:cNvSpPr txBox="1">
            <a:spLocks/>
          </p:cNvSpPr>
          <p:nvPr/>
        </p:nvSpPr>
        <p:spPr>
          <a:xfrm>
            <a:off x="14173200" y="21227119"/>
            <a:ext cx="15629972" cy="1001623"/>
          </a:xfrm>
          <a:prstGeom prst="rect">
            <a:avLst/>
          </a:prstGeom>
          <a:solidFill>
            <a:srgbClr val="DB5750"/>
          </a:solidFill>
        </p:spPr>
        <p:txBody>
          <a:bodyPr vert="horz" lIns="91440" tIns="45720" rIns="91440" bIns="45720" rtlCol="0" anchor="ctr">
            <a:noAutofit/>
          </a:bodyPr>
          <a:lstStyle>
            <a:lvl1pPr marL="0" indent="0" algn="ctr" defTabSz="3384103" rtl="0" eaLnBrk="1" latinLnBrk="0" hangingPunct="1">
              <a:lnSpc>
                <a:spcPct val="90000"/>
              </a:lnSpc>
              <a:spcBef>
                <a:spcPts val="3701"/>
              </a:spcBef>
              <a:buFont typeface="Arial" panose="020B0604020202020204" pitchFamily="34" charset="0"/>
              <a:buNone/>
              <a:defRPr sz="8882" kern="1200">
                <a:solidFill>
                  <a:schemeClr val="tx1"/>
                </a:solidFill>
                <a:latin typeface="+mn-lt"/>
                <a:ea typeface="+mn-ea"/>
                <a:cs typeface="+mn-cs"/>
              </a:defRPr>
            </a:lvl1pPr>
            <a:lvl2pPr marL="1692051" indent="0" algn="ctr" defTabSz="3384103" rtl="0" eaLnBrk="1" latinLnBrk="0" hangingPunct="1">
              <a:lnSpc>
                <a:spcPct val="90000"/>
              </a:lnSpc>
              <a:spcBef>
                <a:spcPts val="1850"/>
              </a:spcBef>
              <a:buFont typeface="Arial" panose="020B0604020202020204" pitchFamily="34" charset="0"/>
              <a:buNone/>
              <a:defRPr sz="7402" kern="1200">
                <a:solidFill>
                  <a:schemeClr val="tx1"/>
                </a:solidFill>
                <a:latin typeface="+mn-lt"/>
                <a:ea typeface="+mn-ea"/>
                <a:cs typeface="+mn-cs"/>
              </a:defRPr>
            </a:lvl2pPr>
            <a:lvl3pPr marL="3384103" indent="0" algn="ctr" defTabSz="3384103" rtl="0" eaLnBrk="1" latinLnBrk="0" hangingPunct="1">
              <a:lnSpc>
                <a:spcPct val="90000"/>
              </a:lnSpc>
              <a:spcBef>
                <a:spcPts val="1850"/>
              </a:spcBef>
              <a:buFont typeface="Arial" panose="020B0604020202020204" pitchFamily="34" charset="0"/>
              <a:buNone/>
              <a:defRPr sz="6662" kern="1200">
                <a:solidFill>
                  <a:schemeClr val="tx1"/>
                </a:solidFill>
                <a:latin typeface="+mn-lt"/>
                <a:ea typeface="+mn-ea"/>
                <a:cs typeface="+mn-cs"/>
              </a:defRPr>
            </a:lvl3pPr>
            <a:lvl4pPr marL="5076154"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4pPr>
            <a:lvl5pPr marL="6768206"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5pPr>
            <a:lvl6pPr marL="8460257"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6pPr>
            <a:lvl7pPr marL="10152309"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7pPr>
            <a:lvl8pPr marL="11844360"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8pPr>
            <a:lvl9pPr marL="13536412"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9pPr>
          </a:lstStyle>
          <a:p>
            <a:r>
              <a:rPr lang="en-US" sz="4000" b="1" dirty="0">
                <a:solidFill>
                  <a:schemeClr val="bg1"/>
                </a:solidFill>
                <a:latin typeface="Myriad Pro" panose="020B0503030403020204"/>
              </a:rPr>
              <a:t>Volcanic plume using ground-based-GNSS </a:t>
            </a:r>
            <a:endParaRPr lang="nl-BE" sz="4000" b="1" dirty="0">
              <a:solidFill>
                <a:schemeClr val="bg1"/>
              </a:solidFill>
              <a:latin typeface="Myriad Pro" panose="020B0503030403020204"/>
            </a:endParaRPr>
          </a:p>
        </p:txBody>
      </p:sp>
      <p:pic>
        <p:nvPicPr>
          <p:cNvPr id="8" name="Picture 7" descr="A logo with a city in the background&#10;&#10;AI-generated content may be incorrect.">
            <a:extLst>
              <a:ext uri="{FF2B5EF4-FFF2-40B4-BE49-F238E27FC236}">
                <a16:creationId xmlns:a16="http://schemas.microsoft.com/office/drawing/2014/main" id="{480B4592-1D06-EFC5-90D5-9877ECDFC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0" y="16391"/>
            <a:ext cx="4350810" cy="3537047"/>
          </a:xfrm>
          <a:prstGeom prst="rect">
            <a:avLst/>
          </a:prstGeom>
        </p:spPr>
      </p:pic>
      <p:sp>
        <p:nvSpPr>
          <p:cNvPr id="15" name="Rettangolo 1">
            <a:extLst>
              <a:ext uri="{FF2B5EF4-FFF2-40B4-BE49-F238E27FC236}">
                <a16:creationId xmlns:a16="http://schemas.microsoft.com/office/drawing/2014/main" id="{48D0996C-9664-481B-3476-1F48F32DE9FB}"/>
              </a:ext>
            </a:extLst>
          </p:cNvPr>
          <p:cNvSpPr/>
          <p:nvPr/>
        </p:nvSpPr>
        <p:spPr>
          <a:xfrm>
            <a:off x="2659575" y="8597108"/>
            <a:ext cx="2927900" cy="1569660"/>
          </a:xfrm>
          <a:prstGeom prst="rect">
            <a:avLst/>
          </a:prstGeom>
          <a:noFill/>
          <a:ln>
            <a:noFill/>
          </a:ln>
          <a:effectLst/>
        </p:spPr>
        <p:style>
          <a:lnRef idx="0">
            <a:scrgbClr r="0" g="0" b="0"/>
          </a:lnRef>
          <a:fillRef idx="0">
            <a:scrgbClr r="0" g="0" b="0"/>
          </a:fillRef>
          <a:effectRef idx="0">
            <a:scrgbClr r="0" g="0" b="0"/>
          </a:effectRef>
          <a:fontRef idx="minor">
            <a:schemeClr val="accent5"/>
          </a:fontRef>
        </p:style>
        <p:txBody>
          <a:bodyPr wrap="square">
            <a:spAutoFit/>
          </a:bodyPr>
          <a:lstStyle/>
          <a:p>
            <a:pPr algn="just"/>
            <a:r>
              <a:rPr lang="it-IT" sz="3200" b="1" dirty="0">
                <a:solidFill>
                  <a:schemeClr val="tx1">
                    <a:lumMod val="65000"/>
                    <a:lumOff val="35000"/>
                  </a:schemeClr>
                </a:solidFill>
                <a:latin typeface="Myriad Pro" panose="020B0503030403020204"/>
              </a:rPr>
              <a:t>Frame work</a:t>
            </a:r>
          </a:p>
          <a:p>
            <a:pPr algn="just"/>
            <a:endParaRPr lang="it-IT" sz="3200" b="1" dirty="0">
              <a:solidFill>
                <a:schemeClr val="tx1">
                  <a:lumMod val="65000"/>
                  <a:lumOff val="35000"/>
                </a:schemeClr>
              </a:solidFill>
              <a:latin typeface="Myriad Pro" panose="020B0503030403020204"/>
            </a:endParaRPr>
          </a:p>
          <a:p>
            <a:pPr algn="just"/>
            <a:endParaRPr lang="it-IT" sz="3200" b="1" dirty="0">
              <a:solidFill>
                <a:schemeClr val="tx1">
                  <a:lumMod val="65000"/>
                  <a:lumOff val="35000"/>
                </a:schemeClr>
              </a:solidFill>
              <a:latin typeface="Myriad Pro" panose="020B0503030403020204"/>
            </a:endParaRPr>
          </a:p>
        </p:txBody>
      </p:sp>
      <p:sp>
        <p:nvSpPr>
          <p:cNvPr id="26" name="TextBox 25">
            <a:extLst>
              <a:ext uri="{FF2B5EF4-FFF2-40B4-BE49-F238E27FC236}">
                <a16:creationId xmlns:a16="http://schemas.microsoft.com/office/drawing/2014/main" id="{858F784B-35D4-CB48-816E-43332FAF9B02}"/>
              </a:ext>
            </a:extLst>
          </p:cNvPr>
          <p:cNvSpPr txBox="1"/>
          <p:nvPr/>
        </p:nvSpPr>
        <p:spPr>
          <a:xfrm>
            <a:off x="20213052" y="2951346"/>
            <a:ext cx="10302791" cy="584775"/>
          </a:xfrm>
          <a:prstGeom prst="rect">
            <a:avLst/>
          </a:prstGeom>
          <a:noFill/>
        </p:spPr>
        <p:txBody>
          <a:bodyPr wrap="square">
            <a:spAutoFit/>
          </a:bodyPr>
          <a:lstStyle/>
          <a:p>
            <a:r>
              <a:rPr lang="en-US" sz="3200" i="1" dirty="0">
                <a:effectLst>
                  <a:outerShdw blurRad="38100" dist="38100" dir="2700000" algn="tl">
                    <a:srgbClr val="000000">
                      <a:alpha val="43137"/>
                    </a:srgbClr>
                  </a:outerShdw>
                </a:effectLst>
                <a:latin typeface="Myriad Pro" panose="020B0503030403020204" pitchFamily="34" charset="0"/>
              </a:rPr>
              <a:t>IAG WG 4.3.9   Observing convective and volcanic clouds</a:t>
            </a:r>
            <a:endParaRPr lang="en-GB" sz="3200" i="1" dirty="0">
              <a:effectLst>
                <a:outerShdw blurRad="38100" dist="38100" dir="2700000" algn="tl">
                  <a:srgbClr val="000000">
                    <a:alpha val="43137"/>
                  </a:srgbClr>
                </a:outerShdw>
              </a:effectLst>
            </a:endParaRPr>
          </a:p>
        </p:txBody>
      </p:sp>
      <p:pic>
        <p:nvPicPr>
          <p:cNvPr id="483" name="Picture 482" descr="A colorful globe with black text&#10;&#10;AI-generated content may be incorrect.">
            <a:extLst>
              <a:ext uri="{FF2B5EF4-FFF2-40B4-BE49-F238E27FC236}">
                <a16:creationId xmlns:a16="http://schemas.microsoft.com/office/drawing/2014/main" id="{03130105-C4E1-C5AD-21AA-0A4C4A3B8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7160" y="3507993"/>
            <a:ext cx="3495898" cy="3495898"/>
          </a:xfrm>
          <a:prstGeom prst="rect">
            <a:avLst/>
          </a:prstGeom>
        </p:spPr>
      </p:pic>
      <p:sp>
        <p:nvSpPr>
          <p:cNvPr id="487" name="Ondertitel 2">
            <a:extLst>
              <a:ext uri="{FF2B5EF4-FFF2-40B4-BE49-F238E27FC236}">
                <a16:creationId xmlns:a16="http://schemas.microsoft.com/office/drawing/2014/main" id="{CC509A86-A31F-9241-5FEB-04AC418A81AC}"/>
              </a:ext>
            </a:extLst>
          </p:cNvPr>
          <p:cNvSpPr txBox="1">
            <a:spLocks/>
          </p:cNvSpPr>
          <p:nvPr/>
        </p:nvSpPr>
        <p:spPr bwMode="auto">
          <a:xfrm>
            <a:off x="9910939" y="7212718"/>
            <a:ext cx="19220821" cy="17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3382963">
              <a:lnSpc>
                <a:spcPct val="90000"/>
              </a:lnSpc>
              <a:spcBef>
                <a:spcPts val="3700"/>
              </a:spcBef>
              <a:buFont typeface="Arial" charset="0"/>
              <a:buChar char="•"/>
              <a:defRPr sz="10300">
                <a:solidFill>
                  <a:schemeClr val="tx1"/>
                </a:solidFill>
                <a:latin typeface="Calibri" pitchFamily="34" charset="0"/>
              </a:defRPr>
            </a:lvl1pPr>
            <a:lvl2pPr marL="1690688" defTabSz="3382963">
              <a:lnSpc>
                <a:spcPct val="90000"/>
              </a:lnSpc>
              <a:spcBef>
                <a:spcPts val="1850"/>
              </a:spcBef>
              <a:buFont typeface="Arial" charset="0"/>
              <a:buChar char="•"/>
              <a:defRPr sz="8800">
                <a:solidFill>
                  <a:schemeClr val="tx1"/>
                </a:solidFill>
                <a:latin typeface="Calibri" pitchFamily="34" charset="0"/>
              </a:defRPr>
            </a:lvl2pPr>
            <a:lvl3pPr marL="3382963" defTabSz="3382963">
              <a:lnSpc>
                <a:spcPct val="90000"/>
              </a:lnSpc>
              <a:spcBef>
                <a:spcPts val="1850"/>
              </a:spcBef>
              <a:buFont typeface="Arial" charset="0"/>
              <a:buChar char="•"/>
              <a:defRPr sz="7400">
                <a:solidFill>
                  <a:schemeClr val="tx1"/>
                </a:solidFill>
                <a:latin typeface="Calibri" pitchFamily="34" charset="0"/>
              </a:defRPr>
            </a:lvl3pPr>
            <a:lvl4pPr marL="5075238" defTabSz="3382963">
              <a:lnSpc>
                <a:spcPct val="90000"/>
              </a:lnSpc>
              <a:spcBef>
                <a:spcPts val="1850"/>
              </a:spcBef>
              <a:buFont typeface="Arial" charset="0"/>
              <a:buChar char="•"/>
              <a:defRPr sz="6600">
                <a:solidFill>
                  <a:schemeClr val="tx1"/>
                </a:solidFill>
                <a:latin typeface="Calibri" pitchFamily="34" charset="0"/>
              </a:defRPr>
            </a:lvl4pPr>
            <a:lvl5pPr marL="6767513" defTabSz="3382963">
              <a:lnSpc>
                <a:spcPct val="90000"/>
              </a:lnSpc>
              <a:spcBef>
                <a:spcPts val="1850"/>
              </a:spcBef>
              <a:buFont typeface="Arial" charset="0"/>
              <a:buChar char="•"/>
              <a:defRPr sz="6600">
                <a:solidFill>
                  <a:schemeClr val="tx1"/>
                </a:solidFill>
                <a:latin typeface="Calibri" pitchFamily="34" charset="0"/>
              </a:defRPr>
            </a:lvl5pPr>
            <a:lvl6pPr marL="72247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6pPr>
            <a:lvl7pPr marL="76819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7pPr>
            <a:lvl8pPr marL="81391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8pPr>
            <a:lvl9pPr marL="8596313" defTabSz="3382963" fontAlgn="base">
              <a:lnSpc>
                <a:spcPct val="90000"/>
              </a:lnSpc>
              <a:spcBef>
                <a:spcPts val="1850"/>
              </a:spcBef>
              <a:spcAft>
                <a:spcPct val="0"/>
              </a:spcAft>
              <a:buFont typeface="Arial" charset="0"/>
              <a:buChar char="•"/>
              <a:defRPr sz="6600">
                <a:solidFill>
                  <a:schemeClr val="tx1"/>
                </a:solidFill>
                <a:latin typeface="Calibri" pitchFamily="34" charset="0"/>
              </a:defRPr>
            </a:lvl9pPr>
          </a:lstStyle>
          <a:p>
            <a:pPr>
              <a:buFont typeface="Arial" charset="0"/>
              <a:buNone/>
            </a:pPr>
            <a:r>
              <a:rPr lang="nl-BE" altLang="en-US" sz="5000" b="1" baseline="30000" dirty="0">
                <a:solidFill>
                  <a:schemeClr val="bg1">
                    <a:lumMod val="50000"/>
                  </a:schemeClr>
                </a:solidFill>
                <a:latin typeface="Myriad Pro" pitchFamily="34" charset="0"/>
              </a:rPr>
              <a:t>    (1)</a:t>
            </a:r>
            <a:r>
              <a:rPr lang="nl-BE" altLang="en-US" sz="5000" b="1" dirty="0">
                <a:solidFill>
                  <a:schemeClr val="bg1">
                    <a:lumMod val="50000"/>
                  </a:schemeClr>
                </a:solidFill>
                <a:latin typeface="Myriad Pro" pitchFamily="34" charset="0"/>
              </a:rPr>
              <a:t>           </a:t>
            </a:r>
            <a:r>
              <a:rPr lang="nl-BE" altLang="en-US" sz="3200" b="1" dirty="0">
                <a:solidFill>
                  <a:schemeClr val="bg1">
                    <a:lumMod val="50000"/>
                  </a:schemeClr>
                </a:solidFill>
                <a:latin typeface="Myriad Pro" pitchFamily="34" charset="0"/>
              </a:rPr>
              <a:t>    </a:t>
            </a:r>
            <a:r>
              <a:rPr lang="nl-BE" altLang="en-US" sz="5000" b="1" baseline="30000" dirty="0">
                <a:solidFill>
                  <a:schemeClr val="bg1">
                    <a:lumMod val="50000"/>
                  </a:schemeClr>
                </a:solidFill>
                <a:latin typeface="Myriad Pro" pitchFamily="34" charset="0"/>
              </a:rPr>
              <a:t>(2) </a:t>
            </a:r>
            <a:r>
              <a:rPr lang="nl-BE" altLang="en-US" sz="5000" b="1" dirty="0">
                <a:solidFill>
                  <a:schemeClr val="bg1">
                    <a:lumMod val="50000"/>
                  </a:schemeClr>
                </a:solidFill>
                <a:latin typeface="Myriad Pro" pitchFamily="34" charset="0"/>
              </a:rPr>
              <a:t>             </a:t>
            </a:r>
            <a:r>
              <a:rPr lang="nl-BE" altLang="en-US" sz="5000" b="1" baseline="30000" dirty="0">
                <a:solidFill>
                  <a:schemeClr val="bg1">
                    <a:lumMod val="50000"/>
                  </a:schemeClr>
                </a:solidFill>
                <a:latin typeface="Myriad Pro" pitchFamily="34" charset="0"/>
              </a:rPr>
              <a:t>(3)</a:t>
            </a:r>
            <a:r>
              <a:rPr lang="nl-BE" altLang="en-US" sz="5000" b="1" dirty="0">
                <a:solidFill>
                  <a:schemeClr val="bg1">
                    <a:lumMod val="50000"/>
                  </a:schemeClr>
                </a:solidFill>
                <a:latin typeface="Myriad Pro" pitchFamily="34" charset="0"/>
              </a:rPr>
              <a:t>              </a:t>
            </a:r>
            <a:r>
              <a:rPr lang="nl-BE" altLang="en-US" sz="5000" b="1" baseline="30000" dirty="0">
                <a:solidFill>
                  <a:schemeClr val="bg1">
                    <a:lumMod val="50000"/>
                  </a:schemeClr>
                </a:solidFill>
                <a:latin typeface="Myriad Pro" pitchFamily="34" charset="0"/>
              </a:rPr>
              <a:t>(4)</a:t>
            </a:r>
            <a:r>
              <a:rPr lang="nl-BE" altLang="en-US" sz="5000" b="1" dirty="0">
                <a:solidFill>
                  <a:schemeClr val="bg1">
                    <a:lumMod val="50000"/>
                  </a:schemeClr>
                </a:solidFill>
                <a:latin typeface="Myriad Pro" pitchFamily="34" charset="0"/>
              </a:rPr>
              <a:t>              </a:t>
            </a:r>
            <a:r>
              <a:rPr lang="nl-BE" altLang="en-US" sz="5000" b="1" baseline="30000" dirty="0">
                <a:solidFill>
                  <a:schemeClr val="bg1">
                    <a:lumMod val="50000"/>
                  </a:schemeClr>
                </a:solidFill>
                <a:latin typeface="Myriad Pro" pitchFamily="34" charset="0"/>
              </a:rPr>
              <a:t>(5)</a:t>
            </a:r>
            <a:r>
              <a:rPr lang="nl-BE" altLang="en-US" sz="5000" b="1" dirty="0">
                <a:solidFill>
                  <a:schemeClr val="bg1">
                    <a:lumMod val="50000"/>
                  </a:schemeClr>
                </a:solidFill>
                <a:latin typeface="Myriad Pro" pitchFamily="34" charset="0"/>
              </a:rPr>
              <a:t>              </a:t>
            </a:r>
            <a:r>
              <a:rPr lang="nl-BE" altLang="en-US" sz="5000" b="1" baseline="30000" dirty="0">
                <a:solidFill>
                  <a:schemeClr val="bg1">
                    <a:lumMod val="50000"/>
                  </a:schemeClr>
                </a:solidFill>
                <a:latin typeface="Myriad Pro" pitchFamily="34" charset="0"/>
              </a:rPr>
              <a:t>(6)</a:t>
            </a:r>
            <a:r>
              <a:rPr lang="nl-BE" altLang="en-US" sz="5000" b="1" dirty="0">
                <a:solidFill>
                  <a:schemeClr val="bg1">
                    <a:lumMod val="50000"/>
                  </a:schemeClr>
                </a:solidFill>
                <a:latin typeface="Myriad Pro" pitchFamily="34" charset="0"/>
              </a:rPr>
              <a:t>              </a:t>
            </a:r>
            <a:r>
              <a:rPr lang="nl-BE" altLang="en-US" sz="5000" b="1" baseline="30000" dirty="0">
                <a:solidFill>
                  <a:schemeClr val="bg1">
                    <a:lumMod val="50000"/>
                  </a:schemeClr>
                </a:solidFill>
                <a:latin typeface="Myriad Pro" pitchFamily="34" charset="0"/>
              </a:rPr>
              <a:t>(7)</a:t>
            </a:r>
          </a:p>
        </p:txBody>
      </p:sp>
      <p:pic>
        <p:nvPicPr>
          <p:cNvPr id="490" name="Picture 3">
            <a:extLst>
              <a:ext uri="{FF2B5EF4-FFF2-40B4-BE49-F238E27FC236}">
                <a16:creationId xmlns:a16="http://schemas.microsoft.com/office/drawing/2014/main" id="{808FB9FE-1DCA-1322-2ECE-B5383436B2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679"/>
          <a:stretch/>
        </p:blipFill>
        <p:spPr bwMode="auto">
          <a:xfrm>
            <a:off x="9463863" y="3671606"/>
            <a:ext cx="2537958" cy="310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94" name="Picture 493" descr="A blue and white logo&#10;&#10;AI-generated content may be incorrect.">
            <a:extLst>
              <a:ext uri="{FF2B5EF4-FFF2-40B4-BE49-F238E27FC236}">
                <a16:creationId xmlns:a16="http://schemas.microsoft.com/office/drawing/2014/main" id="{96EF8865-7A63-D401-A4B6-5E71CD26FF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42999" y="4412657"/>
            <a:ext cx="2172001" cy="2172001"/>
          </a:xfrm>
          <a:prstGeom prst="rect">
            <a:avLst/>
          </a:prstGeom>
        </p:spPr>
      </p:pic>
      <p:pic>
        <p:nvPicPr>
          <p:cNvPr id="497" name="Picture 496" descr="A logo of a globe&#10;&#10;AI-generated content may be incorrect.">
            <a:extLst>
              <a:ext uri="{FF2B5EF4-FFF2-40B4-BE49-F238E27FC236}">
                <a16:creationId xmlns:a16="http://schemas.microsoft.com/office/drawing/2014/main" id="{DEDB88AA-3FCA-CAD0-BD52-C09C155BB5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63985" y="4469840"/>
            <a:ext cx="2339378" cy="2175873"/>
          </a:xfrm>
          <a:prstGeom prst="rect">
            <a:avLst/>
          </a:prstGeom>
        </p:spPr>
      </p:pic>
      <p:pic>
        <p:nvPicPr>
          <p:cNvPr id="498" name="Immagine 7">
            <a:extLst>
              <a:ext uri="{FF2B5EF4-FFF2-40B4-BE49-F238E27FC236}">
                <a16:creationId xmlns:a16="http://schemas.microsoft.com/office/drawing/2014/main" id="{CD5FC07B-7102-1A96-33B9-E8931BD76DEB}"/>
              </a:ext>
            </a:extLst>
          </p:cNvPr>
          <p:cNvPicPr>
            <a:picLocks noChangeAspect="1"/>
          </p:cNvPicPr>
          <p:nvPr/>
        </p:nvPicPr>
        <p:blipFill>
          <a:blip r:embed="rId7"/>
          <a:srcRect b="39757"/>
          <a:stretch/>
        </p:blipFill>
        <p:spPr>
          <a:xfrm>
            <a:off x="27856544" y="242530"/>
            <a:ext cx="1975148" cy="2596117"/>
          </a:xfrm>
          <a:prstGeom prst="rect">
            <a:avLst/>
          </a:prstGeom>
        </p:spPr>
      </p:pic>
      <p:pic>
        <p:nvPicPr>
          <p:cNvPr id="506" name="Picture 505" descr="A green line on a black background&#10;&#10;AI-generated content may be incorrect.">
            <a:extLst>
              <a:ext uri="{FF2B5EF4-FFF2-40B4-BE49-F238E27FC236}">
                <a16:creationId xmlns:a16="http://schemas.microsoft.com/office/drawing/2014/main" id="{EA63663E-C051-27F8-B700-95BAFA5E15B7}"/>
              </a:ext>
            </a:extLst>
          </p:cNvPr>
          <p:cNvPicPr>
            <a:picLocks noChangeAspect="1"/>
          </p:cNvPicPr>
          <p:nvPr/>
        </p:nvPicPr>
        <p:blipFill>
          <a:blip r:embed="rId8">
            <a:extLst>
              <a:ext uri="{28A0092B-C50C-407E-A947-70E740481C1C}">
                <a14:useLocalDpi xmlns:a14="http://schemas.microsoft.com/office/drawing/2010/main" val="0"/>
              </a:ext>
            </a:extLst>
          </a:blip>
          <a:srcRect r="69501"/>
          <a:stretch/>
        </p:blipFill>
        <p:spPr>
          <a:xfrm>
            <a:off x="24862705" y="409231"/>
            <a:ext cx="2408627" cy="2417117"/>
          </a:xfrm>
          <a:prstGeom prst="rect">
            <a:avLst/>
          </a:prstGeom>
        </p:spPr>
      </p:pic>
      <p:pic>
        <p:nvPicPr>
          <p:cNvPr id="129" name="Picture 128" descr="A green line on a black background&#10;&#10;AI-generated content may be incorrect.">
            <a:extLst>
              <a:ext uri="{FF2B5EF4-FFF2-40B4-BE49-F238E27FC236}">
                <a16:creationId xmlns:a16="http://schemas.microsoft.com/office/drawing/2014/main" id="{E0EBFEC0-AA00-9E5D-1B76-108D43C9D404}"/>
              </a:ext>
            </a:extLst>
          </p:cNvPr>
          <p:cNvPicPr>
            <a:picLocks noChangeAspect="1"/>
          </p:cNvPicPr>
          <p:nvPr/>
        </p:nvPicPr>
        <p:blipFill>
          <a:blip r:embed="rId8">
            <a:extLst>
              <a:ext uri="{28A0092B-C50C-407E-A947-70E740481C1C}">
                <a14:useLocalDpi xmlns:a14="http://schemas.microsoft.com/office/drawing/2010/main" val="0"/>
              </a:ext>
            </a:extLst>
          </a:blip>
          <a:srcRect l="29211" r="-13120"/>
          <a:stretch/>
        </p:blipFill>
        <p:spPr>
          <a:xfrm>
            <a:off x="429800" y="40534243"/>
            <a:ext cx="5770659" cy="2104899"/>
          </a:xfrm>
          <a:prstGeom prst="rect">
            <a:avLst/>
          </a:prstGeom>
        </p:spPr>
      </p:pic>
      <p:sp>
        <p:nvSpPr>
          <p:cNvPr id="130" name="Rechthoek 6">
            <a:extLst>
              <a:ext uri="{FF2B5EF4-FFF2-40B4-BE49-F238E27FC236}">
                <a16:creationId xmlns:a16="http://schemas.microsoft.com/office/drawing/2014/main" id="{8D8942D9-0FEF-EEFD-0AB6-FCE50318BB06}"/>
              </a:ext>
            </a:extLst>
          </p:cNvPr>
          <p:cNvSpPr/>
          <p:nvPr/>
        </p:nvSpPr>
        <p:spPr>
          <a:xfrm>
            <a:off x="7370829" y="41883764"/>
            <a:ext cx="7439507" cy="707886"/>
          </a:xfrm>
          <a:prstGeom prst="rect">
            <a:avLst/>
          </a:prstGeom>
        </p:spPr>
        <p:txBody>
          <a:bodyPr wrap="square" anchor="ctr">
            <a:spAutoFit/>
          </a:bodyPr>
          <a:lstStyle/>
          <a:p>
            <a:pPr algn="just"/>
            <a:r>
              <a:rPr lang="nl-BE" sz="4000" b="1" dirty="0">
                <a:solidFill>
                  <a:srgbClr val="0A850A"/>
                </a:solidFill>
                <a:latin typeface="Myriad Pro" panose="020B0503030403020204" pitchFamily="34" charset="0"/>
              </a:rPr>
              <a:t>https://geodesy.science/com4</a:t>
            </a:r>
          </a:p>
        </p:txBody>
      </p:sp>
      <p:pic>
        <p:nvPicPr>
          <p:cNvPr id="137" name="Graphic 136">
            <a:extLst>
              <a:ext uri="{FF2B5EF4-FFF2-40B4-BE49-F238E27FC236}">
                <a16:creationId xmlns:a16="http://schemas.microsoft.com/office/drawing/2014/main" id="{6D5A17D4-7040-D318-DBA0-DC0B8FA5D2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281237" y="4486271"/>
            <a:ext cx="2451417" cy="2119454"/>
          </a:xfrm>
          <a:prstGeom prst="rect">
            <a:avLst/>
          </a:prstGeom>
        </p:spPr>
      </p:pic>
      <p:pic>
        <p:nvPicPr>
          <p:cNvPr id="139" name="Picture 138" descr="A black background with white text&#10;&#10;AI-generated content may be incorrect.">
            <a:extLst>
              <a:ext uri="{FF2B5EF4-FFF2-40B4-BE49-F238E27FC236}">
                <a16:creationId xmlns:a16="http://schemas.microsoft.com/office/drawing/2014/main" id="{4F9203F5-33A3-46CF-F480-D4219FD0FD12}"/>
              </a:ext>
            </a:extLst>
          </p:cNvPr>
          <p:cNvPicPr>
            <a:picLocks noChangeAspect="1"/>
          </p:cNvPicPr>
          <p:nvPr/>
        </p:nvPicPr>
        <p:blipFill>
          <a:blip r:embed="rId11">
            <a:extLst>
              <a:ext uri="{28A0092B-C50C-407E-A947-70E740481C1C}">
                <a14:useLocalDpi xmlns:a14="http://schemas.microsoft.com/office/drawing/2010/main" val="0"/>
              </a:ext>
            </a:extLst>
          </a:blip>
          <a:srcRect r="77068"/>
          <a:stretch/>
        </p:blipFill>
        <p:spPr>
          <a:xfrm>
            <a:off x="27299832" y="4320747"/>
            <a:ext cx="2605839" cy="2486025"/>
          </a:xfrm>
          <a:prstGeom prst="rect">
            <a:avLst/>
          </a:prstGeom>
        </p:spPr>
      </p:pic>
      <p:pic>
        <p:nvPicPr>
          <p:cNvPr id="5" name="Picture 4" descr="A logo with different colors&#10;&#10;AI-generated content may be incorrect.">
            <a:extLst>
              <a:ext uri="{FF2B5EF4-FFF2-40B4-BE49-F238E27FC236}">
                <a16:creationId xmlns:a16="http://schemas.microsoft.com/office/drawing/2014/main" id="{7896084C-6956-7C0B-25EC-8D6942B480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387613" y="4659225"/>
            <a:ext cx="2339378" cy="2012368"/>
          </a:xfrm>
          <a:prstGeom prst="rect">
            <a:avLst/>
          </a:prstGeom>
        </p:spPr>
      </p:pic>
      <p:sp>
        <p:nvSpPr>
          <p:cNvPr id="22" name="Rectangle: Rounded Corners 21">
            <a:extLst>
              <a:ext uri="{FF2B5EF4-FFF2-40B4-BE49-F238E27FC236}">
                <a16:creationId xmlns:a16="http://schemas.microsoft.com/office/drawing/2014/main" id="{8B135FA6-2998-A264-32CF-08AFB748B169}"/>
              </a:ext>
            </a:extLst>
          </p:cNvPr>
          <p:cNvSpPr/>
          <p:nvPr/>
        </p:nvSpPr>
        <p:spPr>
          <a:xfrm>
            <a:off x="749681" y="9177351"/>
            <a:ext cx="28730518" cy="1141915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800" dirty="0">
              <a:solidFill>
                <a:schemeClr val="tx1">
                  <a:lumMod val="65000"/>
                  <a:lumOff val="35000"/>
                </a:schemeClr>
              </a:solidFill>
              <a:latin typeface="Myriad Pro" panose="020B0503030403020204"/>
            </a:endParaRPr>
          </a:p>
        </p:txBody>
      </p:sp>
      <p:pic>
        <p:nvPicPr>
          <p:cNvPr id="39" name="Picture 38" descr="A green and white circle with a black background&#10;&#10;AI-generated content may be incorrect.">
            <a:extLst>
              <a:ext uri="{FF2B5EF4-FFF2-40B4-BE49-F238E27FC236}">
                <a16:creationId xmlns:a16="http://schemas.microsoft.com/office/drawing/2014/main" id="{4D2732A7-CEC7-A4E1-6A33-1BEB5E2B6D1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05840" y="8103251"/>
            <a:ext cx="2143072" cy="2179395"/>
          </a:xfrm>
          <a:prstGeom prst="rect">
            <a:avLst/>
          </a:prstGeom>
        </p:spPr>
      </p:pic>
      <p:pic>
        <p:nvPicPr>
          <p:cNvPr id="42" name="Picture 41" descr="A green and white circle with a black background&#10;&#10;AI-generated content may be incorrect.">
            <a:extLst>
              <a:ext uri="{FF2B5EF4-FFF2-40B4-BE49-F238E27FC236}">
                <a16:creationId xmlns:a16="http://schemas.microsoft.com/office/drawing/2014/main" id="{EA6E05F6-DC9A-0156-14A4-36D28CE0F10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79270" y="802084"/>
            <a:ext cx="1598233" cy="1625322"/>
          </a:xfrm>
          <a:prstGeom prst="rect">
            <a:avLst/>
          </a:prstGeom>
        </p:spPr>
      </p:pic>
      <p:sp>
        <p:nvSpPr>
          <p:cNvPr id="62" name="TextBox 61">
            <a:extLst>
              <a:ext uri="{FF2B5EF4-FFF2-40B4-BE49-F238E27FC236}">
                <a16:creationId xmlns:a16="http://schemas.microsoft.com/office/drawing/2014/main" id="{C1578A3E-5194-F5F3-AA0D-8D72956F375D}"/>
              </a:ext>
            </a:extLst>
          </p:cNvPr>
          <p:cNvSpPr txBox="1"/>
          <p:nvPr/>
        </p:nvSpPr>
        <p:spPr>
          <a:xfrm>
            <a:off x="26868342" y="10301453"/>
            <a:ext cx="3923751" cy="1323439"/>
          </a:xfrm>
          <a:prstGeom prst="rect">
            <a:avLst/>
          </a:prstGeom>
          <a:noFill/>
        </p:spPr>
        <p:txBody>
          <a:bodyPr wrap="square">
            <a:spAutoFit/>
          </a:bodyPr>
          <a:lstStyle/>
          <a:p>
            <a:r>
              <a:rPr lang="en-GB" sz="8000" b="1" dirty="0">
                <a:solidFill>
                  <a:srgbClr val="2A2A5C"/>
                </a:solidFill>
              </a:rPr>
              <a:t>I</a:t>
            </a:r>
            <a:r>
              <a:rPr lang="en-GB" sz="8000" b="1" dirty="0">
                <a:solidFill>
                  <a:srgbClr val="168D49"/>
                </a:solidFill>
              </a:rPr>
              <a:t>U</a:t>
            </a:r>
            <a:r>
              <a:rPr lang="en-GB" sz="8000" b="1" dirty="0">
                <a:solidFill>
                  <a:srgbClr val="2A2A5C"/>
                </a:solidFill>
              </a:rPr>
              <a:t>GG</a:t>
            </a:r>
          </a:p>
        </p:txBody>
      </p:sp>
      <p:sp>
        <p:nvSpPr>
          <p:cNvPr id="500" name="Rectangle: Rounded Corners 499">
            <a:extLst>
              <a:ext uri="{FF2B5EF4-FFF2-40B4-BE49-F238E27FC236}">
                <a16:creationId xmlns:a16="http://schemas.microsoft.com/office/drawing/2014/main" id="{9411D875-0B7B-996A-DD23-1FF9E7B71909}"/>
              </a:ext>
            </a:extLst>
          </p:cNvPr>
          <p:cNvSpPr/>
          <p:nvPr/>
        </p:nvSpPr>
        <p:spPr>
          <a:xfrm>
            <a:off x="1195428" y="9502070"/>
            <a:ext cx="19799737" cy="10675200"/>
          </a:xfrm>
          <a:prstGeom prst="round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i="1" dirty="0">
                <a:solidFill>
                  <a:schemeClr val="tx1">
                    <a:lumMod val="65000"/>
                    <a:lumOff val="35000"/>
                  </a:schemeClr>
                </a:solidFill>
                <a:effectLst/>
                <a:latin typeface="Myriad Pro" panose="020B0503030403020204"/>
                <a:ea typeface="SimSun" panose="02010600030101010101" pitchFamily="2" charset="-122"/>
              </a:rPr>
              <a:t>Commission 4 – Positioning and Applications 2023-2027</a:t>
            </a:r>
          </a:p>
          <a:p>
            <a:pPr algn="ctr"/>
            <a:endParaRPr lang="en-US" sz="4000" i="1" dirty="0">
              <a:solidFill>
                <a:schemeClr val="tx1">
                  <a:lumMod val="65000"/>
                  <a:lumOff val="35000"/>
                </a:schemeClr>
              </a:solidFill>
              <a:effectLst/>
              <a:latin typeface="Myriad Pro" panose="020B0503030403020204"/>
              <a:ea typeface="SimSun" panose="02010600030101010101" pitchFamily="2" charset="-122"/>
            </a:endParaRPr>
          </a:p>
          <a:p>
            <a:pPr algn="ctr"/>
            <a:endParaRPr lang="en-US" sz="4800" dirty="0">
              <a:solidFill>
                <a:schemeClr val="tx1">
                  <a:lumMod val="65000"/>
                  <a:lumOff val="35000"/>
                </a:schemeClr>
              </a:solidFill>
              <a:latin typeface="Myriad Pro" panose="020B0503030403020204"/>
              <a:ea typeface="SimSun" panose="02010600030101010101" pitchFamily="2" charset="-122"/>
            </a:endParaRPr>
          </a:p>
          <a:p>
            <a:pPr algn="ctr"/>
            <a:endParaRPr lang="en-US" sz="4800" dirty="0">
              <a:solidFill>
                <a:schemeClr val="tx1">
                  <a:lumMod val="65000"/>
                  <a:lumOff val="35000"/>
                </a:schemeClr>
              </a:solidFill>
              <a:effectLst/>
              <a:latin typeface="Myriad Pro" panose="020B0503030403020204"/>
              <a:ea typeface="SimSun" panose="02010600030101010101" pitchFamily="2" charset="-122"/>
            </a:endParaRPr>
          </a:p>
          <a:p>
            <a:pPr algn="ctr"/>
            <a:endParaRPr lang="en-US" sz="4800" dirty="0">
              <a:solidFill>
                <a:schemeClr val="tx1">
                  <a:lumMod val="65000"/>
                  <a:lumOff val="35000"/>
                </a:schemeClr>
              </a:solidFill>
              <a:effectLst/>
              <a:latin typeface="Myriad Pro" panose="020B0503030403020204"/>
              <a:ea typeface="SimSun" panose="02010600030101010101" pitchFamily="2" charset="-122"/>
            </a:endParaRPr>
          </a:p>
          <a:p>
            <a:pPr algn="ctr"/>
            <a:endParaRPr lang="en-US" sz="4800" dirty="0">
              <a:solidFill>
                <a:schemeClr val="tx1">
                  <a:lumMod val="65000"/>
                  <a:lumOff val="35000"/>
                </a:schemeClr>
              </a:solidFill>
              <a:latin typeface="Myriad Pro" panose="020B0503030403020204"/>
              <a:ea typeface="SimSun" panose="02010600030101010101" pitchFamily="2" charset="-122"/>
            </a:endParaRPr>
          </a:p>
          <a:p>
            <a:pPr algn="ctr"/>
            <a:endParaRPr lang="en-US" sz="4800" dirty="0">
              <a:solidFill>
                <a:schemeClr val="tx1">
                  <a:lumMod val="65000"/>
                  <a:lumOff val="35000"/>
                </a:schemeClr>
              </a:solidFill>
              <a:latin typeface="Myriad Pro" panose="020B0503030403020204"/>
              <a:ea typeface="SimSun" panose="02010600030101010101" pitchFamily="2" charset="-122"/>
            </a:endParaRPr>
          </a:p>
          <a:p>
            <a:pPr algn="ctr"/>
            <a:endParaRPr lang="en-US" sz="4800" dirty="0">
              <a:solidFill>
                <a:schemeClr val="tx1">
                  <a:lumMod val="65000"/>
                  <a:lumOff val="35000"/>
                </a:schemeClr>
              </a:solidFill>
              <a:latin typeface="Myriad Pro" panose="020B0503030403020204"/>
              <a:ea typeface="SimSun" panose="02010600030101010101" pitchFamily="2" charset="-122"/>
            </a:endParaRPr>
          </a:p>
          <a:p>
            <a:pPr algn="ctr"/>
            <a:endParaRPr lang="en-US" sz="4800" dirty="0">
              <a:solidFill>
                <a:schemeClr val="tx1">
                  <a:lumMod val="65000"/>
                  <a:lumOff val="35000"/>
                </a:schemeClr>
              </a:solidFill>
              <a:latin typeface="Myriad Pro" panose="020B0503030403020204"/>
              <a:ea typeface="SimSun" panose="02010600030101010101" pitchFamily="2" charset="-122"/>
            </a:endParaRPr>
          </a:p>
          <a:p>
            <a:pPr algn="ctr"/>
            <a:endParaRPr lang="en-US" sz="4800" dirty="0">
              <a:solidFill>
                <a:schemeClr val="tx1">
                  <a:lumMod val="65000"/>
                  <a:lumOff val="35000"/>
                </a:schemeClr>
              </a:solidFill>
              <a:latin typeface="Myriad Pro" panose="020B0503030403020204"/>
              <a:ea typeface="SimSun" panose="02010600030101010101" pitchFamily="2" charset="-122"/>
            </a:endParaRPr>
          </a:p>
          <a:p>
            <a:pPr algn="ctr"/>
            <a:endParaRPr lang="en-US" sz="4800" dirty="0">
              <a:solidFill>
                <a:schemeClr val="tx1">
                  <a:lumMod val="65000"/>
                  <a:lumOff val="35000"/>
                </a:schemeClr>
              </a:solidFill>
              <a:latin typeface="Myriad Pro" panose="020B0503030403020204"/>
              <a:ea typeface="SimSun" panose="02010600030101010101" pitchFamily="2" charset="-122"/>
            </a:endParaRPr>
          </a:p>
          <a:p>
            <a:pPr algn="ctr"/>
            <a:endParaRPr lang="en-US" sz="4800" dirty="0">
              <a:solidFill>
                <a:schemeClr val="tx1">
                  <a:lumMod val="65000"/>
                  <a:lumOff val="35000"/>
                </a:schemeClr>
              </a:solidFill>
              <a:latin typeface="Myriad Pro" panose="020B0503030403020204"/>
              <a:ea typeface="SimSun" panose="02010600030101010101" pitchFamily="2" charset="-122"/>
            </a:endParaRPr>
          </a:p>
          <a:p>
            <a:pPr algn="ctr"/>
            <a:endParaRPr lang="en-US" sz="4800" dirty="0">
              <a:solidFill>
                <a:schemeClr val="tx1">
                  <a:lumMod val="65000"/>
                  <a:lumOff val="35000"/>
                </a:schemeClr>
              </a:solidFill>
              <a:latin typeface="Myriad Pro" panose="020B0503030403020204"/>
              <a:ea typeface="SimSun" panose="02010600030101010101" pitchFamily="2" charset="-122"/>
            </a:endParaRPr>
          </a:p>
          <a:p>
            <a:pPr algn="ctr"/>
            <a:endParaRPr lang="en-GB" sz="4800" dirty="0">
              <a:solidFill>
                <a:schemeClr val="tx1">
                  <a:lumMod val="65000"/>
                  <a:lumOff val="35000"/>
                </a:schemeClr>
              </a:solidFill>
              <a:latin typeface="Myriad Pro" panose="020B0503030403020204"/>
            </a:endParaRPr>
          </a:p>
        </p:txBody>
      </p:sp>
      <p:sp>
        <p:nvSpPr>
          <p:cNvPr id="507" name="Rectangle: Rounded Corners 506">
            <a:extLst>
              <a:ext uri="{FF2B5EF4-FFF2-40B4-BE49-F238E27FC236}">
                <a16:creationId xmlns:a16="http://schemas.microsoft.com/office/drawing/2014/main" id="{DFB1F230-C22F-3F27-64B9-D5636186B082}"/>
              </a:ext>
            </a:extLst>
          </p:cNvPr>
          <p:cNvSpPr/>
          <p:nvPr/>
        </p:nvSpPr>
        <p:spPr>
          <a:xfrm>
            <a:off x="1670174" y="11260308"/>
            <a:ext cx="21066536" cy="8916962"/>
          </a:xfrm>
          <a:prstGeom prst="roundRect">
            <a:avLst/>
          </a:prstGeom>
          <a:solidFill>
            <a:schemeClr val="bg1"/>
          </a:solidFill>
          <a:ln>
            <a:solidFill>
              <a:schemeClr val="bg1">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00" i="1" dirty="0">
                <a:solidFill>
                  <a:schemeClr val="tx1">
                    <a:lumMod val="65000"/>
                    <a:lumOff val="35000"/>
                  </a:schemeClr>
                </a:solidFill>
                <a:effectLst/>
                <a:latin typeface="Myriad Pro" panose="020B0503030403020204"/>
                <a:ea typeface="SimSun" panose="02010600030101010101" pitchFamily="2" charset="-122"/>
              </a:rPr>
              <a:t>       Sub-commission 4 3 – Atmosphere remote sensing</a:t>
            </a:r>
          </a:p>
          <a:p>
            <a:pPr algn="ctr"/>
            <a:endParaRPr lang="en-US" sz="2400" i="1" dirty="0">
              <a:solidFill>
                <a:schemeClr val="tx1">
                  <a:lumMod val="65000"/>
                  <a:lumOff val="35000"/>
                </a:schemeClr>
              </a:solidFill>
              <a:effectLst/>
              <a:latin typeface="Myriad Pro" panose="020B0503030403020204"/>
              <a:ea typeface="SimSun" panose="02010600030101010101" pitchFamily="2" charset="-122"/>
            </a:endParaRPr>
          </a:p>
          <a:p>
            <a:pPr algn="ctr"/>
            <a:endParaRPr lang="en-US" sz="4200" i="1" dirty="0">
              <a:solidFill>
                <a:schemeClr val="tx1">
                  <a:lumMod val="65000"/>
                  <a:lumOff val="35000"/>
                </a:schemeClr>
              </a:solidFill>
              <a:latin typeface="Myriad Pro" panose="020B0503030403020204"/>
              <a:ea typeface="SimSun" panose="02010600030101010101" pitchFamily="2" charset="-122"/>
            </a:endParaRPr>
          </a:p>
          <a:p>
            <a:pPr algn="ctr"/>
            <a:endParaRPr lang="en-US" sz="4200" i="1" dirty="0">
              <a:solidFill>
                <a:schemeClr val="tx1">
                  <a:lumMod val="65000"/>
                  <a:lumOff val="35000"/>
                </a:schemeClr>
              </a:solidFill>
              <a:effectLst/>
              <a:latin typeface="Myriad Pro" panose="020B0503030403020204"/>
              <a:ea typeface="SimSun" panose="02010600030101010101" pitchFamily="2" charset="-122"/>
            </a:endParaRPr>
          </a:p>
          <a:p>
            <a:pPr algn="ctr"/>
            <a:endParaRPr lang="en-US" sz="4200" i="1" dirty="0">
              <a:solidFill>
                <a:schemeClr val="tx1">
                  <a:lumMod val="65000"/>
                  <a:lumOff val="35000"/>
                </a:schemeClr>
              </a:solidFill>
              <a:latin typeface="Myriad Pro" panose="020B0503030403020204"/>
              <a:ea typeface="SimSun" panose="02010600030101010101" pitchFamily="2" charset="-122"/>
            </a:endParaRPr>
          </a:p>
          <a:p>
            <a:pPr algn="ctr"/>
            <a:endParaRPr lang="en-US" sz="4200" i="1" dirty="0">
              <a:solidFill>
                <a:schemeClr val="tx1">
                  <a:lumMod val="65000"/>
                  <a:lumOff val="35000"/>
                </a:schemeClr>
              </a:solidFill>
              <a:effectLst/>
              <a:latin typeface="Myriad Pro" panose="020B0503030403020204"/>
              <a:ea typeface="SimSun" panose="02010600030101010101" pitchFamily="2" charset="-122"/>
            </a:endParaRPr>
          </a:p>
          <a:p>
            <a:pPr algn="ctr"/>
            <a:endParaRPr lang="en-US" sz="4200" i="1" dirty="0">
              <a:solidFill>
                <a:schemeClr val="tx1">
                  <a:lumMod val="65000"/>
                  <a:lumOff val="35000"/>
                </a:schemeClr>
              </a:solidFill>
              <a:effectLst/>
              <a:latin typeface="Myriad Pro" panose="020B0503030403020204"/>
              <a:ea typeface="SimSun" panose="02010600030101010101" pitchFamily="2" charset="-122"/>
            </a:endParaRPr>
          </a:p>
          <a:p>
            <a:pPr algn="ctr"/>
            <a:endParaRPr lang="en-US" sz="4200" i="1" dirty="0">
              <a:solidFill>
                <a:schemeClr val="tx1">
                  <a:lumMod val="65000"/>
                  <a:lumOff val="35000"/>
                </a:schemeClr>
              </a:solidFill>
              <a:latin typeface="Myriad Pro" panose="020B0503030403020204"/>
              <a:ea typeface="SimSun" panose="02010600030101010101" pitchFamily="2" charset="-122"/>
            </a:endParaRPr>
          </a:p>
          <a:p>
            <a:pPr algn="ctr"/>
            <a:endParaRPr lang="en-US" sz="4200" i="1" dirty="0">
              <a:solidFill>
                <a:schemeClr val="tx1">
                  <a:lumMod val="65000"/>
                  <a:lumOff val="35000"/>
                </a:schemeClr>
              </a:solidFill>
              <a:effectLst/>
              <a:latin typeface="Myriad Pro" panose="020B0503030403020204"/>
              <a:ea typeface="SimSun" panose="02010600030101010101" pitchFamily="2" charset="-122"/>
            </a:endParaRPr>
          </a:p>
          <a:p>
            <a:pPr algn="ctr"/>
            <a:endParaRPr lang="en-US" sz="4200" i="1" dirty="0">
              <a:solidFill>
                <a:schemeClr val="tx1">
                  <a:lumMod val="65000"/>
                  <a:lumOff val="35000"/>
                </a:schemeClr>
              </a:solidFill>
              <a:latin typeface="Myriad Pro" panose="020B0503030403020204"/>
              <a:ea typeface="SimSun" panose="02010600030101010101" pitchFamily="2" charset="-122"/>
            </a:endParaRPr>
          </a:p>
          <a:p>
            <a:pPr algn="ctr"/>
            <a:endParaRPr lang="en-US" sz="4200" i="1" dirty="0">
              <a:solidFill>
                <a:schemeClr val="tx1">
                  <a:lumMod val="65000"/>
                  <a:lumOff val="35000"/>
                </a:schemeClr>
              </a:solidFill>
              <a:latin typeface="Myriad Pro" panose="020B0503030403020204"/>
              <a:ea typeface="SimSun" panose="02010600030101010101" pitchFamily="2" charset="-122"/>
            </a:endParaRPr>
          </a:p>
          <a:p>
            <a:pPr algn="ctr"/>
            <a:endParaRPr lang="en-US" sz="4200" i="1" dirty="0">
              <a:solidFill>
                <a:schemeClr val="tx1">
                  <a:lumMod val="65000"/>
                  <a:lumOff val="35000"/>
                </a:schemeClr>
              </a:solidFill>
              <a:latin typeface="Myriad Pro" panose="020B0503030403020204"/>
              <a:ea typeface="SimSun" panose="02010600030101010101" pitchFamily="2" charset="-122"/>
            </a:endParaRPr>
          </a:p>
          <a:p>
            <a:pPr algn="ctr"/>
            <a:endParaRPr lang="en-US" sz="4200" i="1" dirty="0">
              <a:solidFill>
                <a:schemeClr val="tx1">
                  <a:lumMod val="65000"/>
                  <a:lumOff val="35000"/>
                </a:schemeClr>
              </a:solidFill>
              <a:latin typeface="Myriad Pro" panose="020B0503030403020204"/>
              <a:ea typeface="SimSun" panose="02010600030101010101" pitchFamily="2" charset="-122"/>
            </a:endParaRPr>
          </a:p>
          <a:p>
            <a:pPr algn="ctr"/>
            <a:endParaRPr lang="en-GB" sz="4200" i="1" dirty="0">
              <a:solidFill>
                <a:schemeClr val="tx1">
                  <a:lumMod val="65000"/>
                  <a:lumOff val="35000"/>
                </a:schemeClr>
              </a:solidFill>
              <a:latin typeface="Myriad Pro" panose="020B0503030403020204"/>
            </a:endParaRPr>
          </a:p>
        </p:txBody>
      </p:sp>
      <p:pic>
        <p:nvPicPr>
          <p:cNvPr id="509" name="Picture 508" descr="A satellite network around the earth&#10;&#10;Description automatically generated">
            <a:extLst>
              <a:ext uri="{FF2B5EF4-FFF2-40B4-BE49-F238E27FC236}">
                <a16:creationId xmlns:a16="http://schemas.microsoft.com/office/drawing/2014/main" id="{333C63F1-8F0B-93A8-543A-7C926258463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67468" y="11794537"/>
            <a:ext cx="8404587" cy="8059867"/>
          </a:xfrm>
          <a:prstGeom prst="rect">
            <a:avLst/>
          </a:prstGeom>
          <a:noFill/>
        </p:spPr>
      </p:pic>
      <p:pic>
        <p:nvPicPr>
          <p:cNvPr id="511" name="Picture 510" descr="A blue and white circle with swirls&#10;&#10;AI-generated content may be incorrect.">
            <a:extLst>
              <a:ext uri="{FF2B5EF4-FFF2-40B4-BE49-F238E27FC236}">
                <a16:creationId xmlns:a16="http://schemas.microsoft.com/office/drawing/2014/main" id="{7C1D73C1-B0B7-85C0-86C7-76428C24D98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010855" y="16956463"/>
            <a:ext cx="2651480" cy="2651480"/>
          </a:xfrm>
          <a:prstGeom prst="rect">
            <a:avLst/>
          </a:prstGeom>
        </p:spPr>
      </p:pic>
      <p:pic>
        <p:nvPicPr>
          <p:cNvPr id="128" name="Picture 127">
            <a:extLst>
              <a:ext uri="{FF2B5EF4-FFF2-40B4-BE49-F238E27FC236}">
                <a16:creationId xmlns:a16="http://schemas.microsoft.com/office/drawing/2014/main" id="{B856AD87-B2E3-705E-A6B8-864870481BC9}"/>
              </a:ext>
            </a:extLst>
          </p:cNvPr>
          <p:cNvPicPr>
            <a:picLocks noChangeAspect="1"/>
          </p:cNvPicPr>
          <p:nvPr/>
        </p:nvPicPr>
        <p:blipFill>
          <a:blip r:embed="rId16"/>
          <a:stretch>
            <a:fillRect/>
          </a:stretch>
        </p:blipFill>
        <p:spPr>
          <a:xfrm>
            <a:off x="26267989" y="16287061"/>
            <a:ext cx="2096419" cy="573070"/>
          </a:xfrm>
          <a:prstGeom prst="rect">
            <a:avLst/>
          </a:prstGeom>
        </p:spPr>
      </p:pic>
      <p:pic>
        <p:nvPicPr>
          <p:cNvPr id="132" name="Picture 131" descr="A green line on a black background&#10;&#10;AI-generated content may be incorrect.">
            <a:extLst>
              <a:ext uri="{FF2B5EF4-FFF2-40B4-BE49-F238E27FC236}">
                <a16:creationId xmlns:a16="http://schemas.microsoft.com/office/drawing/2014/main" id="{971DCFB8-3EDF-9350-2B8A-CE1917E32073}"/>
              </a:ext>
            </a:extLst>
          </p:cNvPr>
          <p:cNvPicPr>
            <a:picLocks noChangeAspect="1"/>
          </p:cNvPicPr>
          <p:nvPr/>
        </p:nvPicPr>
        <p:blipFill>
          <a:blip r:embed="rId8">
            <a:extLst>
              <a:ext uri="{28A0092B-C50C-407E-A947-70E740481C1C}">
                <a14:useLocalDpi xmlns:a14="http://schemas.microsoft.com/office/drawing/2010/main" val="0"/>
              </a:ext>
            </a:extLst>
          </a:blip>
          <a:srcRect r="69501"/>
          <a:stretch/>
        </p:blipFill>
        <p:spPr>
          <a:xfrm>
            <a:off x="1126301" y="9416690"/>
            <a:ext cx="2172487" cy="2180144"/>
          </a:xfrm>
          <a:prstGeom prst="rect">
            <a:avLst/>
          </a:prstGeom>
        </p:spPr>
      </p:pic>
      <p:sp>
        <p:nvSpPr>
          <p:cNvPr id="134" name="Rectangle: Rounded Corners 133">
            <a:extLst>
              <a:ext uri="{FF2B5EF4-FFF2-40B4-BE49-F238E27FC236}">
                <a16:creationId xmlns:a16="http://schemas.microsoft.com/office/drawing/2014/main" id="{A7A243AE-0847-8021-6FC4-597ACB76CAB7}"/>
              </a:ext>
            </a:extLst>
          </p:cNvPr>
          <p:cNvSpPr/>
          <p:nvPr/>
        </p:nvSpPr>
        <p:spPr>
          <a:xfrm>
            <a:off x="10809411" y="12713203"/>
            <a:ext cx="14504708" cy="7464067"/>
          </a:xfrm>
          <a:prstGeom prst="roundRect">
            <a:avLst/>
          </a:prstGeom>
          <a:solidFill>
            <a:schemeClr val="bg1"/>
          </a:solidFill>
          <a:ln>
            <a:solidFill>
              <a:schemeClr val="bg1">
                <a:lumMod val="85000"/>
              </a:schemeClr>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i="1" dirty="0">
              <a:solidFill>
                <a:schemeClr val="tx1">
                  <a:lumMod val="65000"/>
                  <a:lumOff val="35000"/>
                </a:schemeClr>
              </a:solidFill>
              <a:effectLst/>
              <a:latin typeface="Myriad Pro" panose="020B0503030403020204"/>
              <a:ea typeface="SimSun" panose="02010600030101010101" pitchFamily="2" charset="-122"/>
            </a:endParaRPr>
          </a:p>
          <a:p>
            <a:pPr algn="ctr"/>
            <a:r>
              <a:rPr lang="en-US" sz="4400" b="1" i="1" dirty="0">
                <a:solidFill>
                  <a:schemeClr val="tx1">
                    <a:lumMod val="65000"/>
                    <a:lumOff val="35000"/>
                  </a:schemeClr>
                </a:solidFill>
                <a:effectLst/>
                <a:latin typeface="Myriad Pro" panose="020B0503030403020204"/>
                <a:ea typeface="SimSun" panose="02010600030101010101" pitchFamily="2" charset="-122"/>
              </a:rPr>
              <a:t>WG 4.3.9 Observing convective and volcanic clouds with geodetic remote sensing techniques</a:t>
            </a:r>
          </a:p>
          <a:p>
            <a:pPr algn="ctr"/>
            <a:endParaRPr lang="en-US" sz="5400" i="1" dirty="0">
              <a:solidFill>
                <a:schemeClr val="tx1">
                  <a:lumMod val="65000"/>
                  <a:lumOff val="35000"/>
                </a:schemeClr>
              </a:solidFill>
              <a:latin typeface="Myriad Pro" panose="020B0503030403020204"/>
              <a:ea typeface="SimSun" panose="02010600030101010101" pitchFamily="2" charset="-122"/>
            </a:endParaRPr>
          </a:p>
          <a:p>
            <a:pPr algn="ctr"/>
            <a:endParaRPr lang="en-US" sz="3000" i="1" dirty="0">
              <a:solidFill>
                <a:schemeClr val="tx1">
                  <a:lumMod val="65000"/>
                  <a:lumOff val="35000"/>
                </a:schemeClr>
              </a:solidFill>
              <a:latin typeface="Myriad Pro" panose="020B0503030403020204"/>
              <a:ea typeface="SimSun" panose="02010600030101010101" pitchFamily="2" charset="-122"/>
            </a:endParaRPr>
          </a:p>
          <a:p>
            <a:pPr algn="ctr"/>
            <a:endParaRPr lang="en-US" sz="3000" i="1" dirty="0">
              <a:solidFill>
                <a:schemeClr val="tx1">
                  <a:lumMod val="65000"/>
                  <a:lumOff val="35000"/>
                </a:schemeClr>
              </a:solidFill>
              <a:latin typeface="Myriad Pro" panose="020B0503030403020204"/>
              <a:ea typeface="SimSun" panose="02010600030101010101" pitchFamily="2" charset="-122"/>
            </a:endParaRPr>
          </a:p>
          <a:p>
            <a:pPr algn="ctr"/>
            <a:endParaRPr lang="en-US" sz="4800" i="1" dirty="0">
              <a:solidFill>
                <a:schemeClr val="tx1">
                  <a:lumMod val="65000"/>
                  <a:lumOff val="35000"/>
                </a:schemeClr>
              </a:solidFill>
              <a:effectLst/>
              <a:latin typeface="Myriad Pro" panose="020B0503030403020204"/>
              <a:ea typeface="SimSun" panose="02010600030101010101" pitchFamily="2" charset="-122"/>
            </a:endParaRPr>
          </a:p>
          <a:p>
            <a:pPr algn="ctr"/>
            <a:endParaRPr lang="en-US" sz="4800" i="1" dirty="0">
              <a:solidFill>
                <a:schemeClr val="tx1">
                  <a:lumMod val="65000"/>
                  <a:lumOff val="35000"/>
                </a:schemeClr>
              </a:solidFill>
              <a:latin typeface="Myriad Pro" panose="020B0503030403020204"/>
              <a:ea typeface="SimSun" panose="02010600030101010101" pitchFamily="2" charset="-122"/>
            </a:endParaRPr>
          </a:p>
          <a:p>
            <a:pPr algn="ctr"/>
            <a:endParaRPr lang="en-US" sz="4800" i="1" dirty="0">
              <a:solidFill>
                <a:schemeClr val="tx1">
                  <a:lumMod val="65000"/>
                  <a:lumOff val="35000"/>
                </a:schemeClr>
              </a:solidFill>
              <a:latin typeface="Myriad Pro" panose="020B0503030403020204"/>
              <a:ea typeface="SimSun" panose="02010600030101010101" pitchFamily="2" charset="-122"/>
            </a:endParaRPr>
          </a:p>
          <a:p>
            <a:pPr algn="ctr"/>
            <a:endParaRPr lang="en-US" sz="4800" i="1" dirty="0">
              <a:solidFill>
                <a:schemeClr val="tx1">
                  <a:lumMod val="65000"/>
                  <a:lumOff val="35000"/>
                </a:schemeClr>
              </a:solidFill>
              <a:latin typeface="Myriad Pro" panose="020B0503030403020204"/>
              <a:ea typeface="SimSun" panose="02010600030101010101" pitchFamily="2" charset="-122"/>
            </a:endParaRPr>
          </a:p>
          <a:p>
            <a:pPr algn="ctr"/>
            <a:endParaRPr lang="en-US" sz="4800" i="1" dirty="0">
              <a:solidFill>
                <a:schemeClr val="tx1">
                  <a:lumMod val="65000"/>
                  <a:lumOff val="35000"/>
                </a:schemeClr>
              </a:solidFill>
              <a:latin typeface="Myriad Pro" panose="020B0503030403020204"/>
              <a:ea typeface="SimSun" panose="02010600030101010101" pitchFamily="2" charset="-122"/>
            </a:endParaRPr>
          </a:p>
          <a:p>
            <a:pPr algn="ctr"/>
            <a:endParaRPr lang="en-GB" sz="4800" i="1" dirty="0">
              <a:solidFill>
                <a:schemeClr val="tx1">
                  <a:lumMod val="65000"/>
                  <a:lumOff val="35000"/>
                </a:schemeClr>
              </a:solidFill>
              <a:latin typeface="Myriad Pro" panose="020B0503030403020204"/>
            </a:endParaRPr>
          </a:p>
        </p:txBody>
      </p:sp>
      <p:cxnSp>
        <p:nvCxnSpPr>
          <p:cNvPr id="138" name="Straight Arrow Connector 137">
            <a:extLst>
              <a:ext uri="{FF2B5EF4-FFF2-40B4-BE49-F238E27FC236}">
                <a16:creationId xmlns:a16="http://schemas.microsoft.com/office/drawing/2014/main" id="{8609AD29-CDF8-5D86-6CBC-6BC8D92D6C4F}"/>
              </a:ext>
            </a:extLst>
          </p:cNvPr>
          <p:cNvCxnSpPr>
            <a:cxnSpLocks/>
          </p:cNvCxnSpPr>
          <p:nvPr/>
        </p:nvCxnSpPr>
        <p:spPr>
          <a:xfrm>
            <a:off x="24298827" y="16565309"/>
            <a:ext cx="1396463" cy="0"/>
          </a:xfrm>
          <a:prstGeom prst="straightConnector1">
            <a:avLst/>
          </a:prstGeom>
          <a:ln w="111125">
            <a:solidFill>
              <a:srgbClr val="0080FE"/>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133" name="Picture 132" descr="A logo with mountains and smoke&#10;&#10;AI-generated content may be incorrect.">
            <a:extLst>
              <a:ext uri="{FF2B5EF4-FFF2-40B4-BE49-F238E27FC236}">
                <a16:creationId xmlns:a16="http://schemas.microsoft.com/office/drawing/2014/main" id="{C74311B7-C59B-5C89-1E8D-8D334E92CC17}"/>
              </a:ext>
            </a:extLst>
          </p:cNvPr>
          <p:cNvPicPr>
            <a:picLocks noChangeAspect="1"/>
          </p:cNvPicPr>
          <p:nvPr/>
        </p:nvPicPr>
        <p:blipFill>
          <a:blip r:embed="rId17">
            <a:extLst>
              <a:ext uri="{28A0092B-C50C-407E-A947-70E740481C1C}">
                <a14:useLocalDpi xmlns:a14="http://schemas.microsoft.com/office/drawing/2010/main" val="0"/>
              </a:ext>
            </a:extLst>
          </a:blip>
          <a:srcRect l="-2350"/>
          <a:stretch/>
        </p:blipFill>
        <p:spPr>
          <a:xfrm>
            <a:off x="25209513" y="12529755"/>
            <a:ext cx="3923751" cy="3625314"/>
          </a:xfrm>
          <a:prstGeom prst="rect">
            <a:avLst/>
          </a:prstGeom>
          <a:ln>
            <a:noFill/>
            <a:prstDash val="dash"/>
          </a:ln>
        </p:spPr>
      </p:pic>
      <p:cxnSp>
        <p:nvCxnSpPr>
          <p:cNvPr id="144" name="Straight Arrow Connector 143">
            <a:extLst>
              <a:ext uri="{FF2B5EF4-FFF2-40B4-BE49-F238E27FC236}">
                <a16:creationId xmlns:a16="http://schemas.microsoft.com/office/drawing/2014/main" id="{479500EF-2379-C2D8-168A-42C69B952338}"/>
              </a:ext>
            </a:extLst>
          </p:cNvPr>
          <p:cNvCxnSpPr>
            <a:cxnSpLocks/>
          </p:cNvCxnSpPr>
          <p:nvPr/>
        </p:nvCxnSpPr>
        <p:spPr>
          <a:xfrm>
            <a:off x="24330462" y="15608003"/>
            <a:ext cx="1063188" cy="0"/>
          </a:xfrm>
          <a:prstGeom prst="straightConnector1">
            <a:avLst/>
          </a:prstGeom>
          <a:ln w="111125">
            <a:solidFill>
              <a:srgbClr val="E44439"/>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3AF746AA-7785-E590-DA48-DEB9E2396F17}"/>
              </a:ext>
            </a:extLst>
          </p:cNvPr>
          <p:cNvSpPr txBox="1"/>
          <p:nvPr/>
        </p:nvSpPr>
        <p:spPr>
          <a:xfrm>
            <a:off x="9463863" y="11998216"/>
            <a:ext cx="12582032" cy="646331"/>
          </a:xfrm>
          <a:prstGeom prst="rect">
            <a:avLst/>
          </a:prstGeom>
          <a:noFill/>
        </p:spPr>
        <p:txBody>
          <a:bodyPr wrap="square">
            <a:spAutoFit/>
          </a:bodyPr>
          <a:lstStyle/>
          <a:p>
            <a:r>
              <a:rPr lang="en-GB" sz="1800" i="1" dirty="0">
                <a:effectLst/>
                <a:latin typeface="Myriad Pro" panose="020B0503030403020204"/>
                <a:ea typeface="SimSun" panose="02010600030101010101" pitchFamily="2" charset="-122"/>
              </a:rPr>
              <a:t>Nowadays, the ground-based and space-borne geodetic observation techniques — including GNSS, satellite altimetry, VLBI, SLR, DORIS, and radio occultations — provide valuable information about the state and dynamic of the atmosphere.</a:t>
            </a:r>
            <a:endParaRPr lang="en-GB" i="1" dirty="0">
              <a:latin typeface="Myriad Pro" panose="020B0503030403020204"/>
            </a:endParaRPr>
          </a:p>
        </p:txBody>
      </p:sp>
      <p:sp>
        <p:nvSpPr>
          <p:cNvPr id="148" name="TextBox 147">
            <a:extLst>
              <a:ext uri="{FF2B5EF4-FFF2-40B4-BE49-F238E27FC236}">
                <a16:creationId xmlns:a16="http://schemas.microsoft.com/office/drawing/2014/main" id="{5094AD57-E11A-EDFB-D462-5CB2AE5C47E6}"/>
              </a:ext>
            </a:extLst>
          </p:cNvPr>
          <p:cNvSpPr txBox="1"/>
          <p:nvPr/>
        </p:nvSpPr>
        <p:spPr>
          <a:xfrm>
            <a:off x="5329750" y="10474186"/>
            <a:ext cx="15392400" cy="646331"/>
          </a:xfrm>
          <a:prstGeom prst="rect">
            <a:avLst/>
          </a:prstGeom>
          <a:noFill/>
        </p:spPr>
        <p:txBody>
          <a:bodyPr wrap="square">
            <a:spAutoFit/>
          </a:bodyPr>
          <a:lstStyle/>
          <a:p>
            <a:r>
              <a:rPr lang="en-US" i="1" dirty="0">
                <a:latin typeface="Myriad Pro" panose="020B0503030403020204"/>
              </a:rPr>
              <a:t>Focus on advancing positioning, navigation, and timing (PNT) technologies, with an emphasis on GNSS and alternative systems. It aims to improve positioning integrity, sensor integration, and geodetic applications, addressing challenges such as interference and atmospheric disturbances.</a:t>
            </a:r>
            <a:endParaRPr lang="en-GB" i="1" dirty="0">
              <a:latin typeface="Myriad Pro" panose="020B0503030403020204"/>
            </a:endParaRPr>
          </a:p>
        </p:txBody>
      </p:sp>
      <p:sp>
        <p:nvSpPr>
          <p:cNvPr id="149" name="TextBox 148">
            <a:extLst>
              <a:ext uri="{FF2B5EF4-FFF2-40B4-BE49-F238E27FC236}">
                <a16:creationId xmlns:a16="http://schemas.microsoft.com/office/drawing/2014/main" id="{F230E476-7C5C-58EC-3882-4CFB3338BB27}"/>
              </a:ext>
            </a:extLst>
          </p:cNvPr>
          <p:cNvSpPr txBox="1"/>
          <p:nvPr/>
        </p:nvSpPr>
        <p:spPr>
          <a:xfrm>
            <a:off x="4822337" y="12276518"/>
            <a:ext cx="2781899" cy="646331"/>
          </a:xfrm>
          <a:prstGeom prst="rect">
            <a:avLst/>
          </a:prstGeom>
          <a:noFill/>
        </p:spPr>
        <p:txBody>
          <a:bodyPr wrap="square">
            <a:spAutoFit/>
          </a:bodyPr>
          <a:lstStyle/>
          <a:p>
            <a:pPr algn="ctr"/>
            <a:r>
              <a:rPr lang="en-GB" sz="1800" b="1" i="1" dirty="0">
                <a:solidFill>
                  <a:srgbClr val="00AFFF"/>
                </a:solidFill>
                <a:effectLst/>
                <a:latin typeface="Myriad Pro" panose="020B0503030403020204"/>
                <a:ea typeface="SimSun" panose="02010600030101010101" pitchFamily="2" charset="-122"/>
              </a:rPr>
              <a:t>Sensing ionosphere &amp; neutral atmosphere</a:t>
            </a:r>
            <a:endParaRPr lang="en-GB" b="1" i="1" dirty="0">
              <a:solidFill>
                <a:srgbClr val="00AFFF"/>
              </a:solidFill>
              <a:latin typeface="Myriad Pro" panose="020B0503030403020204"/>
            </a:endParaRPr>
          </a:p>
        </p:txBody>
      </p:sp>
      <p:sp>
        <p:nvSpPr>
          <p:cNvPr id="159" name="TextBox 158">
            <a:extLst>
              <a:ext uri="{FF2B5EF4-FFF2-40B4-BE49-F238E27FC236}">
                <a16:creationId xmlns:a16="http://schemas.microsoft.com/office/drawing/2014/main" id="{A078BC6F-674E-52C6-55F2-8591760D3D7F}"/>
              </a:ext>
            </a:extLst>
          </p:cNvPr>
          <p:cNvSpPr txBox="1"/>
          <p:nvPr/>
        </p:nvSpPr>
        <p:spPr>
          <a:xfrm>
            <a:off x="11271737" y="14487982"/>
            <a:ext cx="10359814" cy="1836400"/>
          </a:xfrm>
          <a:prstGeom prst="rect">
            <a:avLst/>
          </a:prstGeom>
          <a:noFill/>
        </p:spPr>
        <p:txBody>
          <a:bodyPr wrap="square">
            <a:spAutoFit/>
          </a:bodyPr>
          <a:lstStyle/>
          <a:p>
            <a:pPr marL="89535" algn="just">
              <a:spcBef>
                <a:spcPts val="800"/>
              </a:spcBef>
            </a:pPr>
            <a:r>
              <a:rPr lang="en-US" sz="2000" b="1" i="1" dirty="0">
                <a:effectLst/>
                <a:latin typeface="Myriad Pro" panose="020B0503030403020204"/>
                <a:ea typeface="Times New Roman" panose="02020603050405020304" pitchFamily="18" charset="0"/>
                <a:cs typeface="Times New Roman" panose="02020603050405020304" pitchFamily="18" charset="0"/>
              </a:rPr>
              <a:t>Motivation:  </a:t>
            </a:r>
            <a:r>
              <a:rPr lang="en-US" sz="2000" dirty="0">
                <a:effectLst/>
                <a:latin typeface="Myriad Pro" panose="020B0503030403020204"/>
                <a:ea typeface="Times New Roman" panose="02020603050405020304" pitchFamily="18" charset="0"/>
                <a:cs typeface="Times New Roman" panose="02020603050405020304" pitchFamily="18" charset="0"/>
              </a:rPr>
              <a:t>Convective and volcanic clouds (CVC) represent a risk for 						 population aviation safety which requires:</a:t>
            </a:r>
            <a:endParaRPr lang="en-US" sz="2000" b="1" i="1" dirty="0">
              <a:latin typeface="Myriad Pro" panose="020B0503030403020204"/>
              <a:ea typeface="Times New Roman" panose="02020603050405020304" pitchFamily="18" charset="0"/>
              <a:cs typeface="Times New Roman" panose="02020603050405020304" pitchFamily="18" charset="0"/>
            </a:endParaRPr>
          </a:p>
          <a:p>
            <a:pPr marL="889635" lvl="1" indent="-342900" algn="just">
              <a:spcBef>
                <a:spcPts val="800"/>
              </a:spcBef>
              <a:buFont typeface="Wingdings" panose="05000000000000000000" pitchFamily="2" charset="2"/>
              <a:buChar char="Ø"/>
            </a:pPr>
            <a:r>
              <a:rPr lang="en-US" sz="2000" dirty="0">
                <a:effectLst/>
                <a:latin typeface="Myriad Pro" panose="020B0503030403020204"/>
                <a:ea typeface="Times New Roman" panose="02020603050405020304" pitchFamily="18" charset="0"/>
                <a:cs typeface="Times New Roman" panose="02020603050405020304" pitchFamily="18" charset="0"/>
              </a:rPr>
              <a:t>improved CVC detection using GNSS (GB &amp; RO);</a:t>
            </a:r>
          </a:p>
          <a:p>
            <a:pPr marL="889635" lvl="1" indent="-342900" algn="just">
              <a:spcBef>
                <a:spcPts val="800"/>
              </a:spcBef>
              <a:buFont typeface="Wingdings" panose="05000000000000000000" pitchFamily="2" charset="2"/>
              <a:buChar char="Ø"/>
            </a:pPr>
            <a:r>
              <a:rPr lang="en-US" sz="2000" dirty="0">
                <a:latin typeface="Myriad Pro" panose="020B0503030403020204"/>
                <a:ea typeface="Times New Roman" panose="02020603050405020304" pitchFamily="18" charset="0"/>
                <a:cs typeface="Times New Roman" panose="02020603050405020304" pitchFamily="18" charset="0"/>
              </a:rPr>
              <a:t>a better </a:t>
            </a:r>
            <a:r>
              <a:rPr lang="en-US" sz="2000" dirty="0" err="1">
                <a:latin typeface="Myriad Pro" panose="020B0503030403020204"/>
                <a:ea typeface="Times New Roman" panose="02020603050405020304" pitchFamily="18" charset="0"/>
                <a:cs typeface="Times New Roman" panose="02020603050405020304" pitchFamily="18" charset="0"/>
              </a:rPr>
              <a:t>characterisation</a:t>
            </a:r>
            <a:r>
              <a:rPr lang="en-US" sz="2000" dirty="0">
                <a:latin typeface="Myriad Pro" panose="020B0503030403020204"/>
                <a:ea typeface="Times New Roman" panose="02020603050405020304" pitchFamily="18" charset="0"/>
                <a:cs typeface="Times New Roman" panose="02020603050405020304" pitchFamily="18" charset="0"/>
              </a:rPr>
              <a:t> of the hazardous source (composition, </a:t>
            </a:r>
            <a:r>
              <a:rPr lang="en-US" sz="2000" dirty="0">
                <a:effectLst/>
                <a:latin typeface="Myriad Pro" panose="020B0503030403020204"/>
                <a:ea typeface="Times New Roman" panose="02020603050405020304" pitchFamily="18" charset="0"/>
                <a:cs typeface="Times New Roman" panose="02020603050405020304" pitchFamily="18" charset="0"/>
              </a:rPr>
              <a:t>cloud height, 																thickness, and density).</a:t>
            </a:r>
          </a:p>
        </p:txBody>
      </p:sp>
      <p:sp>
        <p:nvSpPr>
          <p:cNvPr id="164" name="TextBox 163">
            <a:extLst>
              <a:ext uri="{FF2B5EF4-FFF2-40B4-BE49-F238E27FC236}">
                <a16:creationId xmlns:a16="http://schemas.microsoft.com/office/drawing/2014/main" id="{8C9B9D62-C4FF-FB58-4C57-34C161F1F94E}"/>
              </a:ext>
            </a:extLst>
          </p:cNvPr>
          <p:cNvSpPr txBox="1"/>
          <p:nvPr/>
        </p:nvSpPr>
        <p:spPr>
          <a:xfrm>
            <a:off x="8286989" y="15381841"/>
            <a:ext cx="2007273" cy="1015663"/>
          </a:xfrm>
          <a:prstGeom prst="rect">
            <a:avLst/>
          </a:prstGeom>
          <a:noFill/>
        </p:spPr>
        <p:txBody>
          <a:bodyPr wrap="square">
            <a:spAutoFit/>
          </a:bodyPr>
          <a:lstStyle/>
          <a:p>
            <a:pPr marL="89535" algn="ctr">
              <a:spcBef>
                <a:spcPts val="800"/>
              </a:spcBef>
            </a:pPr>
            <a:r>
              <a:rPr lang="en-US" sz="2000" b="1" dirty="0">
                <a:latin typeface="Myriad Pro" panose="020B0503030403020204"/>
                <a:ea typeface="Times New Roman" panose="02020603050405020304" pitchFamily="18" charset="0"/>
                <a:cs typeface="Times New Roman" panose="02020603050405020304" pitchFamily="18" charset="0"/>
              </a:rPr>
              <a:t>GNSS radio-occultation (RO)</a:t>
            </a:r>
            <a:endParaRPr lang="en-US" sz="2000" b="1" dirty="0">
              <a:effectLst/>
              <a:latin typeface="Myriad Pro" panose="020B0503030403020204"/>
              <a:ea typeface="Times New Roman" panose="02020603050405020304" pitchFamily="18" charset="0"/>
              <a:cs typeface="Times New Roman" panose="02020603050405020304" pitchFamily="18" charset="0"/>
            </a:endParaRPr>
          </a:p>
        </p:txBody>
      </p:sp>
      <p:pic>
        <p:nvPicPr>
          <p:cNvPr id="166" name="Picture 1">
            <a:extLst>
              <a:ext uri="{FF2B5EF4-FFF2-40B4-BE49-F238E27FC236}">
                <a16:creationId xmlns:a16="http://schemas.microsoft.com/office/drawing/2014/main" id="{DE9C6911-7992-488A-AE00-22A656DE570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08059" y="21227119"/>
            <a:ext cx="4545745" cy="333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67" descr="A screenshot of a graph&#10;&#10;AI-generated content may be incorrect.">
            <a:extLst>
              <a:ext uri="{FF2B5EF4-FFF2-40B4-BE49-F238E27FC236}">
                <a16:creationId xmlns:a16="http://schemas.microsoft.com/office/drawing/2014/main" id="{C79FE880-40B7-D875-FD7B-D7750F43872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8691" y="22428691"/>
            <a:ext cx="3833562" cy="8506673"/>
          </a:xfrm>
          <a:prstGeom prst="rect">
            <a:avLst/>
          </a:prstGeom>
        </p:spPr>
      </p:pic>
      <p:pic>
        <p:nvPicPr>
          <p:cNvPr id="170" name="Picture 169" descr="A screenshot of a graph&#10;&#10;AI-generated content may be incorrect.">
            <a:extLst>
              <a:ext uri="{FF2B5EF4-FFF2-40B4-BE49-F238E27FC236}">
                <a16:creationId xmlns:a16="http://schemas.microsoft.com/office/drawing/2014/main" id="{36194462-76B4-2F94-5EF4-1950410C03F5}"/>
              </a:ext>
            </a:extLst>
          </p:cNvPr>
          <p:cNvPicPr>
            <a:picLocks noChangeAspect="1"/>
          </p:cNvPicPr>
          <p:nvPr/>
        </p:nvPicPr>
        <p:blipFill>
          <a:blip r:embed="rId20">
            <a:extLst>
              <a:ext uri="{28A0092B-C50C-407E-A947-70E740481C1C}">
                <a14:useLocalDpi xmlns:a14="http://schemas.microsoft.com/office/drawing/2010/main" val="0"/>
              </a:ext>
            </a:extLst>
          </a:blip>
          <a:srcRect b="40662"/>
          <a:stretch/>
        </p:blipFill>
        <p:spPr>
          <a:xfrm>
            <a:off x="10276105" y="26094098"/>
            <a:ext cx="3168324" cy="2501636"/>
          </a:xfrm>
          <a:prstGeom prst="rect">
            <a:avLst/>
          </a:prstGeom>
        </p:spPr>
      </p:pic>
      <p:pic>
        <p:nvPicPr>
          <p:cNvPr id="171" name="Picture 170" descr="A screenshot of a graph&#10;&#10;AI-generated content may be incorrect.">
            <a:extLst>
              <a:ext uri="{FF2B5EF4-FFF2-40B4-BE49-F238E27FC236}">
                <a16:creationId xmlns:a16="http://schemas.microsoft.com/office/drawing/2014/main" id="{A567A857-D6C3-B7F2-F6BD-885C06804E15}"/>
              </a:ext>
            </a:extLst>
          </p:cNvPr>
          <p:cNvPicPr>
            <a:picLocks noChangeAspect="1"/>
          </p:cNvPicPr>
          <p:nvPr/>
        </p:nvPicPr>
        <p:blipFill>
          <a:blip r:embed="rId20">
            <a:extLst>
              <a:ext uri="{28A0092B-C50C-407E-A947-70E740481C1C}">
                <a14:useLocalDpi xmlns:a14="http://schemas.microsoft.com/office/drawing/2010/main" val="0"/>
              </a:ext>
            </a:extLst>
          </a:blip>
          <a:srcRect l="14627" t="59098" r="13891" b="-1440"/>
          <a:stretch/>
        </p:blipFill>
        <p:spPr>
          <a:xfrm>
            <a:off x="10288215" y="28605528"/>
            <a:ext cx="3211119" cy="2329837"/>
          </a:xfrm>
          <a:prstGeom prst="rect">
            <a:avLst/>
          </a:prstGeom>
        </p:spPr>
      </p:pic>
      <p:sp>
        <p:nvSpPr>
          <p:cNvPr id="172" name="TextBox 171">
            <a:extLst>
              <a:ext uri="{FF2B5EF4-FFF2-40B4-BE49-F238E27FC236}">
                <a16:creationId xmlns:a16="http://schemas.microsoft.com/office/drawing/2014/main" id="{07256B0F-97F0-141A-DF5D-A3C3371F520F}"/>
              </a:ext>
            </a:extLst>
          </p:cNvPr>
          <p:cNvSpPr txBox="1"/>
          <p:nvPr/>
        </p:nvSpPr>
        <p:spPr>
          <a:xfrm>
            <a:off x="4636058" y="15853713"/>
            <a:ext cx="2007273" cy="707886"/>
          </a:xfrm>
          <a:prstGeom prst="rect">
            <a:avLst/>
          </a:prstGeom>
          <a:noFill/>
        </p:spPr>
        <p:txBody>
          <a:bodyPr wrap="square">
            <a:spAutoFit/>
          </a:bodyPr>
          <a:lstStyle/>
          <a:p>
            <a:pPr marL="89535" algn="ctr">
              <a:spcBef>
                <a:spcPts val="800"/>
              </a:spcBef>
            </a:pPr>
            <a:r>
              <a:rPr lang="en-US" sz="2000" b="1" dirty="0">
                <a:solidFill>
                  <a:schemeClr val="bg1"/>
                </a:solidFill>
                <a:latin typeface="Myriad Pro" panose="020B0503030403020204"/>
                <a:ea typeface="Times New Roman" panose="02020603050405020304" pitchFamily="18" charset="0"/>
                <a:cs typeface="Times New Roman" panose="02020603050405020304" pitchFamily="18" charset="0"/>
              </a:rPr>
              <a:t>Ground-based GNSS (GB)</a:t>
            </a:r>
            <a:endParaRPr lang="en-US" sz="2000" b="1" dirty="0">
              <a:solidFill>
                <a:schemeClr val="bg1"/>
              </a:solidFill>
              <a:effectLst/>
              <a:latin typeface="Myriad Pro" panose="020B0503030403020204"/>
              <a:ea typeface="Times New Roman" panose="02020603050405020304" pitchFamily="18" charset="0"/>
              <a:cs typeface="Times New Roman" panose="02020603050405020304" pitchFamily="18" charset="0"/>
            </a:endParaRPr>
          </a:p>
        </p:txBody>
      </p:sp>
      <p:sp>
        <p:nvSpPr>
          <p:cNvPr id="173" name="TextBox 172">
            <a:extLst>
              <a:ext uri="{FF2B5EF4-FFF2-40B4-BE49-F238E27FC236}">
                <a16:creationId xmlns:a16="http://schemas.microsoft.com/office/drawing/2014/main" id="{F259143C-8387-7EB0-0345-933925CE26D8}"/>
              </a:ext>
            </a:extLst>
          </p:cNvPr>
          <p:cNvSpPr txBox="1"/>
          <p:nvPr/>
        </p:nvSpPr>
        <p:spPr>
          <a:xfrm>
            <a:off x="11345328" y="18511397"/>
            <a:ext cx="13729196" cy="1631216"/>
          </a:xfrm>
          <a:prstGeom prst="rect">
            <a:avLst/>
          </a:prstGeom>
          <a:noFill/>
        </p:spPr>
        <p:txBody>
          <a:bodyPr wrap="square">
            <a:spAutoFit/>
          </a:bodyPr>
          <a:lstStyle/>
          <a:p>
            <a:pPr marL="89535" algn="just">
              <a:spcBef>
                <a:spcPts val="800"/>
              </a:spcBef>
              <a:buNone/>
            </a:pPr>
            <a:r>
              <a:rPr lang="en-US" sz="2000" b="1" i="1" dirty="0">
                <a:latin typeface="Myriad Pro" panose="020B0503030403020204"/>
                <a:ea typeface="Times New Roman" panose="02020603050405020304" pitchFamily="18" charset="0"/>
                <a:cs typeface="Times New Roman" panose="02020603050405020304" pitchFamily="18" charset="0"/>
              </a:rPr>
              <a:t>GNSS analysis:</a:t>
            </a:r>
            <a:endParaRPr lang="en-US" sz="2000" dirty="0">
              <a:effectLst/>
              <a:latin typeface="Myriad Pro" panose="020B0503030403020204"/>
              <a:ea typeface="Times New Roman" panose="02020603050405020304" pitchFamily="18" charset="0"/>
              <a:cs typeface="Times New Roman" panose="02020603050405020304" pitchFamily="18" charset="0"/>
            </a:endParaRPr>
          </a:p>
          <a:p>
            <a:pPr marL="889635" lvl="1" indent="-342900" algn="just">
              <a:spcBef>
                <a:spcPts val="800"/>
              </a:spcBef>
              <a:buFont typeface="Arial" panose="020B0604020202020204" pitchFamily="34" charset="0"/>
              <a:buChar char="•"/>
            </a:pPr>
            <a:r>
              <a:rPr lang="en-US" sz="2000" dirty="0">
                <a:effectLst/>
                <a:latin typeface="Myriad Pro" panose="020B0503030403020204"/>
                <a:ea typeface="Times New Roman" panose="02020603050405020304" pitchFamily="18" charset="0"/>
                <a:cs typeface="Times New Roman" panose="02020603050405020304" pitchFamily="18" charset="0"/>
              </a:rPr>
              <a:t>GNSS RO: generating anomaly detection with respect to reference data</a:t>
            </a:r>
          </a:p>
          <a:p>
            <a:pPr marL="889635" lvl="1" indent="-342900" algn="just">
              <a:spcBef>
                <a:spcPts val="800"/>
              </a:spcBef>
              <a:buFont typeface="Arial" panose="020B0604020202020204" pitchFamily="34" charset="0"/>
              <a:buChar char="•"/>
            </a:pPr>
            <a:r>
              <a:rPr lang="en-US" sz="2000" dirty="0">
                <a:effectLst/>
                <a:latin typeface="Myriad Pro" panose="020B0503030403020204"/>
                <a:ea typeface="Times New Roman" panose="02020603050405020304" pitchFamily="18" charset="0"/>
                <a:cs typeface="Times New Roman" panose="02020603050405020304" pitchFamily="18" charset="0"/>
              </a:rPr>
              <a:t>GNSS tomography to retrieve 3D-structure (slant delay analysis with ZTD, gradients and residuals</a:t>
            </a:r>
          </a:p>
          <a:p>
            <a:pPr marL="889635" lvl="1" indent="-342900" algn="just">
              <a:spcBef>
                <a:spcPts val="800"/>
              </a:spcBef>
              <a:buFont typeface="Arial" panose="020B0604020202020204" pitchFamily="34" charset="0"/>
              <a:buChar char="•"/>
            </a:pPr>
            <a:r>
              <a:rPr lang="en-US" sz="2000" dirty="0">
                <a:effectLst/>
                <a:latin typeface="Myriad Pro" panose="020B0503030403020204"/>
                <a:ea typeface="Times New Roman" panose="02020603050405020304" pitchFamily="18" charset="0"/>
                <a:cs typeface="Times New Roman" panose="02020603050405020304" pitchFamily="18" charset="0"/>
              </a:rPr>
              <a:t>Develop diagnostic tool from slant delays observations (delays disturbance and SNR).</a:t>
            </a:r>
          </a:p>
        </p:txBody>
      </p:sp>
      <p:pic>
        <p:nvPicPr>
          <p:cNvPr id="189" name="Picture 188">
            <a:extLst>
              <a:ext uri="{FF2B5EF4-FFF2-40B4-BE49-F238E27FC236}">
                <a16:creationId xmlns:a16="http://schemas.microsoft.com/office/drawing/2014/main" id="{F00F1764-E55A-6627-E5DE-6BFC6FAE7E4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373058" y="22434940"/>
            <a:ext cx="8555002" cy="6875231"/>
          </a:xfrm>
          <a:prstGeom prst="rect">
            <a:avLst/>
          </a:prstGeom>
        </p:spPr>
      </p:pic>
      <p:pic>
        <p:nvPicPr>
          <p:cNvPr id="6" name="Picture 5">
            <a:extLst>
              <a:ext uri="{FF2B5EF4-FFF2-40B4-BE49-F238E27FC236}">
                <a16:creationId xmlns:a16="http://schemas.microsoft.com/office/drawing/2014/main" id="{87DC286E-BB13-1126-3298-5ECD8542ADE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7044039" y="22462097"/>
            <a:ext cx="2532428" cy="17220516"/>
          </a:xfrm>
          <a:prstGeom prst="rect">
            <a:avLst/>
          </a:prstGeom>
        </p:spPr>
      </p:pic>
      <p:pic>
        <p:nvPicPr>
          <p:cNvPr id="10" name="Picture 28" descr="Lres10">
            <a:extLst>
              <a:ext uri="{FF2B5EF4-FFF2-40B4-BE49-F238E27FC236}">
                <a16:creationId xmlns:a16="http://schemas.microsoft.com/office/drawing/2014/main" id="{FA120613-C40E-9F24-B1C6-0484A5B0A8C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32088" y="26103091"/>
            <a:ext cx="5147847" cy="47712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1906DD6-04DD-39B3-2336-A273CEBE503D}"/>
              </a:ext>
            </a:extLst>
          </p:cNvPr>
          <p:cNvPicPr>
            <a:picLocks noChangeAspect="1"/>
          </p:cNvPicPr>
          <p:nvPr/>
        </p:nvPicPr>
        <p:blipFill>
          <a:blip r:embed="rId24">
            <a:extLst>
              <a:ext uri="{28A0092B-C50C-407E-A947-70E740481C1C}">
                <a14:useLocalDpi xmlns:a14="http://schemas.microsoft.com/office/drawing/2010/main" val="0"/>
              </a:ext>
            </a:extLst>
          </a:blip>
          <a:srcRect b="10998"/>
          <a:stretch/>
        </p:blipFill>
        <p:spPr>
          <a:xfrm>
            <a:off x="9463345" y="22441028"/>
            <a:ext cx="4178593" cy="2820346"/>
          </a:xfrm>
          <a:prstGeom prst="rect">
            <a:avLst/>
          </a:prstGeom>
        </p:spPr>
      </p:pic>
      <p:pic>
        <p:nvPicPr>
          <p:cNvPr id="14" name="Picture 13">
            <a:extLst>
              <a:ext uri="{FF2B5EF4-FFF2-40B4-BE49-F238E27FC236}">
                <a16:creationId xmlns:a16="http://schemas.microsoft.com/office/drawing/2014/main" id="{101B436B-A0C9-A818-9CC6-8039CEE4D4BD}"/>
              </a:ext>
            </a:extLst>
          </p:cNvPr>
          <p:cNvPicPr>
            <a:picLocks noChangeAspect="1"/>
          </p:cNvPicPr>
          <p:nvPr/>
        </p:nvPicPr>
        <p:blipFill>
          <a:blip r:embed="rId25" cstate="print">
            <a:extLst>
              <a:ext uri="{28A0092B-C50C-407E-A947-70E740481C1C}">
                <a14:useLocalDpi xmlns:a14="http://schemas.microsoft.com/office/drawing/2010/main" val="0"/>
              </a:ext>
            </a:extLst>
          </a:blip>
          <a:srcRect t="18924"/>
          <a:stretch/>
        </p:blipFill>
        <p:spPr>
          <a:xfrm>
            <a:off x="4782304" y="22419616"/>
            <a:ext cx="4681041" cy="2846392"/>
          </a:xfrm>
          <a:prstGeom prst="rect">
            <a:avLst/>
          </a:prstGeom>
        </p:spPr>
      </p:pic>
      <p:sp>
        <p:nvSpPr>
          <p:cNvPr id="16" name="Text Box 30">
            <a:extLst>
              <a:ext uri="{FF2B5EF4-FFF2-40B4-BE49-F238E27FC236}">
                <a16:creationId xmlns:a16="http://schemas.microsoft.com/office/drawing/2014/main" id="{EFEAE922-C308-AEAA-D766-85BA3FD3D22C}"/>
              </a:ext>
            </a:extLst>
          </p:cNvPr>
          <p:cNvSpPr txBox="1">
            <a:spLocks noChangeArrowheads="1"/>
          </p:cNvSpPr>
          <p:nvPr/>
        </p:nvSpPr>
        <p:spPr bwMode="auto">
          <a:xfrm>
            <a:off x="9979935" y="25305226"/>
            <a:ext cx="3229215" cy="307777"/>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nl-BE" sz="1400" b="1" dirty="0">
                <a:solidFill>
                  <a:schemeClr val="tx1">
                    <a:lumMod val="85000"/>
                    <a:lumOff val="15000"/>
                  </a:schemeClr>
                </a:solidFill>
                <a:latin typeface="Myriad Pro" panose="020B0503030403020204"/>
                <a:ea typeface="Malgun Gothic" panose="020B0503020000020004" pitchFamily="34" charset="-127"/>
                <a:cs typeface="Times New Roman" pitchFamily="18" charset="0"/>
              </a:rPr>
              <a:t> Flash-flood (8-9</a:t>
            </a:r>
            <a:r>
              <a:rPr lang="en-GB" altLang="nl-BE" sz="1400" b="1" baseline="30000" dirty="0">
                <a:solidFill>
                  <a:schemeClr val="tx1">
                    <a:lumMod val="85000"/>
                    <a:lumOff val="15000"/>
                  </a:schemeClr>
                </a:solidFill>
                <a:latin typeface="Myriad Pro" panose="020B0503030403020204"/>
                <a:ea typeface="Malgun Gothic" panose="020B0503020000020004" pitchFamily="34" charset="-127"/>
                <a:cs typeface="Times New Roman" pitchFamily="18" charset="0"/>
              </a:rPr>
              <a:t>th </a:t>
            </a:r>
            <a:r>
              <a:rPr lang="en-GB" altLang="nl-BE" sz="1400" b="1" dirty="0">
                <a:solidFill>
                  <a:schemeClr val="tx1">
                    <a:lumMod val="85000"/>
                    <a:lumOff val="15000"/>
                  </a:schemeClr>
                </a:solidFill>
                <a:latin typeface="Myriad Pro" panose="020B0503030403020204"/>
                <a:ea typeface="Malgun Gothic" panose="020B0503020000020004" pitchFamily="34" charset="-127"/>
                <a:cs typeface="Times New Roman" pitchFamily="18" charset="0"/>
              </a:rPr>
              <a:t>September 2002)</a:t>
            </a:r>
            <a:r>
              <a:rPr lang="fr-FR" altLang="nl-BE" sz="1400" b="1" dirty="0">
                <a:solidFill>
                  <a:schemeClr val="tx1">
                    <a:lumMod val="85000"/>
                    <a:lumOff val="15000"/>
                  </a:schemeClr>
                </a:solidFill>
                <a:latin typeface="Myriad Pro" panose="020B0503030403020204"/>
                <a:ea typeface="Malgun Gothic" panose="020B0503020000020004" pitchFamily="34" charset="-127"/>
              </a:rPr>
              <a:t>            </a:t>
            </a:r>
          </a:p>
        </p:txBody>
      </p:sp>
      <p:sp>
        <p:nvSpPr>
          <p:cNvPr id="17" name="Rectangle 26">
            <a:extLst>
              <a:ext uri="{FF2B5EF4-FFF2-40B4-BE49-F238E27FC236}">
                <a16:creationId xmlns:a16="http://schemas.microsoft.com/office/drawing/2014/main" id="{6EFA6AFA-9B51-69EB-52E7-3CFED4FB3ECA}"/>
              </a:ext>
            </a:extLst>
          </p:cNvPr>
          <p:cNvSpPr>
            <a:spLocks noChangeArrowheads="1"/>
          </p:cNvSpPr>
          <p:nvPr/>
        </p:nvSpPr>
        <p:spPr bwMode="auto">
          <a:xfrm>
            <a:off x="5684668" y="25336627"/>
            <a:ext cx="2810895"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lgn="just">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i="1" dirty="0">
                <a:solidFill>
                  <a:srgbClr val="000000"/>
                </a:solidFill>
                <a:latin typeface="Myriad Pro" panose="020B0503030403020204"/>
              </a:rPr>
              <a:t>Pont du Gard</a:t>
            </a:r>
            <a:r>
              <a:rPr lang="en-US" sz="1400" dirty="0">
                <a:solidFill>
                  <a:srgbClr val="000000"/>
                </a:solidFill>
                <a:latin typeface="Myriad Pro" panose="020B0503030403020204"/>
              </a:rPr>
              <a:t> in October 2007.</a:t>
            </a:r>
          </a:p>
        </p:txBody>
      </p:sp>
      <p:sp>
        <p:nvSpPr>
          <p:cNvPr id="18" name="Rectangle 8">
            <a:extLst>
              <a:ext uri="{FF2B5EF4-FFF2-40B4-BE49-F238E27FC236}">
                <a16:creationId xmlns:a16="http://schemas.microsoft.com/office/drawing/2014/main" id="{6C8DAA4F-6060-9365-C3D3-47CD1DA557F0}"/>
              </a:ext>
            </a:extLst>
          </p:cNvPr>
          <p:cNvSpPr>
            <a:spLocks noChangeArrowheads="1"/>
          </p:cNvSpPr>
          <p:nvPr/>
        </p:nvSpPr>
        <p:spPr bwMode="auto">
          <a:xfrm>
            <a:off x="6164750" y="25646348"/>
            <a:ext cx="66233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è"/>
            </a:pPr>
            <a:r>
              <a:rPr lang="en-GB" altLang="nl-BE" sz="1400" b="1" dirty="0">
                <a:latin typeface="Myriad Pro" panose="020B0503030403020204"/>
                <a:cs typeface="Times New Roman" charset="0"/>
              </a:rPr>
              <a:t> Extreme event (25 dead mans, 691 mm of precipitations in 24h)</a:t>
            </a:r>
          </a:p>
        </p:txBody>
      </p:sp>
      <p:pic>
        <p:nvPicPr>
          <p:cNvPr id="23" name="Picture 2" descr="fig_radar_8sept18UTCgrad">
            <a:extLst>
              <a:ext uri="{FF2B5EF4-FFF2-40B4-BE49-F238E27FC236}">
                <a16:creationId xmlns:a16="http://schemas.microsoft.com/office/drawing/2014/main" id="{8D5BFF23-9036-CD7D-A7AB-6F8AD563F5B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221309" y="17468343"/>
            <a:ext cx="3798130" cy="333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AA2D9474-6BD1-1C79-7343-E5486767D6F0}"/>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074778" y="16829601"/>
            <a:ext cx="6553200" cy="4591609"/>
          </a:xfrm>
          <a:prstGeom prst="rect">
            <a:avLst/>
          </a:prstGeom>
        </p:spPr>
      </p:pic>
      <p:pic>
        <p:nvPicPr>
          <p:cNvPr id="30" name="Picture 29">
            <a:extLst>
              <a:ext uri="{FF2B5EF4-FFF2-40B4-BE49-F238E27FC236}">
                <a16:creationId xmlns:a16="http://schemas.microsoft.com/office/drawing/2014/main" id="{79725955-AE7C-6AB9-8B21-F17A67C71353}"/>
              </a:ext>
            </a:extLst>
          </p:cNvPr>
          <p:cNvPicPr>
            <a:picLocks noChangeAspect="1"/>
          </p:cNvPicPr>
          <p:nvPr/>
        </p:nvPicPr>
        <p:blipFill>
          <a:blip r:embed="rId28"/>
          <a:stretch>
            <a:fillRect/>
          </a:stretch>
        </p:blipFill>
        <p:spPr>
          <a:xfrm>
            <a:off x="760238" y="34205596"/>
            <a:ext cx="12684191" cy="4327579"/>
          </a:xfrm>
          <a:prstGeom prst="rect">
            <a:avLst/>
          </a:prstGeom>
        </p:spPr>
      </p:pic>
      <p:sp>
        <p:nvSpPr>
          <p:cNvPr id="37" name="TextBox 36">
            <a:extLst>
              <a:ext uri="{FF2B5EF4-FFF2-40B4-BE49-F238E27FC236}">
                <a16:creationId xmlns:a16="http://schemas.microsoft.com/office/drawing/2014/main" id="{350831B5-60C5-79BA-3E81-2D761AE25157}"/>
              </a:ext>
            </a:extLst>
          </p:cNvPr>
          <p:cNvSpPr txBox="1"/>
          <p:nvPr/>
        </p:nvSpPr>
        <p:spPr>
          <a:xfrm>
            <a:off x="14281431" y="22353166"/>
            <a:ext cx="5427388" cy="523220"/>
          </a:xfrm>
          <a:prstGeom prst="rect">
            <a:avLst/>
          </a:prstGeom>
          <a:noFill/>
        </p:spPr>
        <p:txBody>
          <a:bodyPr wrap="square">
            <a:spAutoFit/>
          </a:bodyPr>
          <a:lstStyle/>
          <a:p>
            <a:pPr marL="0" marR="0" lvl="0" indent="0" rtl="0">
              <a:lnSpc>
                <a:spcPct val="100000"/>
              </a:lnSpc>
              <a:spcBef>
                <a:spcPts val="0"/>
              </a:spcBef>
              <a:spcAft>
                <a:spcPts val="0"/>
              </a:spcAft>
              <a:buClr>
                <a:schemeClr val="dk1"/>
              </a:buClr>
              <a:buSzPts val="1800"/>
              <a:buFont typeface="Arial"/>
              <a:buNone/>
            </a:pPr>
            <a:r>
              <a:rPr lang="it-IT" sz="2800" b="1" u="none" strike="noStrike" cap="none" dirty="0">
                <a:solidFill>
                  <a:srgbClr val="C00000"/>
                </a:solidFill>
                <a:latin typeface="Myriad Pro" panose="020B0503030403020204"/>
              </a:rPr>
              <a:t>Mt Etna 2018 eruption</a:t>
            </a:r>
          </a:p>
        </p:txBody>
      </p:sp>
      <p:sp>
        <p:nvSpPr>
          <p:cNvPr id="43" name="TextBox 42">
            <a:extLst>
              <a:ext uri="{FF2B5EF4-FFF2-40B4-BE49-F238E27FC236}">
                <a16:creationId xmlns:a16="http://schemas.microsoft.com/office/drawing/2014/main" id="{16560815-D4D7-3140-EDC3-EAE1455DA2B1}"/>
              </a:ext>
            </a:extLst>
          </p:cNvPr>
          <p:cNvSpPr txBox="1"/>
          <p:nvPr/>
        </p:nvSpPr>
        <p:spPr>
          <a:xfrm>
            <a:off x="2557813" y="38431263"/>
            <a:ext cx="10278216" cy="707886"/>
          </a:xfrm>
          <a:prstGeom prst="rect">
            <a:avLst/>
          </a:prstGeom>
          <a:noFill/>
        </p:spPr>
        <p:txBody>
          <a:bodyPr wrap="square">
            <a:spAutoFit/>
          </a:bodyPr>
          <a:lstStyle/>
          <a:p>
            <a:pPr>
              <a:buClr>
                <a:schemeClr val="dk1"/>
              </a:buClr>
              <a:buSzPts val="1800"/>
            </a:pPr>
            <a:r>
              <a:rPr lang="it-IT" sz="2000" u="none" strike="noStrike" cap="none" dirty="0">
                <a:latin typeface="Myriad Pro" panose="020B0503030403020204"/>
              </a:rPr>
              <a:t>Temperature anomaly (K)                                                   Temperature anomaly (K)</a:t>
            </a:r>
          </a:p>
          <a:p>
            <a:pPr marL="0" marR="0" lvl="0" indent="0" rtl="0">
              <a:lnSpc>
                <a:spcPct val="100000"/>
              </a:lnSpc>
              <a:spcBef>
                <a:spcPts val="0"/>
              </a:spcBef>
              <a:spcAft>
                <a:spcPts val="0"/>
              </a:spcAft>
              <a:buClr>
                <a:schemeClr val="dk1"/>
              </a:buClr>
              <a:buSzPts val="1800"/>
              <a:buFont typeface="Arial"/>
              <a:buNone/>
            </a:pPr>
            <a:endParaRPr lang="it-IT" sz="2000" u="none" strike="noStrike" cap="none" dirty="0">
              <a:latin typeface="Myriad Pro" panose="020B0503030403020204"/>
            </a:endParaRPr>
          </a:p>
        </p:txBody>
      </p:sp>
      <p:pic>
        <p:nvPicPr>
          <p:cNvPr id="46" name="Picture 45">
            <a:extLst>
              <a:ext uri="{FF2B5EF4-FFF2-40B4-BE49-F238E27FC236}">
                <a16:creationId xmlns:a16="http://schemas.microsoft.com/office/drawing/2014/main" id="{C89206D2-232B-DFF0-DA7D-A6A7A811C8BC}"/>
              </a:ext>
            </a:extLst>
          </p:cNvPr>
          <p:cNvPicPr>
            <a:picLocks noChangeAspect="1"/>
          </p:cNvPicPr>
          <p:nvPr/>
        </p:nvPicPr>
        <p:blipFill>
          <a:blip r:embed="rId29"/>
          <a:stretch>
            <a:fillRect/>
          </a:stretch>
        </p:blipFill>
        <p:spPr>
          <a:xfrm>
            <a:off x="14241239" y="23002517"/>
            <a:ext cx="4032396" cy="4073265"/>
          </a:xfrm>
          <a:prstGeom prst="rect">
            <a:avLst/>
          </a:prstGeom>
        </p:spPr>
      </p:pic>
      <p:sp>
        <p:nvSpPr>
          <p:cNvPr id="48" name="TextBox 47">
            <a:extLst>
              <a:ext uri="{FF2B5EF4-FFF2-40B4-BE49-F238E27FC236}">
                <a16:creationId xmlns:a16="http://schemas.microsoft.com/office/drawing/2014/main" id="{14AB25C2-7082-2D22-5B98-09EECBDE339E}"/>
              </a:ext>
            </a:extLst>
          </p:cNvPr>
          <p:cNvSpPr txBox="1"/>
          <p:nvPr/>
        </p:nvSpPr>
        <p:spPr>
          <a:xfrm>
            <a:off x="14290765" y="27118405"/>
            <a:ext cx="3966313" cy="1477328"/>
          </a:xfrm>
          <a:prstGeom prst="rect">
            <a:avLst/>
          </a:prstGeom>
          <a:noFill/>
        </p:spPr>
        <p:txBody>
          <a:bodyPr wrap="square">
            <a:spAutoFit/>
          </a:bodyPr>
          <a:lstStyle/>
          <a:p>
            <a:pPr algn="just"/>
            <a:r>
              <a:rPr lang="en-GB" dirty="0">
                <a:latin typeface="Myriad Pro" panose="020B0503030403020204"/>
              </a:rPr>
              <a:t>Etna activities on 24 (a) and 27 (b) December 2018 as seen from Enna and Taormina (credits </a:t>
            </a:r>
            <a:r>
              <a:rPr lang="en-GB" dirty="0" err="1">
                <a:latin typeface="Myriad Pro" panose="020B0503030403020204"/>
              </a:rPr>
              <a:t>Truscia</a:t>
            </a:r>
            <a:r>
              <a:rPr lang="en-GB" dirty="0">
                <a:latin typeface="Myriad Pro" panose="020B0503030403020204"/>
              </a:rPr>
              <a:t> L. and Ponzo C.). Image from Corradini et al. (2019, IGARSS)</a:t>
            </a:r>
          </a:p>
        </p:txBody>
      </p:sp>
      <p:pic>
        <p:nvPicPr>
          <p:cNvPr id="19" name="Picture 18" descr="A diagram of a circle with lines and dots&#10;&#10;AI-generated content may be incorrect.">
            <a:extLst>
              <a:ext uri="{FF2B5EF4-FFF2-40B4-BE49-F238E27FC236}">
                <a16:creationId xmlns:a16="http://schemas.microsoft.com/office/drawing/2014/main" id="{173457B8-F863-C866-307A-E5E15810C5F5}"/>
              </a:ext>
            </a:extLst>
          </p:cNvPr>
          <p:cNvPicPr>
            <a:picLocks noChangeAspect="1"/>
          </p:cNvPicPr>
          <p:nvPr/>
        </p:nvPicPr>
        <p:blipFill>
          <a:blip r:embed="rId30">
            <a:extLst>
              <a:ext uri="{28A0092B-C50C-407E-A947-70E740481C1C}">
                <a14:useLocalDpi xmlns:a14="http://schemas.microsoft.com/office/drawing/2010/main" val="0"/>
              </a:ext>
            </a:extLst>
          </a:blip>
          <a:srcRect l="16792" t="1389" r="9578"/>
          <a:stretch/>
        </p:blipFill>
        <p:spPr>
          <a:xfrm>
            <a:off x="22045894" y="29643706"/>
            <a:ext cx="4625237" cy="3591273"/>
          </a:xfrm>
          <a:prstGeom prst="rect">
            <a:avLst/>
          </a:prstGeom>
        </p:spPr>
      </p:pic>
      <p:sp>
        <p:nvSpPr>
          <p:cNvPr id="33" name="TextBox 32">
            <a:extLst>
              <a:ext uri="{FF2B5EF4-FFF2-40B4-BE49-F238E27FC236}">
                <a16:creationId xmlns:a16="http://schemas.microsoft.com/office/drawing/2014/main" id="{5956296A-E609-0C17-EF6D-9AEE0B35C6A9}"/>
              </a:ext>
            </a:extLst>
          </p:cNvPr>
          <p:cNvSpPr txBox="1"/>
          <p:nvPr/>
        </p:nvSpPr>
        <p:spPr>
          <a:xfrm>
            <a:off x="14577371" y="29677353"/>
            <a:ext cx="5458969" cy="1569660"/>
          </a:xfrm>
          <a:prstGeom prst="rect">
            <a:avLst/>
          </a:prstGeom>
          <a:solidFill>
            <a:schemeClr val="bg1">
              <a:lumMod val="95000"/>
            </a:schemeClr>
          </a:solidFill>
          <a:ln>
            <a:solidFill>
              <a:schemeClr val="bg1">
                <a:lumMod val="50000"/>
              </a:schemeClr>
            </a:solidFill>
          </a:ln>
          <a:effectLst>
            <a:outerShdw blurRad="50800" dist="38100" dir="2700000" algn="tl" rotWithShape="0">
              <a:prstClr val="black">
                <a:alpha val="40000"/>
              </a:prstClr>
            </a:outerShdw>
          </a:effectLst>
        </p:spPr>
        <p:txBody>
          <a:bodyPr wrap="square">
            <a:spAutoFit/>
          </a:bodyPr>
          <a:lstStyle/>
          <a:p>
            <a:pPr>
              <a:buNone/>
            </a:pPr>
            <a:r>
              <a:rPr lang="en-GB" sz="1200" b="1" dirty="0">
                <a:latin typeface="Myriad Pro" panose="020B0503030403020204"/>
              </a:rPr>
              <a:t>ZTD &amp; gradients every 5 min</a:t>
            </a:r>
            <a:br>
              <a:rPr lang="en-GB" sz="1200" dirty="0">
                <a:latin typeface="Myriad Pro" panose="020B0503030403020204"/>
              </a:rPr>
            </a:br>
            <a:r>
              <a:rPr lang="en-GB" sz="1200" dirty="0">
                <a:latin typeface="Myriad Pro" panose="020B0503030403020204"/>
              </a:rPr>
              <a:t>Daily calculation using </a:t>
            </a:r>
            <a:r>
              <a:rPr lang="en-GB" sz="1200" b="1" dirty="0" err="1">
                <a:latin typeface="Myriad Pro" panose="020B0503030403020204"/>
              </a:rPr>
              <a:t>GipsyX</a:t>
            </a:r>
            <a:r>
              <a:rPr lang="en-GB" sz="1200" b="1" dirty="0">
                <a:latin typeface="Myriad Pro" panose="020B0503030403020204"/>
              </a:rPr>
              <a:t> latest version (2.3)</a:t>
            </a:r>
            <a:endParaRPr lang="en-GB" sz="1200" dirty="0">
              <a:latin typeface="Myriad Pro" panose="020B0503030403020204"/>
            </a:endParaRPr>
          </a:p>
          <a:p>
            <a:pPr marL="285750" indent="-285750">
              <a:buFont typeface="Arial" panose="020B0604020202020204" pitchFamily="34" charset="0"/>
              <a:buChar char="•"/>
            </a:pPr>
            <a:r>
              <a:rPr lang="en-GB" sz="1200" dirty="0">
                <a:latin typeface="Myriad Pro" panose="020B0503030403020204"/>
              </a:rPr>
              <a:t>GPT2 mapping function; cut-off angle of 10°</a:t>
            </a:r>
          </a:p>
          <a:p>
            <a:pPr marL="285750" indent="-285750">
              <a:buFont typeface="Arial" panose="020B0604020202020204" pitchFamily="34" charset="0"/>
              <a:buChar char="•"/>
            </a:pPr>
            <a:r>
              <a:rPr lang="en-GB" sz="1200" dirty="0">
                <a:latin typeface="Myriad Pro" panose="020B0503030403020204"/>
              </a:rPr>
              <a:t>ZWD constrained to follow a random walk of 5 mm/√h</a:t>
            </a:r>
          </a:p>
          <a:p>
            <a:pPr marL="285750" indent="-285750">
              <a:buFont typeface="Arial" panose="020B0604020202020204" pitchFamily="34" charset="0"/>
              <a:buChar char="•"/>
            </a:pPr>
            <a:r>
              <a:rPr lang="en-GB" sz="1200" dirty="0">
                <a:latin typeface="Myriad Pro" panose="020B0503030403020204"/>
              </a:rPr>
              <a:t>Tropospheric gradient constrained to 0.5 mm/√h</a:t>
            </a:r>
          </a:p>
          <a:p>
            <a:pPr marL="285750" indent="-285750">
              <a:buFont typeface="Arial" panose="020B0604020202020204" pitchFamily="34" charset="0"/>
              <a:buChar char="•"/>
            </a:pPr>
            <a:r>
              <a:rPr lang="en-GB" sz="1200" dirty="0">
                <a:latin typeface="Myriad Pro" panose="020B0503030403020204"/>
              </a:rPr>
              <a:t>Reading station metadata from the RINEX file header</a:t>
            </a:r>
          </a:p>
          <a:p>
            <a:pPr marL="285750" indent="-285750">
              <a:buFont typeface="Arial" panose="020B0604020202020204" pitchFamily="34" charset="0"/>
              <a:buChar char="•"/>
            </a:pPr>
            <a:r>
              <a:rPr lang="en-GB" sz="1200" dirty="0">
                <a:latin typeface="Myriad Pro" panose="020B0503030403020204"/>
              </a:rPr>
              <a:t>Using JPL products by default for PPP processing with </a:t>
            </a:r>
            <a:r>
              <a:rPr lang="en-GB" sz="1200" dirty="0" err="1">
                <a:latin typeface="Myriad Pro" panose="020B0503030403020204"/>
              </a:rPr>
              <a:t>GipsyX's</a:t>
            </a:r>
            <a:r>
              <a:rPr lang="en-GB" sz="1200" dirty="0">
                <a:latin typeface="Myriad Pro" panose="020B0503030403020204"/>
              </a:rPr>
              <a:t> gd2e script</a:t>
            </a:r>
          </a:p>
          <a:p>
            <a:pPr marL="285750" indent="-285750">
              <a:buFont typeface="Arial" panose="020B0604020202020204" pitchFamily="34" charset="0"/>
              <a:buChar char="•"/>
            </a:pPr>
            <a:r>
              <a:rPr lang="en-GB" sz="1200" dirty="0">
                <a:latin typeface="Myriad Pro" panose="020B0503030403020204"/>
              </a:rPr>
              <a:t>No 2nd-order ionospheric correction</a:t>
            </a:r>
          </a:p>
        </p:txBody>
      </p:sp>
      <p:pic>
        <p:nvPicPr>
          <p:cNvPr id="51" name="Picture 50" descr="A close-up of a blue and pink sky&#10;&#10;AI-generated content may be incorrect.">
            <a:extLst>
              <a:ext uri="{FF2B5EF4-FFF2-40B4-BE49-F238E27FC236}">
                <a16:creationId xmlns:a16="http://schemas.microsoft.com/office/drawing/2014/main" id="{A5AE0A22-5842-1922-508A-6480283B685A}"/>
              </a:ext>
            </a:extLst>
          </p:cNvPr>
          <p:cNvPicPr>
            <a:picLocks noChangeAspect="1"/>
          </p:cNvPicPr>
          <p:nvPr/>
        </p:nvPicPr>
        <p:blipFill>
          <a:blip r:embed="rId31">
            <a:extLst>
              <a:ext uri="{28A0092B-C50C-407E-A947-70E740481C1C}">
                <a14:useLocalDpi xmlns:a14="http://schemas.microsoft.com/office/drawing/2010/main" val="0"/>
              </a:ext>
            </a:extLst>
          </a:blip>
          <a:srcRect l="9259" t="9002" r="6326" b="11657"/>
          <a:stretch/>
        </p:blipFill>
        <p:spPr>
          <a:xfrm>
            <a:off x="23231316" y="37538888"/>
            <a:ext cx="3422643" cy="2144634"/>
          </a:xfrm>
          <a:prstGeom prst="rect">
            <a:avLst/>
          </a:prstGeom>
        </p:spPr>
      </p:pic>
      <p:pic>
        <p:nvPicPr>
          <p:cNvPr id="54" name="Picture 53" descr="A diagram of different colors&#10;&#10;AI-generated content may be incorrect.">
            <a:extLst>
              <a:ext uri="{FF2B5EF4-FFF2-40B4-BE49-F238E27FC236}">
                <a16:creationId xmlns:a16="http://schemas.microsoft.com/office/drawing/2014/main" id="{0F4D560B-D219-C101-09DF-558B5BB944CA}"/>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3407774" y="38892361"/>
            <a:ext cx="686796" cy="686796"/>
          </a:xfrm>
          <a:prstGeom prst="rect">
            <a:avLst/>
          </a:prstGeom>
        </p:spPr>
      </p:pic>
      <p:pic>
        <p:nvPicPr>
          <p:cNvPr id="56" name="Picture 55">
            <a:extLst>
              <a:ext uri="{FF2B5EF4-FFF2-40B4-BE49-F238E27FC236}">
                <a16:creationId xmlns:a16="http://schemas.microsoft.com/office/drawing/2014/main" id="{328CC4CB-FD92-552D-5EF7-25C850E75C0D}"/>
              </a:ext>
            </a:extLst>
          </p:cNvPr>
          <p:cNvPicPr>
            <a:picLocks noChangeAspect="1"/>
          </p:cNvPicPr>
          <p:nvPr/>
        </p:nvPicPr>
        <p:blipFill>
          <a:blip r:embed="rId33"/>
          <a:stretch>
            <a:fillRect/>
          </a:stretch>
        </p:blipFill>
        <p:spPr>
          <a:xfrm>
            <a:off x="23416073" y="37742770"/>
            <a:ext cx="848173" cy="848173"/>
          </a:xfrm>
          <a:prstGeom prst="rect">
            <a:avLst/>
          </a:prstGeom>
        </p:spPr>
      </p:pic>
      <p:sp>
        <p:nvSpPr>
          <p:cNvPr id="459" name="Oval 458">
            <a:extLst>
              <a:ext uri="{FF2B5EF4-FFF2-40B4-BE49-F238E27FC236}">
                <a16:creationId xmlns:a16="http://schemas.microsoft.com/office/drawing/2014/main" id="{1FB7AF40-101C-563B-D24F-6554042B12B7}"/>
              </a:ext>
            </a:extLst>
          </p:cNvPr>
          <p:cNvSpPr/>
          <p:nvPr/>
        </p:nvSpPr>
        <p:spPr>
          <a:xfrm>
            <a:off x="22730218" y="25178955"/>
            <a:ext cx="809908" cy="815247"/>
          </a:xfrm>
          <a:prstGeom prst="ellipse">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Oval 459">
            <a:extLst>
              <a:ext uri="{FF2B5EF4-FFF2-40B4-BE49-F238E27FC236}">
                <a16:creationId xmlns:a16="http://schemas.microsoft.com/office/drawing/2014/main" id="{2D4001B1-020F-9FFF-9D24-ED0AF1AB8C9B}"/>
              </a:ext>
            </a:extLst>
          </p:cNvPr>
          <p:cNvSpPr/>
          <p:nvPr/>
        </p:nvSpPr>
        <p:spPr>
          <a:xfrm>
            <a:off x="22602129" y="25106962"/>
            <a:ext cx="809908" cy="815247"/>
          </a:xfrm>
          <a:prstGeom prst="ellipse">
            <a:avLst/>
          </a:prstGeom>
          <a:noFill/>
          <a:ln>
            <a:solidFill>
              <a:srgbClr val="00A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Oval 460">
            <a:extLst>
              <a:ext uri="{FF2B5EF4-FFF2-40B4-BE49-F238E27FC236}">
                <a16:creationId xmlns:a16="http://schemas.microsoft.com/office/drawing/2014/main" id="{839708DA-59EA-E725-7727-CDB2DAD32793}"/>
              </a:ext>
            </a:extLst>
          </p:cNvPr>
          <p:cNvSpPr/>
          <p:nvPr/>
        </p:nvSpPr>
        <p:spPr>
          <a:xfrm>
            <a:off x="22827453" y="25994254"/>
            <a:ext cx="809908" cy="81524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3" name="Oval 462">
            <a:extLst>
              <a:ext uri="{FF2B5EF4-FFF2-40B4-BE49-F238E27FC236}">
                <a16:creationId xmlns:a16="http://schemas.microsoft.com/office/drawing/2014/main" id="{64BFFEF3-E431-F22D-0033-45521DB513E4}"/>
              </a:ext>
            </a:extLst>
          </p:cNvPr>
          <p:cNvSpPr/>
          <p:nvPr/>
        </p:nvSpPr>
        <p:spPr>
          <a:xfrm>
            <a:off x="22230946" y="25352965"/>
            <a:ext cx="2020349" cy="2056596"/>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4" name="Oval 463">
            <a:extLst>
              <a:ext uri="{FF2B5EF4-FFF2-40B4-BE49-F238E27FC236}">
                <a16:creationId xmlns:a16="http://schemas.microsoft.com/office/drawing/2014/main" id="{C8FCD4BE-4F9C-24FB-5A64-F95E8D0AC08F}"/>
              </a:ext>
            </a:extLst>
          </p:cNvPr>
          <p:cNvSpPr/>
          <p:nvPr/>
        </p:nvSpPr>
        <p:spPr>
          <a:xfrm>
            <a:off x="22001878" y="24484382"/>
            <a:ext cx="2020349" cy="2056596"/>
          </a:xfrm>
          <a:prstGeom prst="ellipse">
            <a:avLst/>
          </a:prstGeom>
          <a:noFill/>
          <a:ln>
            <a:solidFill>
              <a:srgbClr val="00AF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Oval 464">
            <a:extLst>
              <a:ext uri="{FF2B5EF4-FFF2-40B4-BE49-F238E27FC236}">
                <a16:creationId xmlns:a16="http://schemas.microsoft.com/office/drawing/2014/main" id="{BCB4194D-534E-F666-951B-3AB7C10397AB}"/>
              </a:ext>
            </a:extLst>
          </p:cNvPr>
          <p:cNvSpPr/>
          <p:nvPr/>
        </p:nvSpPr>
        <p:spPr>
          <a:xfrm>
            <a:off x="22131838" y="24569465"/>
            <a:ext cx="2020349" cy="2056596"/>
          </a:xfrm>
          <a:prstGeom prst="ellipse">
            <a:avLst/>
          </a:prstGeom>
          <a:noFill/>
          <a:ln>
            <a:solidFill>
              <a:schemeClr val="accent5">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TextBox 467">
            <a:extLst>
              <a:ext uri="{FF2B5EF4-FFF2-40B4-BE49-F238E27FC236}">
                <a16:creationId xmlns:a16="http://schemas.microsoft.com/office/drawing/2014/main" id="{2F547682-73FB-7A7A-2125-47690FDAF0AC}"/>
              </a:ext>
            </a:extLst>
          </p:cNvPr>
          <p:cNvSpPr txBox="1"/>
          <p:nvPr/>
        </p:nvSpPr>
        <p:spPr>
          <a:xfrm>
            <a:off x="22650559" y="24908344"/>
            <a:ext cx="849913" cy="261610"/>
          </a:xfrm>
          <a:prstGeom prst="rect">
            <a:avLst/>
          </a:prstGeom>
          <a:noFill/>
        </p:spPr>
        <p:txBody>
          <a:bodyPr wrap="none" rtlCol="0">
            <a:spAutoFit/>
          </a:bodyPr>
          <a:lstStyle/>
          <a:p>
            <a:r>
              <a:rPr lang="en-US" sz="1050" dirty="0">
                <a:latin typeface="Myriad Pro" panose="020B0503030403020204"/>
              </a:rPr>
              <a:t>cut-off 10°</a:t>
            </a:r>
            <a:endParaRPr lang="en-GB" sz="1050" dirty="0">
              <a:latin typeface="Myriad Pro" panose="020B0503030403020204"/>
            </a:endParaRPr>
          </a:p>
        </p:txBody>
      </p:sp>
      <p:sp>
        <p:nvSpPr>
          <p:cNvPr id="469" name="TextBox 468">
            <a:extLst>
              <a:ext uri="{FF2B5EF4-FFF2-40B4-BE49-F238E27FC236}">
                <a16:creationId xmlns:a16="http://schemas.microsoft.com/office/drawing/2014/main" id="{F2EB5E93-39DB-A373-4EF0-5BA0339BFC12}"/>
              </a:ext>
            </a:extLst>
          </p:cNvPr>
          <p:cNvSpPr txBox="1"/>
          <p:nvPr/>
        </p:nvSpPr>
        <p:spPr>
          <a:xfrm>
            <a:off x="22604986" y="24274528"/>
            <a:ext cx="849913" cy="261610"/>
          </a:xfrm>
          <a:prstGeom prst="rect">
            <a:avLst/>
          </a:prstGeom>
          <a:noFill/>
        </p:spPr>
        <p:txBody>
          <a:bodyPr wrap="none" rtlCol="0">
            <a:spAutoFit/>
          </a:bodyPr>
          <a:lstStyle/>
          <a:p>
            <a:r>
              <a:rPr lang="en-US" sz="1050" dirty="0">
                <a:latin typeface="Myriad Pro" panose="020B0503030403020204"/>
              </a:rPr>
              <a:t>cut-off 30°</a:t>
            </a:r>
            <a:endParaRPr lang="en-GB" sz="1050" dirty="0">
              <a:latin typeface="Myriad Pro" panose="020B0503030403020204"/>
            </a:endParaRPr>
          </a:p>
        </p:txBody>
      </p:sp>
      <p:sp>
        <p:nvSpPr>
          <p:cNvPr id="470" name="TextBox 469">
            <a:extLst>
              <a:ext uri="{FF2B5EF4-FFF2-40B4-BE49-F238E27FC236}">
                <a16:creationId xmlns:a16="http://schemas.microsoft.com/office/drawing/2014/main" id="{088B9DBA-51F0-2196-D761-6A85111CBFCC}"/>
              </a:ext>
            </a:extLst>
          </p:cNvPr>
          <p:cNvSpPr txBox="1"/>
          <p:nvPr/>
        </p:nvSpPr>
        <p:spPr>
          <a:xfrm>
            <a:off x="21801501" y="24573451"/>
            <a:ext cx="626325" cy="307777"/>
          </a:xfrm>
          <a:prstGeom prst="rect">
            <a:avLst/>
          </a:prstGeom>
          <a:noFill/>
        </p:spPr>
        <p:txBody>
          <a:bodyPr wrap="none" rtlCol="0">
            <a:spAutoFit/>
          </a:bodyPr>
          <a:lstStyle/>
          <a:p>
            <a:r>
              <a:rPr lang="en-US" sz="1400" dirty="0">
                <a:solidFill>
                  <a:srgbClr val="00AFFF"/>
                </a:solidFill>
                <a:latin typeface="Myriad Pro" panose="020B0503030403020204"/>
              </a:rPr>
              <a:t>ECOR</a:t>
            </a:r>
            <a:endParaRPr lang="en-GB" sz="1400" dirty="0">
              <a:solidFill>
                <a:srgbClr val="00AFFF"/>
              </a:solidFill>
              <a:latin typeface="Myriad Pro" panose="020B0503030403020204"/>
            </a:endParaRPr>
          </a:p>
        </p:txBody>
      </p:sp>
      <p:sp>
        <p:nvSpPr>
          <p:cNvPr id="471" name="TextBox 470">
            <a:extLst>
              <a:ext uri="{FF2B5EF4-FFF2-40B4-BE49-F238E27FC236}">
                <a16:creationId xmlns:a16="http://schemas.microsoft.com/office/drawing/2014/main" id="{6E448C73-5BCB-D706-81C3-922D1AF4EF9E}"/>
              </a:ext>
            </a:extLst>
          </p:cNvPr>
          <p:cNvSpPr txBox="1"/>
          <p:nvPr/>
        </p:nvSpPr>
        <p:spPr>
          <a:xfrm>
            <a:off x="24116545" y="25283910"/>
            <a:ext cx="542136" cy="307777"/>
          </a:xfrm>
          <a:prstGeom prst="rect">
            <a:avLst/>
          </a:prstGeom>
          <a:noFill/>
        </p:spPr>
        <p:txBody>
          <a:bodyPr wrap="none" rtlCol="0">
            <a:spAutoFit/>
          </a:bodyPr>
          <a:lstStyle/>
          <a:p>
            <a:r>
              <a:rPr lang="en-US" sz="1400" dirty="0">
                <a:solidFill>
                  <a:schemeClr val="accent5">
                    <a:lumMod val="60000"/>
                    <a:lumOff val="40000"/>
                  </a:schemeClr>
                </a:solidFill>
                <a:latin typeface="Myriad Pro" panose="020B0503030403020204"/>
              </a:rPr>
              <a:t>ECRI</a:t>
            </a:r>
            <a:endParaRPr lang="en-GB" sz="1400" dirty="0">
              <a:solidFill>
                <a:schemeClr val="accent5">
                  <a:lumMod val="60000"/>
                  <a:lumOff val="40000"/>
                </a:schemeClr>
              </a:solidFill>
              <a:latin typeface="Myriad Pro" panose="020B0503030403020204"/>
            </a:endParaRPr>
          </a:p>
        </p:txBody>
      </p:sp>
      <p:sp>
        <p:nvSpPr>
          <p:cNvPr id="472" name="TextBox 471">
            <a:extLst>
              <a:ext uri="{FF2B5EF4-FFF2-40B4-BE49-F238E27FC236}">
                <a16:creationId xmlns:a16="http://schemas.microsoft.com/office/drawing/2014/main" id="{2C1A908D-43E0-9EDB-CA79-F2D6D51F0476}"/>
              </a:ext>
            </a:extLst>
          </p:cNvPr>
          <p:cNvSpPr txBox="1"/>
          <p:nvPr/>
        </p:nvSpPr>
        <p:spPr>
          <a:xfrm>
            <a:off x="22108423" y="27124898"/>
            <a:ext cx="615105" cy="307777"/>
          </a:xfrm>
          <a:prstGeom prst="rect">
            <a:avLst/>
          </a:prstGeom>
          <a:noFill/>
        </p:spPr>
        <p:txBody>
          <a:bodyPr wrap="none" rtlCol="0">
            <a:spAutoFit/>
          </a:bodyPr>
          <a:lstStyle/>
          <a:p>
            <a:r>
              <a:rPr lang="en-US" sz="1400" dirty="0">
                <a:latin typeface="Myriad Pro" panose="020B0503030403020204"/>
              </a:rPr>
              <a:t>EBAG</a:t>
            </a:r>
            <a:endParaRPr lang="en-GB" sz="1400" dirty="0">
              <a:latin typeface="Myriad Pro" panose="020B0503030403020204"/>
            </a:endParaRPr>
          </a:p>
        </p:txBody>
      </p:sp>
      <p:sp>
        <p:nvSpPr>
          <p:cNvPr id="473" name="TextBox 472">
            <a:extLst>
              <a:ext uri="{FF2B5EF4-FFF2-40B4-BE49-F238E27FC236}">
                <a16:creationId xmlns:a16="http://schemas.microsoft.com/office/drawing/2014/main" id="{EA114AE6-3EA1-C203-4587-B8E4B97DF848}"/>
              </a:ext>
            </a:extLst>
          </p:cNvPr>
          <p:cNvSpPr txBox="1"/>
          <p:nvPr/>
        </p:nvSpPr>
        <p:spPr>
          <a:xfrm>
            <a:off x="23126521" y="29744840"/>
            <a:ext cx="849913" cy="261610"/>
          </a:xfrm>
          <a:prstGeom prst="rect">
            <a:avLst/>
          </a:prstGeom>
          <a:noFill/>
        </p:spPr>
        <p:txBody>
          <a:bodyPr wrap="none" rtlCol="0">
            <a:spAutoFit/>
          </a:bodyPr>
          <a:lstStyle/>
          <a:p>
            <a:r>
              <a:rPr lang="en-US" sz="1050" dirty="0">
                <a:latin typeface="Myriad Pro" panose="020B0503030403020204"/>
              </a:rPr>
              <a:t>cut-off 10°</a:t>
            </a:r>
            <a:endParaRPr lang="en-GB" sz="1050" dirty="0">
              <a:latin typeface="Myriad Pro" panose="020B0503030403020204"/>
            </a:endParaRPr>
          </a:p>
        </p:txBody>
      </p:sp>
      <p:sp>
        <p:nvSpPr>
          <p:cNvPr id="474" name="TextBox 473">
            <a:extLst>
              <a:ext uri="{FF2B5EF4-FFF2-40B4-BE49-F238E27FC236}">
                <a16:creationId xmlns:a16="http://schemas.microsoft.com/office/drawing/2014/main" id="{20F02B1F-584B-0D01-4A79-7B8C1AC44A2E}"/>
              </a:ext>
            </a:extLst>
          </p:cNvPr>
          <p:cNvSpPr txBox="1"/>
          <p:nvPr/>
        </p:nvSpPr>
        <p:spPr>
          <a:xfrm>
            <a:off x="23122166" y="30207439"/>
            <a:ext cx="849913" cy="261610"/>
          </a:xfrm>
          <a:prstGeom prst="rect">
            <a:avLst/>
          </a:prstGeom>
          <a:noFill/>
        </p:spPr>
        <p:txBody>
          <a:bodyPr wrap="none" rtlCol="0">
            <a:spAutoFit/>
          </a:bodyPr>
          <a:lstStyle/>
          <a:p>
            <a:r>
              <a:rPr lang="en-US" sz="1050" dirty="0">
                <a:latin typeface="Myriad Pro" panose="020B0503030403020204"/>
              </a:rPr>
              <a:t>cut-off 30°</a:t>
            </a:r>
            <a:endParaRPr lang="en-GB" sz="1050" dirty="0">
              <a:latin typeface="Myriad Pro" panose="020B0503030403020204"/>
            </a:endParaRPr>
          </a:p>
        </p:txBody>
      </p:sp>
      <p:pic>
        <p:nvPicPr>
          <p:cNvPr id="478" name="Picture 477" descr="A screenshot of a computer screen&#10;&#10;AI-generated content may be incorrect.">
            <a:extLst>
              <a:ext uri="{FF2B5EF4-FFF2-40B4-BE49-F238E27FC236}">
                <a16:creationId xmlns:a16="http://schemas.microsoft.com/office/drawing/2014/main" id="{1F6AA45C-46B4-2E42-BCF0-B13E14FF2CD4}"/>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4547534" y="31438612"/>
            <a:ext cx="4377532" cy="4633531"/>
          </a:xfrm>
          <a:prstGeom prst="rect">
            <a:avLst/>
          </a:prstGeom>
          <a:solidFill>
            <a:schemeClr val="bg1"/>
          </a:solidFill>
        </p:spPr>
      </p:pic>
      <p:pic>
        <p:nvPicPr>
          <p:cNvPr id="480" name="Picture 479" descr="A graph of a graph showing the time&#10;&#10;AI-generated content may be incorrect.">
            <a:extLst>
              <a:ext uri="{FF2B5EF4-FFF2-40B4-BE49-F238E27FC236}">
                <a16:creationId xmlns:a16="http://schemas.microsoft.com/office/drawing/2014/main" id="{EE45E3B5-F173-5BD1-CF45-9C5BFF3F6A81}"/>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4553699" y="36173689"/>
            <a:ext cx="2557303" cy="2312228"/>
          </a:xfrm>
          <a:prstGeom prst="rect">
            <a:avLst/>
          </a:prstGeom>
          <a:solidFill>
            <a:schemeClr val="bg1"/>
          </a:solidFill>
        </p:spPr>
      </p:pic>
      <p:pic>
        <p:nvPicPr>
          <p:cNvPr id="482" name="Picture 481" descr="A graph showing the price of a stock market&#10;&#10;AI-generated content may be incorrect.">
            <a:extLst>
              <a:ext uri="{FF2B5EF4-FFF2-40B4-BE49-F238E27FC236}">
                <a16:creationId xmlns:a16="http://schemas.microsoft.com/office/drawing/2014/main" id="{39973FC0-8006-B077-8181-E56A24878C6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7142589" y="36170419"/>
            <a:ext cx="2494889" cy="2315497"/>
          </a:xfrm>
          <a:prstGeom prst="rect">
            <a:avLst/>
          </a:prstGeom>
          <a:solidFill>
            <a:schemeClr val="bg1"/>
          </a:solidFill>
        </p:spPr>
      </p:pic>
      <p:sp>
        <p:nvSpPr>
          <p:cNvPr id="489" name="TextBox 488">
            <a:extLst>
              <a:ext uri="{FF2B5EF4-FFF2-40B4-BE49-F238E27FC236}">
                <a16:creationId xmlns:a16="http://schemas.microsoft.com/office/drawing/2014/main" id="{B6159756-D22B-58BD-CCBE-AD1E3474F160}"/>
              </a:ext>
            </a:extLst>
          </p:cNvPr>
          <p:cNvSpPr txBox="1"/>
          <p:nvPr/>
        </p:nvSpPr>
        <p:spPr>
          <a:xfrm>
            <a:off x="15449266" y="38723651"/>
            <a:ext cx="7403691" cy="892552"/>
          </a:xfrm>
          <a:prstGeom prst="rect">
            <a:avLst/>
          </a:prstGeom>
          <a:noFill/>
        </p:spPr>
        <p:txBody>
          <a:bodyPr wrap="square">
            <a:spAutoFit/>
          </a:bodyPr>
          <a:lstStyle/>
          <a:p>
            <a:pPr algn="r"/>
            <a:r>
              <a:rPr lang="en-GB" sz="1400" b="1" dirty="0">
                <a:latin typeface="Myriad Pro" panose="020B0503030403020204"/>
              </a:rPr>
              <a:t>Ice particles is observed by SEVIRI in the ash-laden plume using RGB cobra composite.</a:t>
            </a:r>
          </a:p>
          <a:p>
            <a:pPr algn="r"/>
            <a:endParaRPr lang="en-GB" sz="1000" dirty="0">
              <a:latin typeface="Myriad Pro" panose="020B0503030403020204"/>
            </a:endParaRPr>
          </a:p>
          <a:p>
            <a:pPr algn="r"/>
            <a:r>
              <a:rPr lang="en-GB" sz="1400" dirty="0">
                <a:solidFill>
                  <a:schemeClr val="bg2">
                    <a:lumMod val="25000"/>
                  </a:schemeClr>
                </a:solidFill>
                <a:latin typeface="Myriad Pro" panose="020B0503030403020204"/>
              </a:rPr>
              <a:t>For </a:t>
            </a:r>
            <a:r>
              <a:rPr lang="en-GB" sz="1400" b="1" dirty="0">
                <a:solidFill>
                  <a:schemeClr val="bg2">
                    <a:lumMod val="25000"/>
                  </a:schemeClr>
                </a:solidFill>
                <a:latin typeface="Myriad Pro" panose="020B0503030403020204"/>
              </a:rPr>
              <a:t>COBRA algorithm on SO2 / ash / ice</a:t>
            </a:r>
            <a:r>
              <a:rPr lang="en-GB" sz="1400" dirty="0">
                <a:solidFill>
                  <a:schemeClr val="bg2">
                    <a:lumMod val="25000"/>
                  </a:schemeClr>
                </a:solidFill>
                <a:latin typeface="Myriad Pro" panose="020B0503030403020204"/>
              </a:rPr>
              <a:t> see </a:t>
            </a:r>
            <a:r>
              <a:rPr lang="en-GB" sz="1400" b="1" dirty="0">
                <a:solidFill>
                  <a:schemeClr val="bg2">
                    <a:lumMod val="25000"/>
                  </a:schemeClr>
                </a:solidFill>
                <a:latin typeface="Myriad Pro" panose="020B0503030403020204"/>
              </a:rPr>
              <a:t>Poster Board Number: 72</a:t>
            </a:r>
          </a:p>
          <a:p>
            <a:pPr algn="r"/>
            <a:r>
              <a:rPr lang="en-GB" sz="1400" dirty="0">
                <a:solidFill>
                  <a:schemeClr val="bg2">
                    <a:lumMod val="25000"/>
                  </a:schemeClr>
                </a:solidFill>
                <a:latin typeface="Myriad Pro" panose="020B0503030403020204"/>
              </a:rPr>
              <a:t>Presentation time: </a:t>
            </a:r>
            <a:r>
              <a:rPr lang="en-GB" sz="1400" b="1" dirty="0">
                <a:solidFill>
                  <a:schemeClr val="bg2">
                    <a:lumMod val="25000"/>
                  </a:schemeClr>
                </a:solidFill>
                <a:latin typeface="Myriad Pro" panose="020B0503030403020204"/>
              </a:rPr>
              <a:t>Friday 16:30 - 18:00</a:t>
            </a:r>
            <a:r>
              <a:rPr lang="en-GB" sz="1400" dirty="0">
                <a:solidFill>
                  <a:schemeClr val="bg2">
                    <a:lumMod val="25000"/>
                  </a:schemeClr>
                </a:solidFill>
                <a:latin typeface="Myriad Pro" panose="020B0503030403020204"/>
              </a:rPr>
              <a:t>, Room Poster Hall</a:t>
            </a:r>
          </a:p>
        </p:txBody>
      </p:sp>
      <p:cxnSp>
        <p:nvCxnSpPr>
          <p:cNvPr id="492" name="Straight Arrow Connector 491">
            <a:extLst>
              <a:ext uri="{FF2B5EF4-FFF2-40B4-BE49-F238E27FC236}">
                <a16:creationId xmlns:a16="http://schemas.microsoft.com/office/drawing/2014/main" id="{A40A8E52-973E-79A6-5387-8438F200C256}"/>
              </a:ext>
            </a:extLst>
          </p:cNvPr>
          <p:cNvCxnSpPr>
            <a:cxnSpLocks/>
          </p:cNvCxnSpPr>
          <p:nvPr/>
        </p:nvCxnSpPr>
        <p:spPr>
          <a:xfrm>
            <a:off x="22812590" y="39355030"/>
            <a:ext cx="454849" cy="0"/>
          </a:xfrm>
          <a:prstGeom prst="straightConnector1">
            <a:avLst/>
          </a:prstGeom>
          <a:ln w="63500">
            <a:solidFill>
              <a:schemeClr val="bg2">
                <a:lumMod val="2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95" name="TextBox 494">
            <a:extLst>
              <a:ext uri="{FF2B5EF4-FFF2-40B4-BE49-F238E27FC236}">
                <a16:creationId xmlns:a16="http://schemas.microsoft.com/office/drawing/2014/main" id="{3F4C2B40-4FE5-EA9D-B624-172474E46EB7}"/>
              </a:ext>
            </a:extLst>
          </p:cNvPr>
          <p:cNvSpPr txBox="1"/>
          <p:nvPr/>
        </p:nvSpPr>
        <p:spPr>
          <a:xfrm>
            <a:off x="20921008" y="37899999"/>
            <a:ext cx="2303528" cy="369332"/>
          </a:xfrm>
          <a:prstGeom prst="rect">
            <a:avLst/>
          </a:prstGeom>
          <a:noFill/>
        </p:spPr>
        <p:txBody>
          <a:bodyPr wrap="square">
            <a:spAutoFit/>
          </a:bodyPr>
          <a:lstStyle/>
          <a:p>
            <a:r>
              <a:rPr lang="en-GB" i="1" dirty="0"/>
              <a:t>Link to animation</a:t>
            </a:r>
            <a:endParaRPr lang="en-GB" i="1" dirty="0">
              <a:solidFill>
                <a:schemeClr val="bg2">
                  <a:lumMod val="25000"/>
                </a:schemeClr>
              </a:solidFill>
            </a:endParaRPr>
          </a:p>
        </p:txBody>
      </p:sp>
      <p:cxnSp>
        <p:nvCxnSpPr>
          <p:cNvPr id="496" name="Straight Arrow Connector 495">
            <a:extLst>
              <a:ext uri="{FF2B5EF4-FFF2-40B4-BE49-F238E27FC236}">
                <a16:creationId xmlns:a16="http://schemas.microsoft.com/office/drawing/2014/main" id="{CF6F7D1D-4B88-CB8B-62C1-D670E8C011E2}"/>
              </a:ext>
            </a:extLst>
          </p:cNvPr>
          <p:cNvCxnSpPr>
            <a:cxnSpLocks/>
          </p:cNvCxnSpPr>
          <p:nvPr/>
        </p:nvCxnSpPr>
        <p:spPr>
          <a:xfrm>
            <a:off x="22734277" y="38087703"/>
            <a:ext cx="454849" cy="0"/>
          </a:xfrm>
          <a:prstGeom prst="straightConnector1">
            <a:avLst/>
          </a:prstGeom>
          <a:ln w="38100">
            <a:solidFill>
              <a:schemeClr val="bg2">
                <a:lumMod val="25000"/>
              </a:schemeClr>
            </a:solidFill>
            <a:tailEnd type="stealth"/>
          </a:ln>
        </p:spPr>
        <p:style>
          <a:lnRef idx="1">
            <a:schemeClr val="accent1"/>
          </a:lnRef>
          <a:fillRef idx="0">
            <a:schemeClr val="accent1"/>
          </a:fillRef>
          <a:effectRef idx="0">
            <a:schemeClr val="accent1"/>
          </a:effectRef>
          <a:fontRef idx="minor">
            <a:schemeClr val="tx1"/>
          </a:fontRef>
        </p:style>
      </p:cxnSp>
      <p:pic>
        <p:nvPicPr>
          <p:cNvPr id="501" name="Picture 500" descr="A screen shot of a computer screen&#10;&#10;AI-generated content may be incorrect.">
            <a:extLst>
              <a:ext uri="{FF2B5EF4-FFF2-40B4-BE49-F238E27FC236}">
                <a16:creationId xmlns:a16="http://schemas.microsoft.com/office/drawing/2014/main" id="{435CADB1-9BC8-AF29-C8EE-A2EC0DEE9B28}"/>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9015894" y="33275119"/>
            <a:ext cx="2916627" cy="2795101"/>
          </a:xfrm>
          <a:prstGeom prst="rect">
            <a:avLst/>
          </a:prstGeom>
          <a:solidFill>
            <a:schemeClr val="bg1"/>
          </a:solidFill>
        </p:spPr>
      </p:pic>
      <p:sp>
        <p:nvSpPr>
          <p:cNvPr id="503" name="Freeform: Shape 502">
            <a:extLst>
              <a:ext uri="{FF2B5EF4-FFF2-40B4-BE49-F238E27FC236}">
                <a16:creationId xmlns:a16="http://schemas.microsoft.com/office/drawing/2014/main" id="{2F59EFBE-68C6-C2EF-AE8D-1E17D9877186}"/>
              </a:ext>
            </a:extLst>
          </p:cNvPr>
          <p:cNvSpPr/>
          <p:nvPr/>
        </p:nvSpPr>
        <p:spPr>
          <a:xfrm>
            <a:off x="23810796" y="30710604"/>
            <a:ext cx="1587690" cy="2247889"/>
          </a:xfrm>
          <a:custGeom>
            <a:avLst/>
            <a:gdLst>
              <a:gd name="connsiteX0" fmla="*/ 1587690 w 1587690"/>
              <a:gd name="connsiteY0" fmla="*/ 128787 h 2247889"/>
              <a:gd name="connsiteX1" fmla="*/ 1323833 w 1587690"/>
              <a:gd name="connsiteY1" fmla="*/ 24154 h 2247889"/>
              <a:gd name="connsiteX2" fmla="*/ 1055427 w 1587690"/>
              <a:gd name="connsiteY2" fmla="*/ 5957 h 2247889"/>
              <a:gd name="connsiteX3" fmla="*/ 732430 w 1587690"/>
              <a:gd name="connsiteY3" fmla="*/ 106041 h 2247889"/>
              <a:gd name="connsiteX4" fmla="*/ 500418 w 1587690"/>
              <a:gd name="connsiteY4" fmla="*/ 310757 h 2247889"/>
              <a:gd name="connsiteX5" fmla="*/ 309349 w 1587690"/>
              <a:gd name="connsiteY5" fmla="*/ 629205 h 2247889"/>
              <a:gd name="connsiteX6" fmla="*/ 172872 w 1587690"/>
              <a:gd name="connsiteY6" fmla="*/ 1115975 h 2247889"/>
              <a:gd name="connsiteX7" fmla="*/ 118281 w 1587690"/>
              <a:gd name="connsiteY7" fmla="*/ 1543605 h 2247889"/>
              <a:gd name="connsiteX8" fmla="*/ 90985 w 1587690"/>
              <a:gd name="connsiteY8" fmla="*/ 1825659 h 2247889"/>
              <a:gd name="connsiteX9" fmla="*/ 27296 w 1587690"/>
              <a:gd name="connsiteY9" fmla="*/ 2171402 h 2247889"/>
              <a:gd name="connsiteX10" fmla="*/ 4549 w 1587690"/>
              <a:gd name="connsiteY10" fmla="*/ 2239641 h 2247889"/>
              <a:gd name="connsiteX11" fmla="*/ 0 w 1587690"/>
              <a:gd name="connsiteY11" fmla="*/ 2244190 h 2247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690" h="2247889">
                <a:moveTo>
                  <a:pt x="1587690" y="128787"/>
                </a:moveTo>
                <a:cubicBezTo>
                  <a:pt x="1500117" y="86706"/>
                  <a:pt x="1412544" y="44626"/>
                  <a:pt x="1323833" y="24154"/>
                </a:cubicBezTo>
                <a:cubicBezTo>
                  <a:pt x="1235122" y="3682"/>
                  <a:pt x="1153994" y="-7691"/>
                  <a:pt x="1055427" y="5957"/>
                </a:cubicBezTo>
                <a:cubicBezTo>
                  <a:pt x="956860" y="19605"/>
                  <a:pt x="824931" y="55241"/>
                  <a:pt x="732430" y="106041"/>
                </a:cubicBezTo>
                <a:cubicBezTo>
                  <a:pt x="639928" y="156841"/>
                  <a:pt x="570931" y="223563"/>
                  <a:pt x="500418" y="310757"/>
                </a:cubicBezTo>
                <a:cubicBezTo>
                  <a:pt x="429905" y="397951"/>
                  <a:pt x="363940" y="495002"/>
                  <a:pt x="309349" y="629205"/>
                </a:cubicBezTo>
                <a:cubicBezTo>
                  <a:pt x="254758" y="763408"/>
                  <a:pt x="204717" y="963575"/>
                  <a:pt x="172872" y="1115975"/>
                </a:cubicBezTo>
                <a:cubicBezTo>
                  <a:pt x="141027" y="1268375"/>
                  <a:pt x="131929" y="1425324"/>
                  <a:pt x="118281" y="1543605"/>
                </a:cubicBezTo>
                <a:cubicBezTo>
                  <a:pt x="104633" y="1661886"/>
                  <a:pt x="106149" y="1721026"/>
                  <a:pt x="90985" y="1825659"/>
                </a:cubicBezTo>
                <a:cubicBezTo>
                  <a:pt x="75821" y="1930292"/>
                  <a:pt x="41702" y="2102405"/>
                  <a:pt x="27296" y="2171402"/>
                </a:cubicBezTo>
                <a:cubicBezTo>
                  <a:pt x="12890" y="2240399"/>
                  <a:pt x="9098" y="2227510"/>
                  <a:pt x="4549" y="2239641"/>
                </a:cubicBezTo>
                <a:cubicBezTo>
                  <a:pt x="0" y="2251772"/>
                  <a:pt x="0" y="2247981"/>
                  <a:pt x="0" y="2244190"/>
                </a:cubicBezTo>
              </a:path>
            </a:pathLst>
          </a:custGeom>
          <a:noFill/>
          <a:ln w="31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TextBox 503">
            <a:extLst>
              <a:ext uri="{FF2B5EF4-FFF2-40B4-BE49-F238E27FC236}">
                <a16:creationId xmlns:a16="http://schemas.microsoft.com/office/drawing/2014/main" id="{CE294779-AC11-8D76-032C-9582D8C3E7D5}"/>
              </a:ext>
            </a:extLst>
          </p:cNvPr>
          <p:cNvSpPr txBox="1"/>
          <p:nvPr/>
        </p:nvSpPr>
        <p:spPr>
          <a:xfrm>
            <a:off x="23882904" y="32221960"/>
            <a:ext cx="447558" cy="369332"/>
          </a:xfrm>
          <a:prstGeom prst="rect">
            <a:avLst/>
          </a:prstGeom>
          <a:noFill/>
        </p:spPr>
        <p:txBody>
          <a:bodyPr wrap="none" rtlCol="0">
            <a:spAutoFit/>
          </a:bodyPr>
          <a:lstStyle/>
          <a:p>
            <a:r>
              <a:rPr lang="en-US" dirty="0">
                <a:solidFill>
                  <a:srgbClr val="FF0000"/>
                </a:solidFill>
              </a:rPr>
              <a:t>G7</a:t>
            </a:r>
            <a:endParaRPr lang="en-GB" dirty="0">
              <a:solidFill>
                <a:srgbClr val="FF0000"/>
              </a:solidFill>
            </a:endParaRPr>
          </a:p>
        </p:txBody>
      </p:sp>
      <p:pic>
        <p:nvPicPr>
          <p:cNvPr id="516" name="Picture 515" descr="A screenshot of a graph&#10;&#10;AI-generated content may be incorrect.">
            <a:extLst>
              <a:ext uri="{FF2B5EF4-FFF2-40B4-BE49-F238E27FC236}">
                <a16:creationId xmlns:a16="http://schemas.microsoft.com/office/drawing/2014/main" id="{77583D9A-F04D-9070-9E21-77E34BA3BF7E}"/>
              </a:ext>
            </a:extLst>
          </p:cNvPr>
          <p:cNvPicPr>
            <a:picLocks noChangeAspect="1"/>
          </p:cNvPicPr>
          <p:nvPr/>
        </p:nvPicPr>
        <p:blipFill>
          <a:blip r:embed="rId38">
            <a:extLst>
              <a:ext uri="{28A0092B-C50C-407E-A947-70E740481C1C}">
                <a14:useLocalDpi xmlns:a14="http://schemas.microsoft.com/office/drawing/2010/main" val="0"/>
              </a:ext>
            </a:extLst>
          </a:blip>
          <a:srcRect l="773" t="12738" r="-773" b="38267"/>
          <a:stretch/>
        </p:blipFill>
        <p:spPr>
          <a:xfrm>
            <a:off x="22086820" y="33911056"/>
            <a:ext cx="4681096" cy="2948782"/>
          </a:xfrm>
          <a:prstGeom prst="rect">
            <a:avLst/>
          </a:prstGeom>
        </p:spPr>
      </p:pic>
      <p:pic>
        <p:nvPicPr>
          <p:cNvPr id="517" name="Picture 516" descr="A screenshot of a graph&#10;&#10;AI-generated content may be incorrect.">
            <a:extLst>
              <a:ext uri="{FF2B5EF4-FFF2-40B4-BE49-F238E27FC236}">
                <a16:creationId xmlns:a16="http://schemas.microsoft.com/office/drawing/2014/main" id="{1D0B9DCC-CF13-48C2-18C5-490D9FE0EB99}"/>
              </a:ext>
            </a:extLst>
          </p:cNvPr>
          <p:cNvPicPr>
            <a:picLocks noChangeAspect="1"/>
          </p:cNvPicPr>
          <p:nvPr/>
        </p:nvPicPr>
        <p:blipFill>
          <a:blip r:embed="rId38">
            <a:extLst>
              <a:ext uri="{28A0092B-C50C-407E-A947-70E740481C1C}">
                <a14:useLocalDpi xmlns:a14="http://schemas.microsoft.com/office/drawing/2010/main" val="0"/>
              </a:ext>
            </a:extLst>
          </a:blip>
          <a:srcRect t="718" b="95582"/>
          <a:stretch/>
        </p:blipFill>
        <p:spPr>
          <a:xfrm>
            <a:off x="22044222" y="33352028"/>
            <a:ext cx="4681096" cy="222637"/>
          </a:xfrm>
          <a:prstGeom prst="rect">
            <a:avLst/>
          </a:prstGeom>
        </p:spPr>
      </p:pic>
      <p:pic>
        <p:nvPicPr>
          <p:cNvPr id="518" name="Picture 517" descr="A screenshot of a graph&#10;&#10;AI-generated content may be incorrect.">
            <a:extLst>
              <a:ext uri="{FF2B5EF4-FFF2-40B4-BE49-F238E27FC236}">
                <a16:creationId xmlns:a16="http://schemas.microsoft.com/office/drawing/2014/main" id="{B4DE7E69-E1E3-7327-34CE-AF5CB7446217}"/>
              </a:ext>
            </a:extLst>
          </p:cNvPr>
          <p:cNvPicPr>
            <a:picLocks noChangeAspect="1"/>
          </p:cNvPicPr>
          <p:nvPr/>
        </p:nvPicPr>
        <p:blipFill>
          <a:blip r:embed="rId38">
            <a:extLst>
              <a:ext uri="{28A0092B-C50C-407E-A947-70E740481C1C}">
                <a14:useLocalDpi xmlns:a14="http://schemas.microsoft.com/office/drawing/2010/main" val="0"/>
              </a:ext>
            </a:extLst>
          </a:blip>
          <a:srcRect t="6553" b="81479"/>
          <a:stretch/>
        </p:blipFill>
        <p:spPr>
          <a:xfrm>
            <a:off x="22045895" y="33524915"/>
            <a:ext cx="4681096" cy="720294"/>
          </a:xfrm>
          <a:prstGeom prst="rect">
            <a:avLst/>
          </a:prstGeom>
        </p:spPr>
      </p:pic>
      <p:sp>
        <p:nvSpPr>
          <p:cNvPr id="521" name="TextBox 520">
            <a:extLst>
              <a:ext uri="{FF2B5EF4-FFF2-40B4-BE49-F238E27FC236}">
                <a16:creationId xmlns:a16="http://schemas.microsoft.com/office/drawing/2014/main" id="{F22923FB-6FE7-C38D-D381-2CFE114C072F}"/>
              </a:ext>
            </a:extLst>
          </p:cNvPr>
          <p:cNvSpPr txBox="1"/>
          <p:nvPr/>
        </p:nvSpPr>
        <p:spPr>
          <a:xfrm>
            <a:off x="18929189" y="31401539"/>
            <a:ext cx="2823906" cy="1277273"/>
          </a:xfrm>
          <a:prstGeom prst="rect">
            <a:avLst/>
          </a:prstGeom>
          <a:noFill/>
        </p:spPr>
        <p:txBody>
          <a:bodyPr wrap="square">
            <a:spAutoFit/>
          </a:bodyPr>
          <a:lstStyle/>
          <a:p>
            <a:pPr algn="just"/>
            <a:r>
              <a:rPr lang="en-US" sz="1100" b="1" dirty="0">
                <a:solidFill>
                  <a:schemeClr val="tx1">
                    <a:lumMod val="85000"/>
                    <a:lumOff val="15000"/>
                  </a:schemeClr>
                </a:solidFill>
                <a:latin typeface="Myriad Pro" panose="020B0503030403020204"/>
              </a:rPr>
              <a:t>Consequent quantity of water </a:t>
            </a:r>
            <a:r>
              <a:rPr lang="en-US" sz="1100" b="1" dirty="0" err="1">
                <a:solidFill>
                  <a:schemeClr val="tx1">
                    <a:lumMod val="85000"/>
                    <a:lumOff val="15000"/>
                  </a:schemeClr>
                </a:solidFill>
                <a:latin typeface="Myriad Pro" panose="020B0503030403020204"/>
              </a:rPr>
              <a:t>vapour</a:t>
            </a:r>
            <a:r>
              <a:rPr lang="en-US" sz="1100" b="1" dirty="0">
                <a:solidFill>
                  <a:schemeClr val="tx1">
                    <a:lumMod val="85000"/>
                    <a:lumOff val="15000"/>
                  </a:schemeClr>
                </a:solidFill>
                <a:latin typeface="Myriad Pro" panose="020B0503030403020204"/>
              </a:rPr>
              <a:t> (wet delays) in the boundary layer above EBAG station (280 m asl.) in comparison to ECOR (1240 m asl.) and ECRI (1480 m asl.). Can this be only the results low layer flux of water </a:t>
            </a:r>
            <a:r>
              <a:rPr lang="en-US" sz="1100" b="1" dirty="0" err="1">
                <a:solidFill>
                  <a:schemeClr val="tx1">
                    <a:lumMod val="85000"/>
                    <a:lumOff val="15000"/>
                  </a:schemeClr>
                </a:solidFill>
                <a:latin typeface="Myriad Pro" panose="020B0503030403020204"/>
              </a:rPr>
              <a:t>vapour</a:t>
            </a:r>
            <a:r>
              <a:rPr lang="en-US" sz="1100" b="1" dirty="0">
                <a:solidFill>
                  <a:schemeClr val="tx1">
                    <a:lumMod val="85000"/>
                    <a:lumOff val="15000"/>
                  </a:schemeClr>
                </a:solidFill>
                <a:latin typeface="Myriad Pro" panose="020B0503030403020204"/>
              </a:rPr>
              <a:t> combined with the orographic effects?</a:t>
            </a:r>
            <a:endParaRPr lang="en-GB" sz="1100" b="1" dirty="0">
              <a:solidFill>
                <a:schemeClr val="tx1">
                  <a:lumMod val="85000"/>
                  <a:lumOff val="15000"/>
                </a:schemeClr>
              </a:solidFill>
              <a:latin typeface="Myriad Pro" panose="020B0503030403020204"/>
            </a:endParaRPr>
          </a:p>
        </p:txBody>
      </p:sp>
      <p:sp>
        <p:nvSpPr>
          <p:cNvPr id="522" name="TextBox 521">
            <a:extLst>
              <a:ext uri="{FF2B5EF4-FFF2-40B4-BE49-F238E27FC236}">
                <a16:creationId xmlns:a16="http://schemas.microsoft.com/office/drawing/2014/main" id="{FBCB700D-5E36-D0B5-885A-8C620CA4C146}"/>
              </a:ext>
            </a:extLst>
          </p:cNvPr>
          <p:cNvSpPr txBox="1"/>
          <p:nvPr/>
        </p:nvSpPr>
        <p:spPr>
          <a:xfrm>
            <a:off x="18934910" y="32724612"/>
            <a:ext cx="3110985" cy="577081"/>
          </a:xfrm>
          <a:prstGeom prst="rect">
            <a:avLst/>
          </a:prstGeom>
          <a:noFill/>
        </p:spPr>
        <p:txBody>
          <a:bodyPr wrap="square">
            <a:spAutoFit/>
          </a:bodyPr>
          <a:lstStyle/>
          <a:p>
            <a:r>
              <a:rPr lang="en-GB" sz="1050" b="1" dirty="0">
                <a:latin typeface="Myriad Pro" panose="020B0503030403020204"/>
              </a:rPr>
              <a:t>One way post-fit residuals shows higher values for ECRI and ECOR stations</a:t>
            </a:r>
          </a:p>
          <a:p>
            <a:r>
              <a:rPr lang="en-GB" sz="1050" b="1" dirty="0">
                <a:solidFill>
                  <a:schemeClr val="bg2">
                    <a:lumMod val="25000"/>
                  </a:schemeClr>
                </a:solidFill>
                <a:latin typeface="Myriad Pro" panose="020B0503030403020204"/>
              </a:rPr>
              <a:t>    </a:t>
            </a:r>
            <a:r>
              <a:rPr lang="en-GB" sz="1050" b="1" dirty="0">
                <a:solidFill>
                  <a:schemeClr val="bg2">
                    <a:lumMod val="25000"/>
                  </a:schemeClr>
                </a:solidFill>
                <a:latin typeface="Myriad Pro" panose="020B0503030403020204"/>
                <a:sym typeface="Wingdings" panose="05000000000000000000" pitchFamily="2" charset="2"/>
              </a:rPr>
              <a:t> impact on low elevation signal</a:t>
            </a:r>
            <a:endParaRPr lang="en-GB" sz="1050" dirty="0">
              <a:solidFill>
                <a:schemeClr val="bg2">
                  <a:lumMod val="25000"/>
                </a:schemeClr>
              </a:solidFill>
              <a:latin typeface="Myriad Pro" panose="020B0503030403020204"/>
            </a:endParaRPr>
          </a:p>
        </p:txBody>
      </p:sp>
      <p:sp>
        <p:nvSpPr>
          <p:cNvPr id="523" name="TextBox 522">
            <a:extLst>
              <a:ext uri="{FF2B5EF4-FFF2-40B4-BE49-F238E27FC236}">
                <a16:creationId xmlns:a16="http://schemas.microsoft.com/office/drawing/2014/main" id="{4A5EE846-A10A-01F4-A9BF-A2E64AA2FC4B}"/>
              </a:ext>
            </a:extLst>
          </p:cNvPr>
          <p:cNvSpPr txBox="1"/>
          <p:nvPr/>
        </p:nvSpPr>
        <p:spPr>
          <a:xfrm>
            <a:off x="19633674" y="36697853"/>
            <a:ext cx="2087610" cy="769441"/>
          </a:xfrm>
          <a:prstGeom prst="rect">
            <a:avLst/>
          </a:prstGeom>
          <a:noFill/>
        </p:spPr>
        <p:txBody>
          <a:bodyPr wrap="square">
            <a:spAutoFit/>
          </a:bodyPr>
          <a:lstStyle/>
          <a:p>
            <a:r>
              <a:rPr lang="en-US" sz="1100" b="1" dirty="0">
                <a:latin typeface="Myriad Pro" panose="020B0503030403020204"/>
              </a:rPr>
              <a:t>How can the East gradient between the ECRI and ECOR stations (only 500 m apart) be so different?</a:t>
            </a:r>
            <a:endParaRPr lang="en-GB" sz="1100" b="1" dirty="0">
              <a:solidFill>
                <a:schemeClr val="bg2">
                  <a:lumMod val="25000"/>
                </a:schemeClr>
              </a:solidFill>
              <a:latin typeface="Myriad Pro" panose="020B0503030403020204"/>
            </a:endParaRPr>
          </a:p>
        </p:txBody>
      </p:sp>
      <p:sp>
        <p:nvSpPr>
          <p:cNvPr id="524" name="Rectangle 523">
            <a:extLst>
              <a:ext uri="{FF2B5EF4-FFF2-40B4-BE49-F238E27FC236}">
                <a16:creationId xmlns:a16="http://schemas.microsoft.com/office/drawing/2014/main" id="{59B73A32-19E9-7B96-2B1A-5CA6998741CC}"/>
              </a:ext>
            </a:extLst>
          </p:cNvPr>
          <p:cNvSpPr/>
          <p:nvPr/>
        </p:nvSpPr>
        <p:spPr>
          <a:xfrm>
            <a:off x="16525216" y="31708725"/>
            <a:ext cx="981734" cy="4019105"/>
          </a:xfrm>
          <a:prstGeom prst="rect">
            <a:avLst/>
          </a:prstGeom>
          <a:solidFill>
            <a:schemeClr val="accent4">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Rectangle 524">
            <a:extLst>
              <a:ext uri="{FF2B5EF4-FFF2-40B4-BE49-F238E27FC236}">
                <a16:creationId xmlns:a16="http://schemas.microsoft.com/office/drawing/2014/main" id="{E52BB291-A6BA-51DF-11D8-0BF7E8BF7BEB}"/>
              </a:ext>
            </a:extLst>
          </p:cNvPr>
          <p:cNvSpPr/>
          <p:nvPr/>
        </p:nvSpPr>
        <p:spPr>
          <a:xfrm>
            <a:off x="15669658" y="36410748"/>
            <a:ext cx="582202" cy="1806510"/>
          </a:xfrm>
          <a:prstGeom prst="rect">
            <a:avLst/>
          </a:prstGeom>
          <a:solidFill>
            <a:schemeClr val="accent4">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Rectangle 525">
            <a:extLst>
              <a:ext uri="{FF2B5EF4-FFF2-40B4-BE49-F238E27FC236}">
                <a16:creationId xmlns:a16="http://schemas.microsoft.com/office/drawing/2014/main" id="{83C23801-1E84-E9D4-5F07-A2761A6537C2}"/>
              </a:ext>
            </a:extLst>
          </p:cNvPr>
          <p:cNvSpPr/>
          <p:nvPr/>
        </p:nvSpPr>
        <p:spPr>
          <a:xfrm>
            <a:off x="18255740" y="36412687"/>
            <a:ext cx="553726" cy="1806510"/>
          </a:xfrm>
          <a:prstGeom prst="rect">
            <a:avLst/>
          </a:prstGeom>
          <a:solidFill>
            <a:schemeClr val="accent4">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Rectangle 526">
            <a:extLst>
              <a:ext uri="{FF2B5EF4-FFF2-40B4-BE49-F238E27FC236}">
                <a16:creationId xmlns:a16="http://schemas.microsoft.com/office/drawing/2014/main" id="{F62E8DF7-5DC5-7975-AE4C-0FC97CA09EEC}"/>
              </a:ext>
            </a:extLst>
          </p:cNvPr>
          <p:cNvSpPr/>
          <p:nvPr/>
        </p:nvSpPr>
        <p:spPr>
          <a:xfrm>
            <a:off x="20249637" y="33540700"/>
            <a:ext cx="745528" cy="2273797"/>
          </a:xfrm>
          <a:prstGeom prst="rect">
            <a:avLst/>
          </a:prstGeom>
          <a:solidFill>
            <a:schemeClr val="accent4">
              <a:alpha val="1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Freeform: Shape 527">
            <a:extLst>
              <a:ext uri="{FF2B5EF4-FFF2-40B4-BE49-F238E27FC236}">
                <a16:creationId xmlns:a16="http://schemas.microsoft.com/office/drawing/2014/main" id="{22E8E225-263B-6A36-B12C-ACC9DAA6B0DF}"/>
              </a:ext>
            </a:extLst>
          </p:cNvPr>
          <p:cNvSpPr/>
          <p:nvPr/>
        </p:nvSpPr>
        <p:spPr>
          <a:xfrm>
            <a:off x="16522700" y="31775370"/>
            <a:ext cx="977900" cy="1428780"/>
          </a:xfrm>
          <a:custGeom>
            <a:avLst/>
            <a:gdLst>
              <a:gd name="connsiteX0" fmla="*/ 0 w 977900"/>
              <a:gd name="connsiteY0" fmla="*/ 368330 h 1428780"/>
              <a:gd name="connsiteX1" fmla="*/ 63500 w 977900"/>
              <a:gd name="connsiteY1" fmla="*/ 158780 h 1428780"/>
              <a:gd name="connsiteX2" fmla="*/ 165100 w 977900"/>
              <a:gd name="connsiteY2" fmla="*/ 30 h 1428780"/>
              <a:gd name="connsiteX3" fmla="*/ 209550 w 977900"/>
              <a:gd name="connsiteY3" fmla="*/ 146080 h 1428780"/>
              <a:gd name="connsiteX4" fmla="*/ 234950 w 977900"/>
              <a:gd name="connsiteY4" fmla="*/ 228630 h 1428780"/>
              <a:gd name="connsiteX5" fmla="*/ 247650 w 977900"/>
              <a:gd name="connsiteY5" fmla="*/ 247680 h 1428780"/>
              <a:gd name="connsiteX6" fmla="*/ 393700 w 977900"/>
              <a:gd name="connsiteY6" fmla="*/ 215930 h 1428780"/>
              <a:gd name="connsiteX7" fmla="*/ 412750 w 977900"/>
              <a:gd name="connsiteY7" fmla="*/ 215930 h 1428780"/>
              <a:gd name="connsiteX8" fmla="*/ 482600 w 977900"/>
              <a:gd name="connsiteY8" fmla="*/ 304830 h 1428780"/>
              <a:gd name="connsiteX9" fmla="*/ 508000 w 977900"/>
              <a:gd name="connsiteY9" fmla="*/ 298480 h 1428780"/>
              <a:gd name="connsiteX10" fmla="*/ 539750 w 977900"/>
              <a:gd name="connsiteY10" fmla="*/ 228630 h 1428780"/>
              <a:gd name="connsiteX11" fmla="*/ 565150 w 977900"/>
              <a:gd name="connsiteY11" fmla="*/ 215930 h 1428780"/>
              <a:gd name="connsiteX12" fmla="*/ 635000 w 977900"/>
              <a:gd name="connsiteY12" fmla="*/ 234980 h 1428780"/>
              <a:gd name="connsiteX13" fmla="*/ 666750 w 977900"/>
              <a:gd name="connsiteY13" fmla="*/ 273080 h 1428780"/>
              <a:gd name="connsiteX14" fmla="*/ 730250 w 977900"/>
              <a:gd name="connsiteY14" fmla="*/ 558830 h 1428780"/>
              <a:gd name="connsiteX15" fmla="*/ 781050 w 977900"/>
              <a:gd name="connsiteY15" fmla="*/ 838230 h 1428780"/>
              <a:gd name="connsiteX16" fmla="*/ 806450 w 977900"/>
              <a:gd name="connsiteY16" fmla="*/ 965230 h 1428780"/>
              <a:gd name="connsiteX17" fmla="*/ 838200 w 977900"/>
              <a:gd name="connsiteY17" fmla="*/ 1016030 h 1428780"/>
              <a:gd name="connsiteX18" fmla="*/ 857250 w 977900"/>
              <a:gd name="connsiteY18" fmla="*/ 1130330 h 1428780"/>
              <a:gd name="connsiteX19" fmla="*/ 895350 w 977900"/>
              <a:gd name="connsiteY19" fmla="*/ 1263680 h 1428780"/>
              <a:gd name="connsiteX20" fmla="*/ 914400 w 977900"/>
              <a:gd name="connsiteY20" fmla="*/ 1384330 h 1428780"/>
              <a:gd name="connsiteX21" fmla="*/ 920750 w 977900"/>
              <a:gd name="connsiteY21" fmla="*/ 1390680 h 1428780"/>
              <a:gd name="connsiteX22" fmla="*/ 977900 w 977900"/>
              <a:gd name="connsiteY22" fmla="*/ 1428780 h 1428780"/>
              <a:gd name="connsiteX23" fmla="*/ 977900 w 977900"/>
              <a:gd name="connsiteY23" fmla="*/ 1428780 h 142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7900" h="1428780">
                <a:moveTo>
                  <a:pt x="0" y="368330"/>
                </a:moveTo>
                <a:cubicBezTo>
                  <a:pt x="17991" y="294246"/>
                  <a:pt x="35983" y="220163"/>
                  <a:pt x="63500" y="158780"/>
                </a:cubicBezTo>
                <a:cubicBezTo>
                  <a:pt x="91017" y="97397"/>
                  <a:pt x="140758" y="2147"/>
                  <a:pt x="165100" y="30"/>
                </a:cubicBezTo>
                <a:cubicBezTo>
                  <a:pt x="189442" y="-2087"/>
                  <a:pt x="197908" y="107980"/>
                  <a:pt x="209550" y="146080"/>
                </a:cubicBezTo>
                <a:cubicBezTo>
                  <a:pt x="221192" y="184180"/>
                  <a:pt x="234950" y="228630"/>
                  <a:pt x="234950" y="228630"/>
                </a:cubicBezTo>
                <a:cubicBezTo>
                  <a:pt x="241300" y="245563"/>
                  <a:pt x="221192" y="249797"/>
                  <a:pt x="247650" y="247680"/>
                </a:cubicBezTo>
                <a:cubicBezTo>
                  <a:pt x="274108" y="245563"/>
                  <a:pt x="393700" y="215930"/>
                  <a:pt x="393700" y="215930"/>
                </a:cubicBezTo>
                <a:cubicBezTo>
                  <a:pt x="421217" y="210638"/>
                  <a:pt x="397933" y="201113"/>
                  <a:pt x="412750" y="215930"/>
                </a:cubicBezTo>
                <a:cubicBezTo>
                  <a:pt x="427567" y="230747"/>
                  <a:pt x="482600" y="304830"/>
                  <a:pt x="482600" y="304830"/>
                </a:cubicBezTo>
                <a:cubicBezTo>
                  <a:pt x="498475" y="318588"/>
                  <a:pt x="498475" y="311180"/>
                  <a:pt x="508000" y="298480"/>
                </a:cubicBezTo>
                <a:cubicBezTo>
                  <a:pt x="517525" y="285780"/>
                  <a:pt x="539750" y="228630"/>
                  <a:pt x="539750" y="228630"/>
                </a:cubicBezTo>
                <a:cubicBezTo>
                  <a:pt x="549275" y="214872"/>
                  <a:pt x="549275" y="214872"/>
                  <a:pt x="565150" y="215930"/>
                </a:cubicBezTo>
                <a:cubicBezTo>
                  <a:pt x="581025" y="216988"/>
                  <a:pt x="618067" y="225455"/>
                  <a:pt x="635000" y="234980"/>
                </a:cubicBezTo>
                <a:cubicBezTo>
                  <a:pt x="651933" y="244505"/>
                  <a:pt x="650875" y="219105"/>
                  <a:pt x="666750" y="273080"/>
                </a:cubicBezTo>
                <a:cubicBezTo>
                  <a:pt x="682625" y="327055"/>
                  <a:pt x="711200" y="464638"/>
                  <a:pt x="730250" y="558830"/>
                </a:cubicBezTo>
                <a:cubicBezTo>
                  <a:pt x="749300" y="653022"/>
                  <a:pt x="768350" y="770497"/>
                  <a:pt x="781050" y="838230"/>
                </a:cubicBezTo>
                <a:cubicBezTo>
                  <a:pt x="793750" y="905963"/>
                  <a:pt x="796925" y="935597"/>
                  <a:pt x="806450" y="965230"/>
                </a:cubicBezTo>
                <a:cubicBezTo>
                  <a:pt x="815975" y="994863"/>
                  <a:pt x="829733" y="988513"/>
                  <a:pt x="838200" y="1016030"/>
                </a:cubicBezTo>
                <a:cubicBezTo>
                  <a:pt x="846667" y="1043547"/>
                  <a:pt x="847725" y="1089055"/>
                  <a:pt x="857250" y="1130330"/>
                </a:cubicBezTo>
                <a:cubicBezTo>
                  <a:pt x="866775" y="1171605"/>
                  <a:pt x="885825" y="1221347"/>
                  <a:pt x="895350" y="1263680"/>
                </a:cubicBezTo>
                <a:cubicBezTo>
                  <a:pt x="904875" y="1306013"/>
                  <a:pt x="910167" y="1363163"/>
                  <a:pt x="914400" y="1384330"/>
                </a:cubicBezTo>
                <a:cubicBezTo>
                  <a:pt x="918633" y="1405497"/>
                  <a:pt x="910167" y="1383272"/>
                  <a:pt x="920750" y="1390680"/>
                </a:cubicBezTo>
                <a:cubicBezTo>
                  <a:pt x="931333" y="1398088"/>
                  <a:pt x="977900" y="1428780"/>
                  <a:pt x="977900" y="1428780"/>
                </a:cubicBezTo>
                <a:lnTo>
                  <a:pt x="977900" y="142878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Freeform: Shape 528">
            <a:extLst>
              <a:ext uri="{FF2B5EF4-FFF2-40B4-BE49-F238E27FC236}">
                <a16:creationId xmlns:a16="http://schemas.microsoft.com/office/drawing/2014/main" id="{BE1F2F19-DD13-5D9C-5FD9-430D77AD7FCB}"/>
              </a:ext>
            </a:extLst>
          </p:cNvPr>
          <p:cNvSpPr/>
          <p:nvPr/>
        </p:nvSpPr>
        <p:spPr>
          <a:xfrm>
            <a:off x="16534741" y="33108900"/>
            <a:ext cx="977900" cy="1803400"/>
          </a:xfrm>
          <a:custGeom>
            <a:avLst/>
            <a:gdLst>
              <a:gd name="connsiteX0" fmla="*/ 0 w 977900"/>
              <a:gd name="connsiteY0" fmla="*/ 368330 h 1428780"/>
              <a:gd name="connsiteX1" fmla="*/ 63500 w 977900"/>
              <a:gd name="connsiteY1" fmla="*/ 158780 h 1428780"/>
              <a:gd name="connsiteX2" fmla="*/ 165100 w 977900"/>
              <a:gd name="connsiteY2" fmla="*/ 30 h 1428780"/>
              <a:gd name="connsiteX3" fmla="*/ 209550 w 977900"/>
              <a:gd name="connsiteY3" fmla="*/ 146080 h 1428780"/>
              <a:gd name="connsiteX4" fmla="*/ 234950 w 977900"/>
              <a:gd name="connsiteY4" fmla="*/ 228630 h 1428780"/>
              <a:gd name="connsiteX5" fmla="*/ 247650 w 977900"/>
              <a:gd name="connsiteY5" fmla="*/ 247680 h 1428780"/>
              <a:gd name="connsiteX6" fmla="*/ 393700 w 977900"/>
              <a:gd name="connsiteY6" fmla="*/ 215930 h 1428780"/>
              <a:gd name="connsiteX7" fmla="*/ 412750 w 977900"/>
              <a:gd name="connsiteY7" fmla="*/ 215930 h 1428780"/>
              <a:gd name="connsiteX8" fmla="*/ 482600 w 977900"/>
              <a:gd name="connsiteY8" fmla="*/ 304830 h 1428780"/>
              <a:gd name="connsiteX9" fmla="*/ 508000 w 977900"/>
              <a:gd name="connsiteY9" fmla="*/ 298480 h 1428780"/>
              <a:gd name="connsiteX10" fmla="*/ 539750 w 977900"/>
              <a:gd name="connsiteY10" fmla="*/ 228630 h 1428780"/>
              <a:gd name="connsiteX11" fmla="*/ 565150 w 977900"/>
              <a:gd name="connsiteY11" fmla="*/ 215930 h 1428780"/>
              <a:gd name="connsiteX12" fmla="*/ 635000 w 977900"/>
              <a:gd name="connsiteY12" fmla="*/ 234980 h 1428780"/>
              <a:gd name="connsiteX13" fmla="*/ 666750 w 977900"/>
              <a:gd name="connsiteY13" fmla="*/ 273080 h 1428780"/>
              <a:gd name="connsiteX14" fmla="*/ 730250 w 977900"/>
              <a:gd name="connsiteY14" fmla="*/ 558830 h 1428780"/>
              <a:gd name="connsiteX15" fmla="*/ 781050 w 977900"/>
              <a:gd name="connsiteY15" fmla="*/ 838230 h 1428780"/>
              <a:gd name="connsiteX16" fmla="*/ 806450 w 977900"/>
              <a:gd name="connsiteY16" fmla="*/ 965230 h 1428780"/>
              <a:gd name="connsiteX17" fmla="*/ 838200 w 977900"/>
              <a:gd name="connsiteY17" fmla="*/ 1016030 h 1428780"/>
              <a:gd name="connsiteX18" fmla="*/ 857250 w 977900"/>
              <a:gd name="connsiteY18" fmla="*/ 1130330 h 1428780"/>
              <a:gd name="connsiteX19" fmla="*/ 895350 w 977900"/>
              <a:gd name="connsiteY19" fmla="*/ 1263680 h 1428780"/>
              <a:gd name="connsiteX20" fmla="*/ 914400 w 977900"/>
              <a:gd name="connsiteY20" fmla="*/ 1384330 h 1428780"/>
              <a:gd name="connsiteX21" fmla="*/ 920750 w 977900"/>
              <a:gd name="connsiteY21" fmla="*/ 1390680 h 1428780"/>
              <a:gd name="connsiteX22" fmla="*/ 977900 w 977900"/>
              <a:gd name="connsiteY22" fmla="*/ 1428780 h 1428780"/>
              <a:gd name="connsiteX23" fmla="*/ 977900 w 977900"/>
              <a:gd name="connsiteY23" fmla="*/ 1428780 h 142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7900" h="1428780">
                <a:moveTo>
                  <a:pt x="0" y="368330"/>
                </a:moveTo>
                <a:cubicBezTo>
                  <a:pt x="17991" y="294246"/>
                  <a:pt x="35983" y="220163"/>
                  <a:pt x="63500" y="158780"/>
                </a:cubicBezTo>
                <a:cubicBezTo>
                  <a:pt x="91017" y="97397"/>
                  <a:pt x="140758" y="2147"/>
                  <a:pt x="165100" y="30"/>
                </a:cubicBezTo>
                <a:cubicBezTo>
                  <a:pt x="189442" y="-2087"/>
                  <a:pt x="197908" y="107980"/>
                  <a:pt x="209550" y="146080"/>
                </a:cubicBezTo>
                <a:cubicBezTo>
                  <a:pt x="221192" y="184180"/>
                  <a:pt x="234950" y="228630"/>
                  <a:pt x="234950" y="228630"/>
                </a:cubicBezTo>
                <a:cubicBezTo>
                  <a:pt x="241300" y="245563"/>
                  <a:pt x="221192" y="249797"/>
                  <a:pt x="247650" y="247680"/>
                </a:cubicBezTo>
                <a:cubicBezTo>
                  <a:pt x="274108" y="245563"/>
                  <a:pt x="393700" y="215930"/>
                  <a:pt x="393700" y="215930"/>
                </a:cubicBezTo>
                <a:cubicBezTo>
                  <a:pt x="421217" y="210638"/>
                  <a:pt x="397933" y="201113"/>
                  <a:pt x="412750" y="215930"/>
                </a:cubicBezTo>
                <a:cubicBezTo>
                  <a:pt x="427567" y="230747"/>
                  <a:pt x="482600" y="304830"/>
                  <a:pt x="482600" y="304830"/>
                </a:cubicBezTo>
                <a:cubicBezTo>
                  <a:pt x="498475" y="318588"/>
                  <a:pt x="498475" y="311180"/>
                  <a:pt x="508000" y="298480"/>
                </a:cubicBezTo>
                <a:cubicBezTo>
                  <a:pt x="517525" y="285780"/>
                  <a:pt x="539750" y="228630"/>
                  <a:pt x="539750" y="228630"/>
                </a:cubicBezTo>
                <a:cubicBezTo>
                  <a:pt x="549275" y="214872"/>
                  <a:pt x="549275" y="214872"/>
                  <a:pt x="565150" y="215930"/>
                </a:cubicBezTo>
                <a:cubicBezTo>
                  <a:pt x="581025" y="216988"/>
                  <a:pt x="618067" y="225455"/>
                  <a:pt x="635000" y="234980"/>
                </a:cubicBezTo>
                <a:cubicBezTo>
                  <a:pt x="651933" y="244505"/>
                  <a:pt x="650875" y="219105"/>
                  <a:pt x="666750" y="273080"/>
                </a:cubicBezTo>
                <a:cubicBezTo>
                  <a:pt x="682625" y="327055"/>
                  <a:pt x="711200" y="464638"/>
                  <a:pt x="730250" y="558830"/>
                </a:cubicBezTo>
                <a:cubicBezTo>
                  <a:pt x="749300" y="653022"/>
                  <a:pt x="768350" y="770497"/>
                  <a:pt x="781050" y="838230"/>
                </a:cubicBezTo>
                <a:cubicBezTo>
                  <a:pt x="793750" y="905963"/>
                  <a:pt x="796925" y="935597"/>
                  <a:pt x="806450" y="965230"/>
                </a:cubicBezTo>
                <a:cubicBezTo>
                  <a:pt x="815975" y="994863"/>
                  <a:pt x="829733" y="988513"/>
                  <a:pt x="838200" y="1016030"/>
                </a:cubicBezTo>
                <a:cubicBezTo>
                  <a:pt x="846667" y="1043547"/>
                  <a:pt x="847725" y="1089055"/>
                  <a:pt x="857250" y="1130330"/>
                </a:cubicBezTo>
                <a:cubicBezTo>
                  <a:pt x="866775" y="1171605"/>
                  <a:pt x="885825" y="1221347"/>
                  <a:pt x="895350" y="1263680"/>
                </a:cubicBezTo>
                <a:cubicBezTo>
                  <a:pt x="904875" y="1306013"/>
                  <a:pt x="910167" y="1363163"/>
                  <a:pt x="914400" y="1384330"/>
                </a:cubicBezTo>
                <a:cubicBezTo>
                  <a:pt x="918633" y="1405497"/>
                  <a:pt x="910167" y="1383272"/>
                  <a:pt x="920750" y="1390680"/>
                </a:cubicBezTo>
                <a:cubicBezTo>
                  <a:pt x="931333" y="1398088"/>
                  <a:pt x="977900" y="1428780"/>
                  <a:pt x="977900" y="1428780"/>
                </a:cubicBezTo>
                <a:lnTo>
                  <a:pt x="977900" y="1428780"/>
                </a:ln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1" name="Straight Arrow Connector 530">
            <a:extLst>
              <a:ext uri="{FF2B5EF4-FFF2-40B4-BE49-F238E27FC236}">
                <a16:creationId xmlns:a16="http://schemas.microsoft.com/office/drawing/2014/main" id="{00B6BE8F-7CE3-8149-1364-560AC30EE420}"/>
              </a:ext>
            </a:extLst>
          </p:cNvPr>
          <p:cNvCxnSpPr/>
          <p:nvPr/>
        </p:nvCxnSpPr>
        <p:spPr>
          <a:xfrm>
            <a:off x="16625109" y="31979937"/>
            <a:ext cx="0" cy="105877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2" name="Straight Arrow Connector 531">
            <a:extLst>
              <a:ext uri="{FF2B5EF4-FFF2-40B4-BE49-F238E27FC236}">
                <a16:creationId xmlns:a16="http://schemas.microsoft.com/office/drawing/2014/main" id="{A10C2D96-3E96-18B2-238B-31165744FAB5}"/>
              </a:ext>
            </a:extLst>
          </p:cNvPr>
          <p:cNvCxnSpPr/>
          <p:nvPr/>
        </p:nvCxnSpPr>
        <p:spPr>
          <a:xfrm>
            <a:off x="16777509" y="32132337"/>
            <a:ext cx="0" cy="1058779"/>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3" name="Straight Arrow Connector 532">
            <a:extLst>
              <a:ext uri="{FF2B5EF4-FFF2-40B4-BE49-F238E27FC236}">
                <a16:creationId xmlns:a16="http://schemas.microsoft.com/office/drawing/2014/main" id="{384FF83D-F8DC-48E4-AFF1-50E907F3662E}"/>
              </a:ext>
            </a:extLst>
          </p:cNvPr>
          <p:cNvCxnSpPr>
            <a:cxnSpLocks/>
          </p:cNvCxnSpPr>
          <p:nvPr/>
        </p:nvCxnSpPr>
        <p:spPr>
          <a:xfrm>
            <a:off x="16905846" y="32159185"/>
            <a:ext cx="0" cy="121357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5" name="Straight Arrow Connector 534">
            <a:extLst>
              <a:ext uri="{FF2B5EF4-FFF2-40B4-BE49-F238E27FC236}">
                <a16:creationId xmlns:a16="http://schemas.microsoft.com/office/drawing/2014/main" id="{63AA01BD-B7E9-576B-CCEA-88B78DCAC960}"/>
              </a:ext>
            </a:extLst>
          </p:cNvPr>
          <p:cNvCxnSpPr>
            <a:cxnSpLocks/>
          </p:cNvCxnSpPr>
          <p:nvPr/>
        </p:nvCxnSpPr>
        <p:spPr>
          <a:xfrm>
            <a:off x="17034181" y="32167202"/>
            <a:ext cx="0" cy="121357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6" name="Straight Arrow Connector 535">
            <a:extLst>
              <a:ext uri="{FF2B5EF4-FFF2-40B4-BE49-F238E27FC236}">
                <a16:creationId xmlns:a16="http://schemas.microsoft.com/office/drawing/2014/main" id="{BD1BA994-8BE3-A27C-7350-D3F3F07938CC}"/>
              </a:ext>
            </a:extLst>
          </p:cNvPr>
          <p:cNvCxnSpPr>
            <a:cxnSpLocks/>
          </p:cNvCxnSpPr>
          <p:nvPr/>
        </p:nvCxnSpPr>
        <p:spPr>
          <a:xfrm>
            <a:off x="17162517" y="32066934"/>
            <a:ext cx="0" cy="121357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7" name="Straight Arrow Connector 536">
            <a:extLst>
              <a:ext uri="{FF2B5EF4-FFF2-40B4-BE49-F238E27FC236}">
                <a16:creationId xmlns:a16="http://schemas.microsoft.com/office/drawing/2014/main" id="{1B287E8E-4064-21D6-EAF2-BF4D02C964EF}"/>
              </a:ext>
            </a:extLst>
          </p:cNvPr>
          <p:cNvCxnSpPr>
            <a:cxnSpLocks/>
          </p:cNvCxnSpPr>
          <p:nvPr/>
        </p:nvCxnSpPr>
        <p:spPr>
          <a:xfrm>
            <a:off x="17266789" y="32399813"/>
            <a:ext cx="0" cy="121357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8" name="Straight Arrow Connector 537">
            <a:extLst>
              <a:ext uri="{FF2B5EF4-FFF2-40B4-BE49-F238E27FC236}">
                <a16:creationId xmlns:a16="http://schemas.microsoft.com/office/drawing/2014/main" id="{EF4AB3AB-91B3-6527-7B07-2345E565C622}"/>
              </a:ext>
            </a:extLst>
          </p:cNvPr>
          <p:cNvCxnSpPr>
            <a:cxnSpLocks/>
          </p:cNvCxnSpPr>
          <p:nvPr/>
        </p:nvCxnSpPr>
        <p:spPr>
          <a:xfrm>
            <a:off x="17371061" y="33057552"/>
            <a:ext cx="0" cy="121357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9" name="TextBox 538">
            <a:extLst>
              <a:ext uri="{FF2B5EF4-FFF2-40B4-BE49-F238E27FC236}">
                <a16:creationId xmlns:a16="http://schemas.microsoft.com/office/drawing/2014/main" id="{6D7E9ADE-F5BF-CE68-FDFE-8DB125E6DFF8}"/>
              </a:ext>
            </a:extLst>
          </p:cNvPr>
          <p:cNvSpPr txBox="1"/>
          <p:nvPr/>
        </p:nvSpPr>
        <p:spPr>
          <a:xfrm>
            <a:off x="22264629" y="36830209"/>
            <a:ext cx="4519884" cy="646331"/>
          </a:xfrm>
          <a:prstGeom prst="rect">
            <a:avLst/>
          </a:prstGeom>
          <a:noFill/>
        </p:spPr>
        <p:txBody>
          <a:bodyPr wrap="square" rtlCol="0">
            <a:spAutoFit/>
          </a:bodyPr>
          <a:lstStyle/>
          <a:p>
            <a:r>
              <a:rPr lang="en-US" sz="600" dirty="0">
                <a:latin typeface="Myriad Pro" panose="020B0503030403020204"/>
              </a:rPr>
              <a:t>C1	</a:t>
            </a:r>
            <a:r>
              <a:rPr lang="en-US" sz="600" dirty="0" err="1">
                <a:latin typeface="Myriad Pro" panose="020B0503030403020204"/>
              </a:rPr>
              <a:t>Pseudorange</a:t>
            </a:r>
            <a:r>
              <a:rPr lang="en-US" sz="600" dirty="0">
                <a:latin typeface="Myriad Pro" panose="020B0503030403020204"/>
              </a:rPr>
              <a:t> on L1 (C/A code)	Code-based range using civilian signal on L1 (1575.42 MHz).</a:t>
            </a:r>
          </a:p>
          <a:p>
            <a:r>
              <a:rPr lang="en-US" sz="600" dirty="0">
                <a:latin typeface="Myriad Pro" panose="020B0503030403020204"/>
              </a:rPr>
              <a:t>P2	</a:t>
            </a:r>
            <a:r>
              <a:rPr lang="en-US" sz="600" dirty="0" err="1">
                <a:latin typeface="Myriad Pro" panose="020B0503030403020204"/>
              </a:rPr>
              <a:t>Pseudorange</a:t>
            </a:r>
            <a:r>
              <a:rPr lang="en-US" sz="600" dirty="0">
                <a:latin typeface="Myriad Pro" panose="020B0503030403020204"/>
              </a:rPr>
              <a:t> on L2 (P(Y)-code)	Code-based range using encrypted P-code on L2.</a:t>
            </a:r>
          </a:p>
          <a:p>
            <a:r>
              <a:rPr lang="en-US" sz="600" dirty="0">
                <a:latin typeface="Myriad Pro" panose="020B0503030403020204"/>
              </a:rPr>
              <a:t>D1	Doppler on L1	Doppler shift of the L1 carrier; used to estimate relative velocity.</a:t>
            </a:r>
          </a:p>
          <a:p>
            <a:r>
              <a:rPr lang="en-US" sz="600" dirty="0">
                <a:latin typeface="Myriad Pro" panose="020B0503030403020204"/>
              </a:rPr>
              <a:t>D2	Doppler on L2	Doppler shift of the L2 carrier (1227.60 MHz).</a:t>
            </a:r>
          </a:p>
          <a:p>
            <a:r>
              <a:rPr lang="en-US" sz="600" dirty="0">
                <a:latin typeface="Myriad Pro" panose="020B0503030403020204"/>
              </a:rPr>
              <a:t>S1	Signal-to-noise ratio on L1	SNR on L1 signal, typically in dB-Hz.</a:t>
            </a:r>
          </a:p>
          <a:p>
            <a:r>
              <a:rPr lang="en-US" sz="600" dirty="0">
                <a:latin typeface="Myriad Pro" panose="020B0503030403020204"/>
              </a:rPr>
              <a:t>S2	Signal-to-noise ratio on L2	SNR on L2 signal.</a:t>
            </a:r>
            <a:endParaRPr lang="en-GB" sz="600" dirty="0">
              <a:latin typeface="Myriad Pro" panose="020B0503030403020204"/>
            </a:endParaRPr>
          </a:p>
        </p:txBody>
      </p:sp>
      <p:pic>
        <p:nvPicPr>
          <p:cNvPr id="540" name="Picture 539" descr="A diagram of a volcano&#10;&#10;AI-generated content may be incorrect.">
            <a:extLst>
              <a:ext uri="{FF2B5EF4-FFF2-40B4-BE49-F238E27FC236}">
                <a16:creationId xmlns:a16="http://schemas.microsoft.com/office/drawing/2014/main" id="{8FECA8DE-F1A9-CE9A-13B8-9693EC504BD1}"/>
              </a:ext>
            </a:extLst>
          </p:cNvPr>
          <p:cNvPicPr>
            <a:picLocks noChangeAspect="1"/>
          </p:cNvPicPr>
          <p:nvPr/>
        </p:nvPicPr>
        <p:blipFill>
          <a:blip r:embed="rId39"/>
          <a:srcRect t="7839" b="8364"/>
          <a:stretch/>
        </p:blipFill>
        <p:spPr>
          <a:xfrm>
            <a:off x="21723985" y="16971887"/>
            <a:ext cx="3517612" cy="2261430"/>
          </a:xfrm>
          <a:prstGeom prst="rect">
            <a:avLst/>
          </a:prstGeom>
        </p:spPr>
      </p:pic>
      <p:sp>
        <p:nvSpPr>
          <p:cNvPr id="543" name="Rectangle 542">
            <a:extLst>
              <a:ext uri="{FF2B5EF4-FFF2-40B4-BE49-F238E27FC236}">
                <a16:creationId xmlns:a16="http://schemas.microsoft.com/office/drawing/2014/main" id="{2BE17772-DACC-35E4-1098-EA360629022B}"/>
              </a:ext>
            </a:extLst>
          </p:cNvPr>
          <p:cNvSpPr/>
          <p:nvPr/>
        </p:nvSpPr>
        <p:spPr>
          <a:xfrm>
            <a:off x="21631551" y="17021777"/>
            <a:ext cx="3205387" cy="566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TextBox 543">
            <a:extLst>
              <a:ext uri="{FF2B5EF4-FFF2-40B4-BE49-F238E27FC236}">
                <a16:creationId xmlns:a16="http://schemas.microsoft.com/office/drawing/2014/main" id="{0E7024DC-558D-8B52-D6D9-E8EA8FCEAC8B}"/>
              </a:ext>
            </a:extLst>
          </p:cNvPr>
          <p:cNvSpPr txBox="1"/>
          <p:nvPr/>
        </p:nvSpPr>
        <p:spPr>
          <a:xfrm>
            <a:off x="11271736" y="16452689"/>
            <a:ext cx="13115877" cy="1938992"/>
          </a:xfrm>
          <a:prstGeom prst="rect">
            <a:avLst/>
          </a:prstGeom>
          <a:noFill/>
        </p:spPr>
        <p:txBody>
          <a:bodyPr wrap="square">
            <a:spAutoFit/>
          </a:bodyPr>
          <a:lstStyle/>
          <a:p>
            <a:pPr marL="89535" algn="just">
              <a:spcBef>
                <a:spcPts val="800"/>
              </a:spcBef>
              <a:buNone/>
            </a:pPr>
            <a:r>
              <a:rPr lang="en-US" sz="2000" b="1" i="1" dirty="0">
                <a:latin typeface="Myriad Pro" panose="020B0503030403020204"/>
                <a:ea typeface="Times New Roman" panose="02020603050405020304" pitchFamily="18" charset="0"/>
                <a:cs typeface="Times New Roman" panose="02020603050405020304" pitchFamily="18" charset="0"/>
              </a:rPr>
              <a:t>Action plan:</a:t>
            </a:r>
            <a:endParaRPr lang="en-US" sz="2000" dirty="0">
              <a:effectLst/>
              <a:latin typeface="Myriad Pro" panose="020B0503030403020204"/>
              <a:ea typeface="Times New Roman" panose="02020603050405020304" pitchFamily="18" charset="0"/>
              <a:cs typeface="Times New Roman" panose="02020603050405020304" pitchFamily="18" charset="0"/>
            </a:endParaRPr>
          </a:p>
          <a:p>
            <a:pPr marL="546735" lvl="1" algn="just">
              <a:spcBef>
                <a:spcPts val="800"/>
              </a:spcBef>
            </a:pPr>
            <a:r>
              <a:rPr lang="en-US" sz="2000" dirty="0">
                <a:latin typeface="Myriad Pro" panose="020B0503030403020204"/>
                <a:ea typeface="Times New Roman" panose="02020603050405020304" pitchFamily="18" charset="0"/>
                <a:cs typeface="Times New Roman" panose="02020603050405020304" pitchFamily="18" charset="0"/>
              </a:rPr>
              <a:t>Setting benchmarks campaigns and s</a:t>
            </a:r>
            <a:r>
              <a:rPr lang="en-US" sz="2000" dirty="0">
                <a:effectLst/>
                <a:latin typeface="Myriad Pro" panose="020B0503030403020204"/>
                <a:ea typeface="Times New Roman" panose="02020603050405020304" pitchFamily="18" charset="0"/>
                <a:cs typeface="Times New Roman" panose="02020603050405020304" pitchFamily="18" charset="0"/>
              </a:rPr>
              <a:t>ynergy of GNSS analysis with:</a:t>
            </a:r>
          </a:p>
          <a:p>
            <a:pPr marL="546735" lvl="1" algn="just">
              <a:spcBef>
                <a:spcPts val="800"/>
              </a:spcBef>
            </a:pPr>
            <a:r>
              <a:rPr lang="en-US" sz="2000" dirty="0">
                <a:latin typeface="Myriad Pro" panose="020B0503030403020204"/>
                <a:ea typeface="Times New Roman" panose="02020603050405020304" pitchFamily="18" charset="0"/>
                <a:cs typeface="Times New Roman" panose="02020603050405020304" pitchFamily="18" charset="0"/>
              </a:rPr>
              <a:t>    - </a:t>
            </a:r>
            <a:r>
              <a:rPr lang="en-US" sz="2000" dirty="0">
                <a:effectLst/>
                <a:latin typeface="Myriad Pro" panose="020B0503030403020204"/>
                <a:ea typeface="Times New Roman" panose="02020603050405020304" pitchFamily="18" charset="0"/>
                <a:cs typeface="Times New Roman" panose="02020603050405020304" pitchFamily="18" charset="0"/>
              </a:rPr>
              <a:t>other remote sensing techniques (GEO imagers and LEO sensors for plume geo-location, gas 													composition and structure of the volcanic plume)</a:t>
            </a:r>
          </a:p>
          <a:p>
            <a:pPr marL="546735" lvl="1" algn="just">
              <a:spcBef>
                <a:spcPts val="800"/>
              </a:spcBef>
            </a:pPr>
            <a:r>
              <a:rPr lang="en-US" sz="2000" dirty="0">
                <a:latin typeface="Myriad Pro" panose="020B0503030403020204"/>
                <a:ea typeface="Times New Roman" panose="02020603050405020304" pitchFamily="18" charset="0"/>
                <a:cs typeface="Times New Roman" panose="02020603050405020304" pitchFamily="18" charset="0"/>
              </a:rPr>
              <a:t>    - </a:t>
            </a:r>
            <a:r>
              <a:rPr lang="en-US" sz="2000" dirty="0">
                <a:effectLst/>
                <a:latin typeface="Myriad Pro" panose="020B0503030403020204"/>
                <a:ea typeface="Times New Roman" panose="02020603050405020304" pitchFamily="18" charset="0"/>
                <a:cs typeface="Times New Roman" panose="02020603050405020304" pitchFamily="18" charset="0"/>
              </a:rPr>
              <a:t>ground-deformation and seismicity for understanding the mechanisms of an eruption.</a:t>
            </a:r>
          </a:p>
        </p:txBody>
      </p:sp>
      <p:pic>
        <p:nvPicPr>
          <p:cNvPr id="545" name="Immagine 7">
            <a:extLst>
              <a:ext uri="{FF2B5EF4-FFF2-40B4-BE49-F238E27FC236}">
                <a16:creationId xmlns:a16="http://schemas.microsoft.com/office/drawing/2014/main" id="{13AE2A4E-2C6D-DBD4-EE68-CD4B6DAE7628}"/>
              </a:ext>
            </a:extLst>
          </p:cNvPr>
          <p:cNvPicPr>
            <a:picLocks noChangeAspect="1"/>
          </p:cNvPicPr>
          <p:nvPr/>
        </p:nvPicPr>
        <p:blipFill>
          <a:blip r:embed="rId7"/>
          <a:srcRect b="39757"/>
          <a:stretch/>
        </p:blipFill>
        <p:spPr>
          <a:xfrm>
            <a:off x="22214116" y="14645706"/>
            <a:ext cx="2020350" cy="2655531"/>
          </a:xfrm>
          <a:prstGeom prst="rect">
            <a:avLst/>
          </a:prstGeom>
        </p:spPr>
      </p:pic>
      <p:sp>
        <p:nvSpPr>
          <p:cNvPr id="547" name="TextBox 546">
            <a:extLst>
              <a:ext uri="{FF2B5EF4-FFF2-40B4-BE49-F238E27FC236}">
                <a16:creationId xmlns:a16="http://schemas.microsoft.com/office/drawing/2014/main" id="{4BA65D61-E823-9AF3-B238-2AD67BA538B6}"/>
              </a:ext>
            </a:extLst>
          </p:cNvPr>
          <p:cNvSpPr txBox="1"/>
          <p:nvPr/>
        </p:nvSpPr>
        <p:spPr>
          <a:xfrm>
            <a:off x="715488" y="31843951"/>
            <a:ext cx="13048989" cy="584775"/>
          </a:xfrm>
          <a:prstGeom prst="rect">
            <a:avLst/>
          </a:prstGeom>
          <a:noFill/>
        </p:spPr>
        <p:txBody>
          <a:bodyPr wrap="square">
            <a:spAutoFit/>
          </a:bodyPr>
          <a:lstStyle/>
          <a:p>
            <a:r>
              <a:rPr lang="en-GB" sz="1600" dirty="0">
                <a:latin typeface="Myriad Pro" panose="020B0503030403020204"/>
              </a:rPr>
              <a:t>Brenot, H. (2020). GNSS for Neutral Atmosphere and Severe Weather Monitoring. In Position, Navigation, and Timing Technologies in the 21st Century (eds Y.T.J. Morton, F. </a:t>
            </a:r>
            <a:r>
              <a:rPr lang="en-GB" sz="1600" dirty="0" err="1">
                <a:latin typeface="Myriad Pro" panose="020B0503030403020204"/>
              </a:rPr>
              <a:t>Diggelen</a:t>
            </a:r>
            <a:r>
              <a:rPr lang="en-GB" sz="1600" dirty="0">
                <a:latin typeface="Myriad Pro" panose="020B0503030403020204"/>
              </a:rPr>
              <a:t>, J.J. Spilker, B.W. Parkinson, S. Lo and G. Gao). https://doi.org/10.1002/9781119458449.ch30</a:t>
            </a:r>
          </a:p>
        </p:txBody>
      </p:sp>
      <p:sp>
        <p:nvSpPr>
          <p:cNvPr id="548" name="TextBox 547">
            <a:extLst>
              <a:ext uri="{FF2B5EF4-FFF2-40B4-BE49-F238E27FC236}">
                <a16:creationId xmlns:a16="http://schemas.microsoft.com/office/drawing/2014/main" id="{4F45E9D5-B58E-4272-8E3C-01EDAEA1706F}"/>
              </a:ext>
            </a:extLst>
          </p:cNvPr>
          <p:cNvSpPr txBox="1"/>
          <p:nvPr/>
        </p:nvSpPr>
        <p:spPr>
          <a:xfrm>
            <a:off x="729248" y="39033441"/>
            <a:ext cx="13048989" cy="830997"/>
          </a:xfrm>
          <a:prstGeom prst="rect">
            <a:avLst/>
          </a:prstGeom>
          <a:noFill/>
        </p:spPr>
        <p:txBody>
          <a:bodyPr wrap="square">
            <a:spAutoFit/>
          </a:bodyPr>
          <a:lstStyle/>
          <a:p>
            <a:r>
              <a:rPr lang="en-GB" sz="1600" dirty="0">
                <a:latin typeface="Myriad Pro" panose="020B0503030403020204"/>
              </a:rPr>
              <a:t>Biondi, R., Steiner, A. K., </a:t>
            </a:r>
            <a:r>
              <a:rPr lang="en-GB" sz="1600" dirty="0" err="1">
                <a:latin typeface="Myriad Pro" panose="020B0503030403020204"/>
              </a:rPr>
              <a:t>Kirchengast</a:t>
            </a:r>
            <a:r>
              <a:rPr lang="en-GB" sz="1600" dirty="0">
                <a:latin typeface="Myriad Pro" panose="020B0503030403020204"/>
              </a:rPr>
              <a:t>, G., Brenot, H., and </a:t>
            </a:r>
            <a:r>
              <a:rPr lang="en-GB" sz="1600" dirty="0" err="1">
                <a:latin typeface="Myriad Pro" panose="020B0503030403020204"/>
              </a:rPr>
              <a:t>Rieckh</a:t>
            </a:r>
            <a:r>
              <a:rPr lang="en-GB" sz="1600" dirty="0">
                <a:latin typeface="Myriad Pro" panose="020B0503030403020204"/>
              </a:rPr>
              <a:t>, T.: Supporting the detection and monitoring of volcanic clouds: A promising new application of Global Navigation Satellite System radio occultation, Advances in Space Research, Volume 60, Issue 12, 2017, p. 2707-2722, ISSN 0273-1177, https://doi.org/10.1016/j.asr.2017.06.039.</a:t>
            </a:r>
          </a:p>
        </p:txBody>
      </p:sp>
      <p:sp>
        <p:nvSpPr>
          <p:cNvPr id="549" name="Rectangle 548">
            <a:extLst>
              <a:ext uri="{FF2B5EF4-FFF2-40B4-BE49-F238E27FC236}">
                <a16:creationId xmlns:a16="http://schemas.microsoft.com/office/drawing/2014/main" id="{317AA8B7-4010-780E-B19F-E71217C5719E}"/>
              </a:ext>
            </a:extLst>
          </p:cNvPr>
          <p:cNvSpPr/>
          <p:nvPr/>
        </p:nvSpPr>
        <p:spPr>
          <a:xfrm>
            <a:off x="472035" y="32865913"/>
            <a:ext cx="13342400" cy="1042319"/>
          </a:xfrm>
          <a:prstGeom prst="rect">
            <a:avLst/>
          </a:prstGeom>
          <a:solidFill>
            <a:srgbClr val="DB57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0" name="Ondertitel 2">
            <a:extLst>
              <a:ext uri="{FF2B5EF4-FFF2-40B4-BE49-F238E27FC236}">
                <a16:creationId xmlns:a16="http://schemas.microsoft.com/office/drawing/2014/main" id="{E573051F-49FF-1378-5626-8125A64E890B}"/>
              </a:ext>
            </a:extLst>
          </p:cNvPr>
          <p:cNvSpPr txBox="1">
            <a:spLocks/>
          </p:cNvSpPr>
          <p:nvPr/>
        </p:nvSpPr>
        <p:spPr>
          <a:xfrm>
            <a:off x="1027093" y="32897385"/>
            <a:ext cx="12329921" cy="968459"/>
          </a:xfrm>
          <a:prstGeom prst="rect">
            <a:avLst/>
          </a:prstGeom>
        </p:spPr>
        <p:txBody>
          <a:bodyPr vert="horz" lIns="91440" tIns="45720" rIns="91440" bIns="45720" rtlCol="0" anchor="ctr">
            <a:noAutofit/>
          </a:bodyPr>
          <a:lstStyle>
            <a:lvl1pPr marL="0" indent="0" algn="ctr" defTabSz="3384103" rtl="0" eaLnBrk="1" latinLnBrk="0" hangingPunct="1">
              <a:lnSpc>
                <a:spcPct val="90000"/>
              </a:lnSpc>
              <a:spcBef>
                <a:spcPts val="3701"/>
              </a:spcBef>
              <a:buFont typeface="Arial" panose="020B0604020202020204" pitchFamily="34" charset="0"/>
              <a:buNone/>
              <a:defRPr sz="8882" kern="1200">
                <a:solidFill>
                  <a:schemeClr val="tx1"/>
                </a:solidFill>
                <a:latin typeface="+mn-lt"/>
                <a:ea typeface="+mn-ea"/>
                <a:cs typeface="+mn-cs"/>
              </a:defRPr>
            </a:lvl1pPr>
            <a:lvl2pPr marL="1692051" indent="0" algn="ctr" defTabSz="3384103" rtl="0" eaLnBrk="1" latinLnBrk="0" hangingPunct="1">
              <a:lnSpc>
                <a:spcPct val="90000"/>
              </a:lnSpc>
              <a:spcBef>
                <a:spcPts val="1850"/>
              </a:spcBef>
              <a:buFont typeface="Arial" panose="020B0604020202020204" pitchFamily="34" charset="0"/>
              <a:buNone/>
              <a:defRPr sz="7402" kern="1200">
                <a:solidFill>
                  <a:schemeClr val="tx1"/>
                </a:solidFill>
                <a:latin typeface="+mn-lt"/>
                <a:ea typeface="+mn-ea"/>
                <a:cs typeface="+mn-cs"/>
              </a:defRPr>
            </a:lvl2pPr>
            <a:lvl3pPr marL="3384103" indent="0" algn="ctr" defTabSz="3384103" rtl="0" eaLnBrk="1" latinLnBrk="0" hangingPunct="1">
              <a:lnSpc>
                <a:spcPct val="90000"/>
              </a:lnSpc>
              <a:spcBef>
                <a:spcPts val="1850"/>
              </a:spcBef>
              <a:buFont typeface="Arial" panose="020B0604020202020204" pitchFamily="34" charset="0"/>
              <a:buNone/>
              <a:defRPr sz="6662" kern="1200">
                <a:solidFill>
                  <a:schemeClr val="tx1"/>
                </a:solidFill>
                <a:latin typeface="+mn-lt"/>
                <a:ea typeface="+mn-ea"/>
                <a:cs typeface="+mn-cs"/>
              </a:defRPr>
            </a:lvl3pPr>
            <a:lvl4pPr marL="5076154"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4pPr>
            <a:lvl5pPr marL="6768206"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5pPr>
            <a:lvl6pPr marL="8460257"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6pPr>
            <a:lvl7pPr marL="10152309"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7pPr>
            <a:lvl8pPr marL="11844360"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8pPr>
            <a:lvl9pPr marL="13536412" indent="0" algn="ctr" defTabSz="3384103" rtl="0" eaLnBrk="1" latinLnBrk="0" hangingPunct="1">
              <a:lnSpc>
                <a:spcPct val="90000"/>
              </a:lnSpc>
              <a:spcBef>
                <a:spcPts val="1850"/>
              </a:spcBef>
              <a:buFont typeface="Arial" panose="020B0604020202020204" pitchFamily="34" charset="0"/>
              <a:buNone/>
              <a:defRPr sz="5921" kern="1200">
                <a:solidFill>
                  <a:schemeClr val="tx1"/>
                </a:solidFill>
                <a:latin typeface="+mn-lt"/>
                <a:ea typeface="+mn-ea"/>
                <a:cs typeface="+mn-cs"/>
              </a:defRPr>
            </a:lvl9pPr>
          </a:lstStyle>
          <a:p>
            <a:r>
              <a:rPr lang="en-US" sz="4000" b="1" dirty="0">
                <a:solidFill>
                  <a:schemeClr val="bg1"/>
                </a:solidFill>
                <a:latin typeface="Myriad Pro" panose="020B0503030403020204"/>
              </a:rPr>
              <a:t>Volcanic plume using GNSS radio-occultation</a:t>
            </a:r>
            <a:endParaRPr lang="nl-BE" sz="4000" b="1" dirty="0">
              <a:solidFill>
                <a:schemeClr val="bg1"/>
              </a:solidFill>
              <a:latin typeface="Myriad Pro" panose="020B0503030403020204"/>
            </a:endParaRPr>
          </a:p>
        </p:txBody>
      </p:sp>
      <p:sp>
        <p:nvSpPr>
          <p:cNvPr id="552" name="TextBox 551">
            <a:extLst>
              <a:ext uri="{FF2B5EF4-FFF2-40B4-BE49-F238E27FC236}">
                <a16:creationId xmlns:a16="http://schemas.microsoft.com/office/drawing/2014/main" id="{3281F2DC-3E4D-2D76-329B-A598CC01DA5C}"/>
              </a:ext>
            </a:extLst>
          </p:cNvPr>
          <p:cNvSpPr txBox="1"/>
          <p:nvPr/>
        </p:nvSpPr>
        <p:spPr>
          <a:xfrm>
            <a:off x="698746" y="31183747"/>
            <a:ext cx="13048989" cy="400110"/>
          </a:xfrm>
          <a:prstGeom prst="rect">
            <a:avLst/>
          </a:prstGeom>
          <a:noFill/>
        </p:spPr>
        <p:txBody>
          <a:bodyPr wrap="square">
            <a:spAutoFit/>
          </a:bodyPr>
          <a:lstStyle/>
          <a:p>
            <a:r>
              <a:rPr lang="en-GB" sz="2000" b="1" dirty="0">
                <a:latin typeface="Myriad Pro" panose="020B0503030403020204"/>
              </a:rPr>
              <a:t>Liquid and solid water (hydrometeors) can disturb GNSS signal and induce delays of propagation. </a:t>
            </a:r>
          </a:p>
        </p:txBody>
      </p:sp>
      <p:sp>
        <p:nvSpPr>
          <p:cNvPr id="553" name="TextBox 552">
            <a:extLst>
              <a:ext uri="{FF2B5EF4-FFF2-40B4-BE49-F238E27FC236}">
                <a16:creationId xmlns:a16="http://schemas.microsoft.com/office/drawing/2014/main" id="{445E0A77-0E3F-0744-F66D-568D1172C32A}"/>
              </a:ext>
            </a:extLst>
          </p:cNvPr>
          <p:cNvSpPr txBox="1"/>
          <p:nvPr/>
        </p:nvSpPr>
        <p:spPr>
          <a:xfrm>
            <a:off x="9792647" y="22341887"/>
            <a:ext cx="4021788" cy="523220"/>
          </a:xfrm>
          <a:prstGeom prst="rect">
            <a:avLst/>
          </a:prstGeom>
          <a:noFill/>
        </p:spPr>
        <p:txBody>
          <a:bodyPr wrap="square">
            <a:spAutoFit/>
          </a:bodyPr>
          <a:lstStyle/>
          <a:p>
            <a:pPr marL="0" marR="0" lvl="0" indent="0" rtl="0">
              <a:lnSpc>
                <a:spcPct val="100000"/>
              </a:lnSpc>
              <a:spcBef>
                <a:spcPts val="0"/>
              </a:spcBef>
              <a:spcAft>
                <a:spcPts val="0"/>
              </a:spcAft>
              <a:buClr>
                <a:schemeClr val="dk1"/>
              </a:buClr>
              <a:buSzPts val="1800"/>
              <a:buFont typeface="Arial"/>
              <a:buNone/>
            </a:pPr>
            <a:r>
              <a:rPr lang="it-IT" sz="2800" b="1" u="none" strike="noStrike" cap="none" dirty="0">
                <a:solidFill>
                  <a:srgbClr val="00AFFF"/>
                </a:solidFill>
                <a:latin typeface="Myriad Pro" panose="020B0503030403020204"/>
              </a:rPr>
              <a:t>Flash-flood Gard 2002</a:t>
            </a:r>
          </a:p>
        </p:txBody>
      </p:sp>
      <p:sp>
        <p:nvSpPr>
          <p:cNvPr id="554" name="TextBox 553">
            <a:extLst>
              <a:ext uri="{FF2B5EF4-FFF2-40B4-BE49-F238E27FC236}">
                <a16:creationId xmlns:a16="http://schemas.microsoft.com/office/drawing/2014/main" id="{67BD4188-EF0B-A97E-16E6-B33F4273606C}"/>
              </a:ext>
            </a:extLst>
          </p:cNvPr>
          <p:cNvSpPr txBox="1"/>
          <p:nvPr/>
        </p:nvSpPr>
        <p:spPr>
          <a:xfrm>
            <a:off x="4949772" y="34061351"/>
            <a:ext cx="5222928" cy="523220"/>
          </a:xfrm>
          <a:prstGeom prst="rect">
            <a:avLst/>
          </a:prstGeom>
          <a:noFill/>
        </p:spPr>
        <p:txBody>
          <a:bodyPr wrap="square">
            <a:spAutoFit/>
          </a:bodyPr>
          <a:lstStyle/>
          <a:p>
            <a:pPr marL="0" marR="0" lvl="0" indent="0" rtl="0">
              <a:lnSpc>
                <a:spcPct val="100000"/>
              </a:lnSpc>
              <a:spcBef>
                <a:spcPts val="0"/>
              </a:spcBef>
              <a:spcAft>
                <a:spcPts val="0"/>
              </a:spcAft>
              <a:buClr>
                <a:schemeClr val="dk1"/>
              </a:buClr>
              <a:buSzPts val="1800"/>
              <a:buFont typeface="Arial"/>
              <a:buNone/>
            </a:pPr>
            <a:r>
              <a:rPr lang="it-IT" sz="2800" b="1" u="none" strike="noStrike" cap="none" dirty="0">
                <a:solidFill>
                  <a:srgbClr val="C00000"/>
                </a:solidFill>
                <a:latin typeface="Myriad Pro" panose="020B0503030403020204"/>
              </a:rPr>
              <a:t>Nabro June 2011 eruption</a:t>
            </a:r>
          </a:p>
        </p:txBody>
      </p:sp>
    </p:spTree>
    <p:extLst>
      <p:ext uri="{BB962C8B-B14F-4D97-AF65-F5344CB8AC3E}">
        <p14:creationId xmlns:p14="http://schemas.microsoft.com/office/powerpoint/2010/main" val="23077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14327</TotalTime>
  <Words>1024</Words>
  <Application>Microsoft Office PowerPoint</Application>
  <PresentationFormat>Custom</PresentationFormat>
  <Paragraphs>106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Myriad Pro</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Graphical guidelines:  Font = Myriad Pro Family (see folder: fonts) Text size = minimum 50pt Subtitle size = minimum 100pt  (Desired) heading  size = 200pt, but depending on the length of your company/project name (Desired) subheading size = minimal 100pt  Make sure not to change the dimensions of the heading, this is a fixed lay-out. However, you may adjust the font size to your company/project name and you should add your own logo in the logo frame.  Please note that the subheading is optional and that you may delete this frame.   Pictures: Use as many illustrations or pictures as possible to avoid a text heavy poster, however all the images MUST BE OF HIGH RESOLUTION.   Printing format: The poster will be printed directly on the frame. Don’t change anyhting to the dimensions of this poster (94 cm (W) x 128 (H)) Minimum resolution of the print and pictures - 300 DPI   Files and formats to provide: Please fill in either the PowerPoint or Adobe InDesign template and send us the original source file.   Editorial check: Make sure that your poster has been reviewed by the communications department of your organisation and that an editorial/spell check has been performed. The SJU will not perform any editorial check of your poster.  Deadline: Send the finalised source file to christine.stewart@sesarju.eu by the 15th of November 2018, including the name of your poster in the subject line.   Large file sizes may prevent you from sending this directly. If this is the case please use, www.wetransfer.com.  H2020: If your project has received funding from H2020 don’t forget to add the following sentence to your poster and indicate the correct grant number.</dc:title>
  <dc:creator>Hugues Brenot</dc:creator>
  <cp:lastModifiedBy>Eric Pottiaux</cp:lastModifiedBy>
  <cp:revision>88</cp:revision>
  <dcterms:created xsi:type="dcterms:W3CDTF">2023-07-05T09:00:43Z</dcterms:created>
  <dcterms:modified xsi:type="dcterms:W3CDTF">2025-07-08T09:30:41Z</dcterms:modified>
</cp:coreProperties>
</file>