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9" r:id="rId4"/>
    <p:sldId id="268" r:id="rId5"/>
    <p:sldId id="258" r:id="rId6"/>
    <p:sldId id="259" r:id="rId7"/>
    <p:sldId id="261" r:id="rId8"/>
    <p:sldId id="271" r:id="rId9"/>
    <p:sldId id="260" r:id="rId10"/>
    <p:sldId id="262" r:id="rId11"/>
    <p:sldId id="265" r:id="rId12"/>
    <p:sldId id="263" r:id="rId13"/>
    <p:sldId id="264" r:id="rId14"/>
    <p:sldId id="270" r:id="rId15"/>
    <p:sldId id="267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E7"/>
    <a:srgbClr val="FF00FF"/>
    <a:srgbClr val="7CEB99"/>
    <a:srgbClr val="FF8800"/>
    <a:srgbClr val="FFC6C6"/>
    <a:srgbClr val="5554FF"/>
    <a:srgbClr val="000BFF"/>
    <a:srgbClr val="FF0000"/>
    <a:srgbClr val="8F00FF"/>
    <a:srgbClr val="C6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C94F2-4445-954C-84CF-139D32D1C4CA}" v="1008" dt="2025-09-16T08:30:56.949"/>
    <p1510:client id="{8CCA0309-DB72-3470-8C8A-078F492AB8EF}" v="15" dt="2025-09-15T09:41:21.524"/>
    <p1510:client id="{DB9286CD-910E-0502-855F-562B973062F1}" v="5" dt="2025-09-15T14:19:55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/>
    <p:restoredTop sz="96164"/>
  </p:normalViewPr>
  <p:slideViewPr>
    <p:cSldViewPr snapToGrid="0">
      <p:cViewPr varScale="1">
        <p:scale>
          <a:sx n="122" d="100"/>
          <a:sy n="122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0D817-0184-0E4F-9F17-8AA8DC98BAD7}" type="datetimeFigureOut">
              <a:rPr lang="en-BE" smtClean="0"/>
              <a:t>27/10/2025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F274E-0C6B-7549-BC4C-EB0F09D8D53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139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dirty="0">
                <a:latin typeface="Devanagari MT" panose="02000500020000000000" pitchFamily="2" charset="0"/>
                <a:cs typeface="Devanagari MT" panose="02000500020000000000" pitchFamily="2" charset="0"/>
              </a:rPr>
              <a:t>Explosive eruptions</a:t>
            </a:r>
            <a:r>
              <a:rPr lang="en-GB" sz="1200" b="0" i="0" u="none" strike="noStrike" dirty="0"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 of plasma and magnetic field from the Sun’s corona (250 to 3000 km/s).</a:t>
            </a:r>
          </a:p>
          <a:p>
            <a:pPr algn="l"/>
            <a:endParaRPr lang="en-GB" sz="1200" b="0" i="0" u="none" strike="noStrike" dirty="0">
              <a:effectLst/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algn="l"/>
            <a:r>
              <a:rPr lang="en-GB" sz="1200" b="0" i="0" u="none" strike="noStrike" dirty="0"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Key CME parameters for analysis: size, speed, direction, and magnetic field (inferred from spacecraft data).</a:t>
            </a:r>
          </a:p>
          <a:p>
            <a:pPr algn="l"/>
            <a:endParaRPr lang="en-GB" sz="1200" b="0" i="0" u="none" strike="noStrike" dirty="0">
              <a:effectLst/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algn="l"/>
            <a:r>
              <a:rPr lang="en-GB" sz="1200" b="0" i="0" dirty="0"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The arrival at Earth is first observed in situ at L1: marked by an increase in total magnetic field strength, and changes in plasma speed, temperature and density.</a:t>
            </a:r>
            <a:endParaRPr lang="en-GB" sz="1200" b="0" i="0" u="none" strike="noStrike" dirty="0">
              <a:effectLst/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algn="l"/>
            <a:endParaRPr lang="en-GB" sz="1200" b="0" i="0" u="none" strike="noStrike" dirty="0">
              <a:effectLst/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algn="l"/>
            <a:r>
              <a:rPr lang="en-GB" sz="1200" b="0" i="0" u="none" strike="noStrike" dirty="0"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Main drivers of the most intense geomagnetic storms.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274E-0C6B-7549-BC4C-EB0F09D8D535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9065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0000"/>
                </a:solidFill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C</a:t>
            </a:r>
            <a:r>
              <a:rPr lang="en-GB" sz="12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oronal</a:t>
            </a:r>
            <a:r>
              <a:rPr lang="en-GB" sz="1200" b="1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 model</a:t>
            </a:r>
            <a:r>
              <a:rPr lang="en-GB" sz="12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: </a:t>
            </a:r>
            <a:br>
              <a:rPr lang="en-GB" sz="12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</a:br>
            <a:r>
              <a:rPr lang="en-GB" sz="12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Provides data-driven solar wind plasma parameters at 0.1 AU.</a:t>
            </a:r>
            <a:endParaRPr lang="en-GB" sz="1200" dirty="0">
              <a:solidFill>
                <a:srgbClr val="000000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br>
              <a:rPr lang="en-GB" sz="1200" b="1" dirty="0">
                <a:solidFill>
                  <a:srgbClr val="00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</a:br>
            <a:r>
              <a:rPr lang="en-GB" sz="1200" b="1" dirty="0">
                <a:solidFill>
                  <a:srgbClr val="000000"/>
                </a:solidFill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Heliospheric</a:t>
            </a:r>
            <a:r>
              <a:rPr lang="en-GB" sz="1200" b="1" dirty="0">
                <a:solidFill>
                  <a:srgbClr val="00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 model</a:t>
            </a:r>
            <a:r>
              <a:rPr lang="en-GB" sz="1200" dirty="0">
                <a:solidFill>
                  <a:srgbClr val="00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: </a:t>
            </a:r>
            <a:br>
              <a:rPr lang="en-GB" sz="1200" dirty="0">
                <a:solidFill>
                  <a:srgbClr val="00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</a:br>
            <a:r>
              <a:rPr lang="en-GB" sz="1200" dirty="0">
                <a:solidFill>
                  <a:srgbClr val="00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Use </a:t>
            </a:r>
            <a:r>
              <a:rPr lang="en-GB" sz="12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boundary conditions to drive a 3D time-dependent MHD model of the inner heliosphere up to 2 AU. </a:t>
            </a:r>
          </a:p>
          <a:p>
            <a:endParaRPr lang="en-GB" sz="1200" dirty="0">
              <a:solidFill>
                <a:srgbClr val="000000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CMEs are injected at the inner boundary of EUHFORIA.</a:t>
            </a:r>
            <a:br>
              <a:rPr lang="en-GB" sz="12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</a:br>
            <a:r>
              <a:rPr lang="en-GB" sz="12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Different CME models can be implemented.</a:t>
            </a:r>
            <a:endParaRPr lang="en-GB" sz="1200" dirty="0">
              <a:solidFill>
                <a:srgbClr val="000000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274E-0C6B-7549-BC4C-EB0F09D8D535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6990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CD1:58 Computational optimisation of the FRi3D CME model in EUHFORIA used for SEP simulations, on Thursday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274E-0C6B-7549-BC4C-EB0F09D8D535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1599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274E-0C6B-7549-BC4C-EB0F09D8D535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16137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274E-0C6B-7549-BC4C-EB0F09D8D535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485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5878-2A37-78FA-CC5A-34D745175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76A6D-D6EC-E678-2503-46CB554E9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D0A5F-4682-9542-BCA8-A9B3C783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9664-BE2D-E341-9ED4-BFB700BDED87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64EA5-D773-8E87-F0EC-60DC5FC8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32B56-73F3-D9B2-4F31-C84B70D0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454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DB9A-94DE-C038-DF68-0E29FEEB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1D4DF-227D-4AA4-1035-CCC6D6001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AFEC-33CF-246A-D00C-092F7A79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F6F-7EC7-514A-889F-949C1DF915E3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62E25-EBFC-D2E2-AA3B-DF95BE33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2C3F-5E1C-0266-7C72-FC6FBF7D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984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E77596-AF92-8D6E-A0D8-A9E4CE1A6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7A5C0-7F83-211D-851B-1462C7CC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D1A51-404B-D062-4408-4A9D35FC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E5BEE-7117-B84C-A718-5E20738A5E5A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7A45D-A3FF-8C75-3E54-C66CC8BA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B3928-22FA-3C3D-52F0-53423937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23360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F87B-7F99-3BF4-9823-73FBC508C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45AB9-8B8C-49EA-72DF-CBBDAFB0C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A8F4-C4BA-2F13-344F-A45AC36E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E22D-E584-8C44-B2D0-14324E2E3744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623D5-5ADD-E007-316D-3070DAE01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742A0-5A96-80CA-B174-CF894A9F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1614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9FDA-A02D-7B4B-4AB7-5310FEE51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0919E-1A07-2034-C481-7E8F38E3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C194E-97D8-C59E-A510-CDB44F98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953-4DB8-AF40-B353-E62F133C26A7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3C9D4-AB6F-1913-A04E-C3747E34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DC929-6562-2074-3E0D-8B3D86C3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2491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1448-4681-F372-C65A-66DEFB29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D1395-954F-4848-30F0-39E62A98D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AEAA4-5F4F-91BB-4459-07BDEFF39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6EA39-22B8-EA16-7894-15E233E3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27CF-B581-BD44-9D29-408047A99EFD}" type="datetime1">
              <a:rPr lang="en-US" smtClean="0"/>
              <a:t>10/27/25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55612-6B98-FD95-433B-E762FF5E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85BDD-45B0-35B7-0955-F6D39C8F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133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034E-2515-92F4-BFC0-B2811067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4C37A-78E6-149F-9E8A-AFFC6677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35E73-2CD7-25B6-DDAE-F1E9039B1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56875-3B77-451B-02A5-1BEA1CB09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E89CEA-98B7-89A5-BFC8-D4023CE7A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73766A-F071-5B11-9AEF-48AB86942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059C-60D6-9C48-8493-C8EA6B740152}" type="datetime1">
              <a:rPr lang="en-US" smtClean="0"/>
              <a:t>10/27/25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3E4F2-4A5C-65F4-38B4-901BA8B8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6DE6-FA5A-AC6A-12EA-5F965C6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344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444-E5D4-9F6A-6D5C-01E20C10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CA40E-F85B-79EB-1B7E-5A235A09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DEDA-DCF3-CE41-8053-69D5DFB297A9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56146-7E72-D834-72F2-03503FF6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516A6-90ED-7DD6-751D-8AEC8B9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3520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31D82-07A4-601F-9DA9-9F476A2F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F599-980F-F24C-971C-6DFB82D77127}" type="datetime1">
              <a:rPr lang="en-US" smtClean="0"/>
              <a:t>10/27/25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3DD96-E24D-55EC-361A-5F2F4E4A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86775-09EB-3FF0-2EE5-F1E50341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4955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96D3-7DF8-7A96-A04C-4C7245D0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7B305-2CF7-245F-5434-2AF7D4EEB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05137-744A-CB0F-0D67-C59BAEC46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3CF58-F148-F15D-F7E1-6633FF5B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3588-5E0F-BF42-9F10-5B7F385DFF14}" type="datetime1">
              <a:rPr lang="en-US" smtClean="0"/>
              <a:t>10/27/25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ED611-0064-393B-ED2C-3EF524BB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E76B6-C0C8-04E3-03D4-28837606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392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796D-8D34-60D4-5169-71A60B8E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C5BAB-4ACF-8B44-E7C3-AB2219CB8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266BE-5E25-DF03-C274-20D6252C9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7C03B-2C70-F75D-5C5A-DBD74DAB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AB87-6997-054A-BF18-A2F716D112B4}" type="datetime1">
              <a:rPr lang="en-US" smtClean="0"/>
              <a:t>10/27/25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AE922-41DE-3663-C3CA-80F31027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1EC74-6886-C235-1AC0-160488D74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3033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007EB-325B-27AD-B55D-F24F33D1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92C2A-558B-E9D7-FF2D-3FE9262C4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B49BF-C60F-9158-F947-FB3DBD95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AFE812-1F41-8E47-A600-99DEDD608B76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437C2-DFDA-FDB8-9ED9-D2E4CA595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0CF4-B103-C7EF-DDD4-F1515410D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C1835D-3C96-3549-B6D6-0ADF02DB4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7680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9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microsoft.com/office/2007/relationships/hdphoto" Target="../media/hdphoto2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7.wdp"/><Relationship Id="rId4" Type="http://schemas.microsoft.com/office/2007/relationships/hdphoto" Target="../media/hdphoto2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2.wdp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D38740-B823-ACBE-0B37-F5427B16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65" t="9123" r="13322" b="12591"/>
          <a:stretch>
            <a:fillRect/>
          </a:stretch>
        </p:blipFill>
        <p:spPr>
          <a:xfrm>
            <a:off x="753035" y="5522522"/>
            <a:ext cx="770965" cy="774092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873A3-E303-C17E-9780-FF47883A35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861C6-68B1-73D4-D8D8-577B218DB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0575F367-7462-848C-2015-57B62E8FB1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9417" b="1058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D391E3-0206-D113-9317-7EEA4C51EAF5}"/>
              </a:ext>
            </a:extLst>
          </p:cNvPr>
          <p:cNvSpPr/>
          <p:nvPr/>
        </p:nvSpPr>
        <p:spPr>
          <a:xfrm>
            <a:off x="5217460" y="-1815848"/>
            <a:ext cx="7736541" cy="7234518"/>
          </a:xfrm>
          <a:prstGeom prst="ellipse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rgbClr val="37373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E426A-00A7-4688-395E-02F0BDEF1A5C}"/>
              </a:ext>
            </a:extLst>
          </p:cNvPr>
          <p:cNvSpPr txBox="1"/>
          <p:nvPr/>
        </p:nvSpPr>
        <p:spPr>
          <a:xfrm>
            <a:off x="5477434" y="782143"/>
            <a:ext cx="6553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Estimation of the </a:t>
            </a:r>
            <a:r>
              <a:rPr lang="en-GB" sz="4400" b="1" dirty="0">
                <a:solidFill>
                  <a:srgbClr val="FFC0F8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twist</a:t>
            </a:r>
            <a:r>
              <a:rPr lang="en-GB" sz="44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in a solar magnetic flux rope</a:t>
            </a:r>
            <a:endParaRPr lang="en-BE" sz="4400" b="1" dirty="0">
              <a:solidFill>
                <a:schemeClr val="bg1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B5E0A-1F18-663E-0366-9B94F98E0DF8}"/>
              </a:ext>
            </a:extLst>
          </p:cNvPr>
          <p:cNvSpPr txBox="1"/>
          <p:nvPr/>
        </p:nvSpPr>
        <p:spPr>
          <a:xfrm>
            <a:off x="8390964" y="2355671"/>
            <a:ext cx="3514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rgbClr val="FFFD78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Brenda D. Dorsch </a:t>
            </a:r>
            <a:br>
              <a:rPr lang="en-GB" sz="22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r>
              <a:rPr lang="en-GB" sz="22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Luciano Rodriguez </a:t>
            </a:r>
            <a:br>
              <a:rPr lang="en-GB" sz="22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r>
              <a:rPr lang="en-GB" sz="22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Jasmina Magdalenić</a:t>
            </a:r>
            <a:endParaRPr lang="en-BE" sz="2200" b="1" dirty="0">
              <a:solidFill>
                <a:schemeClr val="bg1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AC1B4-E5F6-9907-6E8D-EA8FC2404A53}"/>
              </a:ext>
            </a:extLst>
          </p:cNvPr>
          <p:cNvSpPr txBox="1"/>
          <p:nvPr/>
        </p:nvSpPr>
        <p:spPr>
          <a:xfrm>
            <a:off x="0" y="0"/>
            <a:ext cx="1380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1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EUI-HRI/SolO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C885A-7E4E-ABA8-4756-98A1734A955D}"/>
              </a:ext>
            </a:extLst>
          </p:cNvPr>
          <p:cNvSpPr txBox="1"/>
          <p:nvPr/>
        </p:nvSpPr>
        <p:spPr>
          <a:xfrm>
            <a:off x="1816500" y="5579539"/>
            <a:ext cx="3943169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</a:t>
            </a:r>
          </a:p>
          <a:p>
            <a:pPr algn="r"/>
            <a:r>
              <a:rPr lang="en-GB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27-31 October 2025, Umeå, Sweden.</a:t>
            </a:r>
          </a:p>
        </p:txBody>
      </p:sp>
      <p:pic>
        <p:nvPicPr>
          <p:cNvPr id="17" name="Picture 16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079E29F3-5CE8-957A-E4A7-E748D4D19D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33352" r="1331" b="35090"/>
          <a:stretch/>
        </p:blipFill>
        <p:spPr>
          <a:xfrm>
            <a:off x="8990105" y="4069587"/>
            <a:ext cx="1157941" cy="37158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A47F3BC-EA6B-725E-3921-8B4B53FA0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4308" y="3750154"/>
            <a:ext cx="934341" cy="7007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3ECBB4-D0A9-DDF1-9305-96553C8CC1EC}"/>
              </a:ext>
            </a:extLst>
          </p:cNvPr>
          <p:cNvSpPr txBox="1"/>
          <p:nvPr/>
        </p:nvSpPr>
        <p:spPr>
          <a:xfrm>
            <a:off x="7365755" y="4431707"/>
            <a:ext cx="1471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800" i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Observatory of Belgium</a:t>
            </a:r>
          </a:p>
        </p:txBody>
      </p:sp>
      <p:pic>
        <p:nvPicPr>
          <p:cNvPr id="10" name="Picture 9" descr="A logo of a baby&#10;&#10;AI-generated content may be incorrect.">
            <a:extLst>
              <a:ext uri="{FF2B5EF4-FFF2-40B4-BE49-F238E27FC236}">
                <a16:creationId xmlns:a16="http://schemas.microsoft.com/office/drawing/2014/main" id="{63420DAC-9A1B-2674-0C6B-7200A15546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57" t="11708" r="9998" b="8222"/>
          <a:stretch>
            <a:fillRect/>
          </a:stretch>
        </p:blipFill>
        <p:spPr>
          <a:xfrm>
            <a:off x="1138517" y="5319601"/>
            <a:ext cx="1063465" cy="10792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698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75D4-60D6-F248-8994-F7E2E4B3A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4C6B88C0-ABCF-340D-7469-B138CFD53A8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pic>
        <p:nvPicPr>
          <p:cNvPr id="9" name="Content Placeholder 8" descr="A collage of images of a solar eclipse&#10;&#10;AI-generated content may be incorrect.">
            <a:extLst>
              <a:ext uri="{FF2B5EF4-FFF2-40B4-BE49-F238E27FC236}">
                <a16:creationId xmlns:a16="http://schemas.microsoft.com/office/drawing/2014/main" id="{ADC17C45-174B-9DCA-EE28-DD2D7DCAD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27083" y="2052941"/>
            <a:ext cx="4427880" cy="4399452"/>
          </a:xfrm>
        </p:spPr>
      </p:pic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B5B588F4-69E7-36E5-FE8B-F52DB81183F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pic>
        <p:nvPicPr>
          <p:cNvPr id="11" name="Picture 10" descr="A collage of images of a solar eclipse&#10;&#10;AI-generated content may be incorrect.">
            <a:extLst>
              <a:ext uri="{FF2B5EF4-FFF2-40B4-BE49-F238E27FC236}">
                <a16:creationId xmlns:a16="http://schemas.microsoft.com/office/drawing/2014/main" id="{CB626933-D48A-DA62-A7F7-FE1912E3D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128" y="2016740"/>
            <a:ext cx="4427880" cy="4435489"/>
          </a:xfrm>
          <a:prstGeom prst="rect">
            <a:avLst/>
          </a:prstGeom>
        </p:spPr>
      </p:pic>
      <p:sp>
        <p:nvSpPr>
          <p:cNvPr id="12" name="Process 11">
            <a:extLst>
              <a:ext uri="{FF2B5EF4-FFF2-40B4-BE49-F238E27FC236}">
                <a16:creationId xmlns:a16="http://schemas.microsoft.com/office/drawing/2014/main" id="{CDC33F17-9015-CF6E-F49F-B7099BC13653}"/>
              </a:ext>
            </a:extLst>
          </p:cNvPr>
          <p:cNvSpPr/>
          <p:nvPr/>
        </p:nvSpPr>
        <p:spPr>
          <a:xfrm>
            <a:off x="0" y="1335233"/>
            <a:ext cx="3520138" cy="646331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3D CME </a:t>
            </a:r>
            <a:r>
              <a:rPr lang="en-GB" sz="2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reconstruction.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16267-919A-28A0-0D04-D7E3555F9C06}"/>
              </a:ext>
            </a:extLst>
          </p:cNvPr>
          <p:cNvSpPr txBox="1"/>
          <p:nvPr/>
        </p:nvSpPr>
        <p:spPr>
          <a:xfrm>
            <a:off x="3901900" y="1520925"/>
            <a:ext cx="33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Based on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FRi3D geometry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238E042-5E60-7F5B-2041-0F4BD64CAFA2}"/>
              </a:ext>
            </a:extLst>
          </p:cNvPr>
          <p:cNvSpPr txBox="1">
            <a:spLocks/>
          </p:cNvSpPr>
          <p:nvPr/>
        </p:nvSpPr>
        <p:spPr>
          <a:xfrm>
            <a:off x="11602065" y="127306"/>
            <a:ext cx="483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10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2DAF4A-5848-00F7-9E43-6E841CF2C4FC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0AF433-0955-B4A3-A97C-1DB5D159BD83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E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</a:t>
            </a:r>
            <a:r>
              <a:rPr lang="en-BE" sz="360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Application: Statistical study </a:t>
            </a:r>
            <a:r>
              <a:rPr lang="en-BE" sz="360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endParaRPr lang="en-BE" dirty="0">
              <a:solidFill>
                <a:srgbClr val="D3D6F9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729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38E1A-BBE4-8608-77D0-C38BD3F1F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D0279D91-D8E9-A81F-BB11-DDD4AF1F332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E86A6-B3D0-21E7-94A7-AB27596E7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Statistical results </a:t>
            </a:r>
            <a:r>
              <a:rPr lang="en-BE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F28846A1-17D9-46D7-131C-A2988932FF0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10" name="Process 9">
            <a:extLst>
              <a:ext uri="{FF2B5EF4-FFF2-40B4-BE49-F238E27FC236}">
                <a16:creationId xmlns:a16="http://schemas.microsoft.com/office/drawing/2014/main" id="{0D3F24B1-BA6B-BD0F-AC64-26D6C0C11697}"/>
              </a:ext>
            </a:extLst>
          </p:cNvPr>
          <p:cNvSpPr/>
          <p:nvPr/>
        </p:nvSpPr>
        <p:spPr>
          <a:xfrm>
            <a:off x="0" y="1343818"/>
            <a:ext cx="2035466" cy="618533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Deprojection.</a:t>
            </a:r>
            <a:endParaRPr lang="en-GB" noProof="0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761F0-77F1-D5A9-160C-B29B56982F31}"/>
              </a:ext>
            </a:extLst>
          </p:cNvPr>
          <p:cNvSpPr txBox="1"/>
          <p:nvPr/>
        </p:nvSpPr>
        <p:spPr>
          <a:xfrm>
            <a:off x="6333888" y="2276650"/>
            <a:ext cx="5032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Strong 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dependence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 of the magnetic 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twist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 value on the observer 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vantage point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was found.</a:t>
            </a: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20066-7A85-B4D5-89D6-8950132E93D4}"/>
              </a:ext>
            </a:extLst>
          </p:cNvPr>
          <p:cNvSpPr txBox="1"/>
          <p:nvPr/>
        </p:nvSpPr>
        <p:spPr>
          <a:xfrm>
            <a:off x="6869488" y="3382834"/>
            <a:ext cx="3539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General trend of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decreasing twist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with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increasing longitude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4F16FC-579C-1F59-A90C-1F2FBEBC3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256" y="4438295"/>
            <a:ext cx="3288071" cy="5231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DE3EDE-4A59-1012-D9CC-60A4F5AF433C}"/>
              </a:ext>
            </a:extLst>
          </p:cNvPr>
          <p:cNvSpPr txBox="1"/>
          <p:nvPr/>
        </p:nvSpPr>
        <p:spPr>
          <a:xfrm>
            <a:off x="2684206" y="1689981"/>
            <a:ext cx="2536723" cy="646331"/>
          </a:xfrm>
          <a:prstGeom prst="rect">
            <a:avLst/>
          </a:prstGeom>
          <a:noFill/>
          <a:ln>
            <a:solidFill>
              <a:srgbClr val="0006E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23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 events observed by 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3 spacecraft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only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</a:p>
        </p:txBody>
      </p:sp>
      <p:pic>
        <p:nvPicPr>
          <p:cNvPr id="21" name="Picture 2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1D0B8B8-28CD-DC30-BAF9-051E9BBFC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5" y="2513588"/>
            <a:ext cx="5488230" cy="37079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5B7346-0AEA-1306-4351-209C590CE506}"/>
              </a:ext>
            </a:extLst>
          </p:cNvPr>
          <p:cNvSpPr txBox="1"/>
          <p:nvPr/>
        </p:nvSpPr>
        <p:spPr>
          <a:xfrm>
            <a:off x="5990898" y="5376601"/>
            <a:ext cx="3058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Used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to </a:t>
            </a:r>
            <a:r>
              <a:rPr lang="en-BE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deproject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the twist value to the central meridian, </a:t>
            </a:r>
            <a:r>
              <a:rPr lang="en-BE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𝝉</a:t>
            </a:r>
            <a:r>
              <a:rPr lang="en-BE" baseline="-25000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d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  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5F84715-0590-552C-D243-FBC47109262F}"/>
              </a:ext>
            </a:extLst>
          </p:cNvPr>
          <p:cNvSpPr/>
          <p:nvPr/>
        </p:nvSpPr>
        <p:spPr>
          <a:xfrm rot="5400000">
            <a:off x="8485605" y="4066214"/>
            <a:ext cx="307377" cy="255394"/>
          </a:xfrm>
          <a:prstGeom prst="rightArrow">
            <a:avLst>
              <a:gd name="adj1" fmla="val 44300"/>
              <a:gd name="adj2" fmla="val 47554"/>
            </a:avLst>
          </a:prstGeom>
          <a:solidFill>
            <a:srgbClr val="000BFF"/>
          </a:solidFill>
          <a:ln>
            <a:solidFill>
              <a:srgbClr val="000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5DAF5E4E-DAA2-DBEE-C7B1-23FBBCB10CF4}"/>
              </a:ext>
            </a:extLst>
          </p:cNvPr>
          <p:cNvSpPr/>
          <p:nvPr/>
        </p:nvSpPr>
        <p:spPr>
          <a:xfrm rot="5400000">
            <a:off x="8485604" y="5044273"/>
            <a:ext cx="307377" cy="255394"/>
          </a:xfrm>
          <a:prstGeom prst="rightArrow">
            <a:avLst>
              <a:gd name="adj1" fmla="val 44300"/>
              <a:gd name="adj2" fmla="val 47554"/>
            </a:avLst>
          </a:prstGeom>
          <a:solidFill>
            <a:srgbClr val="000BFF"/>
          </a:solidFill>
          <a:ln>
            <a:solidFill>
              <a:srgbClr val="000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2DCEBF-75E0-A590-65C1-8622A387F1A7}"/>
              </a:ext>
            </a:extLst>
          </p:cNvPr>
          <p:cNvSpPr txBox="1"/>
          <p:nvPr/>
        </p:nvSpPr>
        <p:spPr>
          <a:xfrm>
            <a:off x="2543720" y="6211808"/>
            <a:ext cx="3050835" cy="369332"/>
          </a:xfrm>
          <a:prstGeom prst="rect">
            <a:avLst/>
          </a:prstGeom>
          <a:solidFill>
            <a:srgbClr val="FFFB00">
              <a:alpha val="59608"/>
            </a:srgbClr>
          </a:solidFill>
        </p:spPr>
        <p:txBody>
          <a:bodyPr wrap="none" rtlCol="0">
            <a:spAutoFit/>
          </a:bodyPr>
          <a:lstStyle/>
          <a:p>
            <a:r>
              <a:rPr lang="en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Dorsch et al. (to be submitted).</a:t>
            </a:r>
          </a:p>
        </p:txBody>
      </p: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id="{F85E462F-90CF-5030-B51E-BF032BCED71F}"/>
              </a:ext>
            </a:extLst>
          </p:cNvPr>
          <p:cNvSpPr txBox="1">
            <a:spLocks/>
          </p:cNvSpPr>
          <p:nvPr/>
        </p:nvSpPr>
        <p:spPr>
          <a:xfrm>
            <a:off x="11602065" y="127306"/>
            <a:ext cx="483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11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BDCACC-66F3-866D-35D4-FFF4273E5ACC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FFDBB-EFBB-9228-2BBA-D60481208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165" y="5574220"/>
            <a:ext cx="3058510" cy="3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97BB7-3E00-D0F5-B7BE-7E36BC75F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different energy&#10;&#10;AI-generated content may be incorrect.">
            <a:extLst>
              <a:ext uri="{FF2B5EF4-FFF2-40B4-BE49-F238E27FC236}">
                <a16:creationId xmlns:a16="http://schemas.microsoft.com/office/drawing/2014/main" id="{F56534AC-6C39-A358-BD89-9C6D6E6D6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5" y="2935548"/>
            <a:ext cx="9070876" cy="3186574"/>
          </a:xfrm>
          <a:prstGeom prst="rect">
            <a:avLst/>
          </a:prstGeom>
        </p:spPr>
      </p:pic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16D63B65-1658-5761-B30E-9BB715BDE21C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4551CD-F783-6147-C2EF-650C32DE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Statistical results </a:t>
            </a:r>
            <a:r>
              <a:rPr lang="en-BE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D36B0D57-2088-3C4E-7491-95F3D4201780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08547D-15B8-6166-6F5B-33E9A499E58B}"/>
              </a:ext>
            </a:extLst>
          </p:cNvPr>
          <p:cNvSpPr txBox="1"/>
          <p:nvPr/>
        </p:nvSpPr>
        <p:spPr>
          <a:xfrm>
            <a:off x="1096124" y="2012218"/>
            <a:ext cx="43458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For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40 cases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, we used the deprojected twist value, </a:t>
            </a:r>
            <a:r>
              <a:rPr lang="en-BE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𝝉</a:t>
            </a:r>
            <a:r>
              <a:rPr lang="en-BE" baseline="-25000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d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, and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analysed the relation with the associated flare and CME speed.</a:t>
            </a: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5DDF28-BB51-0C4C-A802-290FC4651987}"/>
              </a:ext>
            </a:extLst>
          </p:cNvPr>
          <p:cNvSpPr txBox="1"/>
          <p:nvPr/>
        </p:nvSpPr>
        <p:spPr>
          <a:xfrm>
            <a:off x="6386463" y="2012218"/>
            <a:ext cx="4039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We assessed the robustness of the correlation C by applying </a:t>
            </a:r>
            <a:r>
              <a:rPr lang="en-BE" dirty="0">
                <a:solidFill>
                  <a:srgbClr val="0006E7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bootstrap resampling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to the C statistic.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6A633F-AC7D-DD46-6178-66561677592F}"/>
              </a:ext>
            </a:extLst>
          </p:cNvPr>
          <p:cNvSpPr txBox="1"/>
          <p:nvPr/>
        </p:nvSpPr>
        <p:spPr>
          <a:xfrm>
            <a:off x="9876071" y="3948786"/>
            <a:ext cx="1967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Mean C</a:t>
            </a:r>
            <a:r>
              <a:rPr lang="en-BE" baseline="30000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= 0.66</a:t>
            </a:r>
          </a:p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95% CI 0.38-0.85</a:t>
            </a:r>
            <a:endParaRPr lang="en-BE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D8E77D2-8470-5923-7954-8D6444BC6E72}"/>
              </a:ext>
            </a:extLst>
          </p:cNvPr>
          <p:cNvSpPr/>
          <p:nvPr/>
        </p:nvSpPr>
        <p:spPr>
          <a:xfrm rot="19760503">
            <a:off x="3639608" y="3530419"/>
            <a:ext cx="1258529" cy="2022183"/>
          </a:xfrm>
          <a:prstGeom prst="ellipse">
            <a:avLst/>
          </a:prstGeom>
          <a:noFill/>
          <a:ln>
            <a:solidFill>
              <a:srgbClr val="FF00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CBA32F-FE82-15D2-77C5-02AACB946F4B}"/>
              </a:ext>
            </a:extLst>
          </p:cNvPr>
          <p:cNvSpPr txBox="1"/>
          <p:nvPr/>
        </p:nvSpPr>
        <p:spPr>
          <a:xfrm>
            <a:off x="4483336" y="5891116"/>
            <a:ext cx="1917290" cy="646331"/>
          </a:xfrm>
          <a:prstGeom prst="rect">
            <a:avLst/>
          </a:prstGeom>
          <a:noFill/>
          <a:ln w="12700">
            <a:solidFill>
              <a:srgbClr val="FF00F7"/>
            </a:solidFill>
          </a:ln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X-class cases more scattered. </a:t>
            </a:r>
            <a:endParaRPr lang="en-BE" dirty="0"/>
          </a:p>
        </p:txBody>
      </p:sp>
      <p:sp>
        <p:nvSpPr>
          <p:cNvPr id="34" name="Process 33">
            <a:extLst>
              <a:ext uri="{FF2B5EF4-FFF2-40B4-BE49-F238E27FC236}">
                <a16:creationId xmlns:a16="http://schemas.microsoft.com/office/drawing/2014/main" id="{B8A3DBDE-9436-E3EC-1C6C-9D1A747CEDA1}"/>
              </a:ext>
            </a:extLst>
          </p:cNvPr>
          <p:cNvSpPr/>
          <p:nvPr/>
        </p:nvSpPr>
        <p:spPr>
          <a:xfrm>
            <a:off x="0" y="1343818"/>
            <a:ext cx="3800167" cy="618533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noProof="0" dirty="0">
                <a:solidFill>
                  <a:srgbClr val="FFFF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Twist</a:t>
            </a:r>
            <a:r>
              <a:rPr lang="en-GB" sz="2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vs. </a:t>
            </a:r>
            <a:r>
              <a:rPr lang="en-GB" sz="2400" dirty="0">
                <a:latin typeface="Devanagari MT" panose="02000500020000000000" pitchFamily="2" charset="0"/>
                <a:cs typeface="Devanagari MT" panose="02000500020000000000" pitchFamily="2" charset="0"/>
              </a:rPr>
              <a:t>V</a:t>
            </a:r>
            <a:r>
              <a:rPr lang="en-GB" sz="2400" baseline="-25000" dirty="0">
                <a:latin typeface="Devanagari MT" panose="02000500020000000000" pitchFamily="2" charset="0"/>
                <a:cs typeface="Devanagari MT" panose="02000500020000000000" pitchFamily="2" charset="0"/>
              </a:rPr>
              <a:t>CME</a:t>
            </a:r>
            <a:r>
              <a:rPr lang="en-GB" sz="2400" dirty="0">
                <a:latin typeface="Devanagari MT" panose="02000500020000000000" pitchFamily="2" charset="0"/>
                <a:cs typeface="Devanagari MT" panose="02000500020000000000" pitchFamily="2" charset="0"/>
              </a:rPr>
              <a:t> &amp; flare.</a:t>
            </a:r>
            <a:endParaRPr lang="en-GB" noProof="0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FD659560-7946-C350-B89B-0E0408A19139}"/>
              </a:ext>
            </a:extLst>
          </p:cNvPr>
          <p:cNvSpPr txBox="1">
            <a:spLocks/>
          </p:cNvSpPr>
          <p:nvPr/>
        </p:nvSpPr>
        <p:spPr>
          <a:xfrm>
            <a:off x="11602065" y="127306"/>
            <a:ext cx="483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12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9516D-9F28-61C9-3F16-210C179A82E5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131809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5F907-F409-8268-2282-F02B8C76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eft Arrow Callout 25">
            <a:extLst>
              <a:ext uri="{FF2B5EF4-FFF2-40B4-BE49-F238E27FC236}">
                <a16:creationId xmlns:a16="http://schemas.microsoft.com/office/drawing/2014/main" id="{369E4626-9BE2-BE99-0BCA-9048B98C3D64}"/>
              </a:ext>
            </a:extLst>
          </p:cNvPr>
          <p:cNvSpPr/>
          <p:nvPr/>
        </p:nvSpPr>
        <p:spPr>
          <a:xfrm>
            <a:off x="7741417" y="3996389"/>
            <a:ext cx="4344258" cy="2350398"/>
          </a:xfrm>
          <a:prstGeom prst="leftArrowCallout">
            <a:avLst>
              <a:gd name="adj1" fmla="val 41468"/>
              <a:gd name="adj2" fmla="val 25000"/>
              <a:gd name="adj3" fmla="val 11668"/>
              <a:gd name="adj4" fmla="val 90481"/>
            </a:avLst>
          </a:prstGeom>
          <a:solidFill>
            <a:srgbClr val="76D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Left Arrow Callout 24">
            <a:extLst>
              <a:ext uri="{FF2B5EF4-FFF2-40B4-BE49-F238E27FC236}">
                <a16:creationId xmlns:a16="http://schemas.microsoft.com/office/drawing/2014/main" id="{8B55D538-1164-DE4C-19E3-CD2B99AE1DC5}"/>
              </a:ext>
            </a:extLst>
          </p:cNvPr>
          <p:cNvSpPr/>
          <p:nvPr/>
        </p:nvSpPr>
        <p:spPr>
          <a:xfrm>
            <a:off x="7741417" y="1431328"/>
            <a:ext cx="4344258" cy="2350397"/>
          </a:xfrm>
          <a:prstGeom prst="leftArrowCallout">
            <a:avLst>
              <a:gd name="adj1" fmla="val 41468"/>
              <a:gd name="adj2" fmla="val 25000"/>
              <a:gd name="adj3" fmla="val 11668"/>
              <a:gd name="adj4" fmla="val 90481"/>
            </a:avLst>
          </a:prstGeom>
          <a:solidFill>
            <a:srgbClr val="76D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238259EF-46B3-0321-CF5F-EB833930B75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867E8-9DAD-34B6-213A-B24614ED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Statistical results </a:t>
            </a:r>
            <a:r>
              <a:rPr lang="en-BE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E25F0400-AAA9-D49E-50E0-1B4BA9523EB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F40369-AAB7-51C1-972F-39707E4E81E9}"/>
              </a:ext>
            </a:extLst>
          </p:cNvPr>
          <p:cNvSpPr txBox="1"/>
          <p:nvPr/>
        </p:nvSpPr>
        <p:spPr>
          <a:xfrm>
            <a:off x="8307058" y="1633863"/>
            <a:ext cx="3934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X-class.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7 cases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 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075025-207B-FA3B-A91A-4842C1431429}"/>
              </a:ext>
            </a:extLst>
          </p:cNvPr>
          <p:cNvSpPr txBox="1"/>
          <p:nvPr/>
        </p:nvSpPr>
        <p:spPr>
          <a:xfrm>
            <a:off x="8307059" y="2064146"/>
            <a:ext cx="2112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Mean </a:t>
            </a:r>
            <a:r>
              <a:rPr lang="en-BE" dirty="0">
                <a:highlight>
                  <a:srgbClr val="00FFFF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C</a:t>
            </a:r>
            <a:r>
              <a:rPr lang="en-BE" baseline="30000" dirty="0">
                <a:highlight>
                  <a:srgbClr val="00FFFF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BE" dirty="0">
                <a:highlight>
                  <a:srgbClr val="00FFFF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= 0.68</a:t>
            </a:r>
          </a:p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95% </a:t>
            </a:r>
            <a:r>
              <a:rPr lang="en-BE" dirty="0">
                <a:highlight>
                  <a:srgbClr val="00FFFF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CI 0.27-1</a:t>
            </a:r>
            <a:endParaRPr lang="en-BE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0321A-6A30-B467-5F6A-A04C3ADAF32F}"/>
              </a:ext>
            </a:extLst>
          </p:cNvPr>
          <p:cNvSpPr txBox="1"/>
          <p:nvPr/>
        </p:nvSpPr>
        <p:spPr>
          <a:xfrm>
            <a:off x="8307060" y="4647763"/>
            <a:ext cx="2112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Mean </a:t>
            </a:r>
            <a:r>
              <a:rPr lang="en-BE" dirty="0"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C</a:t>
            </a:r>
            <a:r>
              <a:rPr lang="en-BE" baseline="30000" dirty="0"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BE" dirty="0"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= 0.83</a:t>
            </a:r>
          </a:p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95% </a:t>
            </a:r>
            <a:r>
              <a:rPr lang="en-BE" dirty="0"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CI 0.67-0.93</a:t>
            </a:r>
            <a:endParaRPr lang="en-BE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407D5B-2D1E-A976-34D6-7A964589CDC0}"/>
              </a:ext>
            </a:extLst>
          </p:cNvPr>
          <p:cNvSpPr txBox="1"/>
          <p:nvPr/>
        </p:nvSpPr>
        <p:spPr>
          <a:xfrm>
            <a:off x="8307058" y="2919561"/>
            <a:ext cx="367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Correlation is significant despite the small sample, but CI is wide.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4B334A-8BA0-AA4A-0265-2E4BC8EBDBD1}"/>
              </a:ext>
            </a:extLst>
          </p:cNvPr>
          <p:cNvSpPr txBox="1"/>
          <p:nvPr/>
        </p:nvSpPr>
        <p:spPr>
          <a:xfrm>
            <a:off x="8307058" y="4172916"/>
            <a:ext cx="3039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C-class </a:t>
            </a:r>
            <a:r>
              <a:rPr lang="en-BE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+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M-class.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33 cases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 </a:t>
            </a:r>
            <a:endParaRPr lang="en-B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B4CB3F-875B-53A2-FAC3-75E4EAE2A8ED}"/>
              </a:ext>
            </a:extLst>
          </p:cNvPr>
          <p:cNvSpPr txBox="1"/>
          <p:nvPr/>
        </p:nvSpPr>
        <p:spPr>
          <a:xfrm>
            <a:off x="8307058" y="5399609"/>
            <a:ext cx="4042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𝝉</a:t>
            </a:r>
            <a:r>
              <a:rPr lang="en-BE" b="1" baseline="-25000" dirty="0">
                <a:latin typeface="Devanagari MT" panose="02000500020000000000" pitchFamily="2" charset="0"/>
                <a:cs typeface="Devanagari MT" panose="02000500020000000000" pitchFamily="2" charset="0"/>
              </a:rPr>
              <a:t>d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-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 CME speed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relationship is significantly more robust for events associated with lower-energy flares.</a:t>
            </a: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E7AEE4EA-22D5-5678-296E-ADF5692F346E}"/>
              </a:ext>
            </a:extLst>
          </p:cNvPr>
          <p:cNvSpPr txBox="1">
            <a:spLocks/>
          </p:cNvSpPr>
          <p:nvPr/>
        </p:nvSpPr>
        <p:spPr>
          <a:xfrm>
            <a:off x="11602065" y="127306"/>
            <a:ext cx="483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13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4F311-5ABF-F260-A680-3E977320071B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  <p:pic>
        <p:nvPicPr>
          <p:cNvPr id="10" name="Picture 9" descr="A diagram of a different energy&#10;&#10;AI-generated content may be incorrect.">
            <a:extLst>
              <a:ext uri="{FF2B5EF4-FFF2-40B4-BE49-F238E27FC236}">
                <a16:creationId xmlns:a16="http://schemas.microsoft.com/office/drawing/2014/main" id="{BB719F33-64A4-37DF-A920-425BAA54B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278"/>
            <a:ext cx="7741417" cy="2719539"/>
          </a:xfrm>
          <a:prstGeom prst="rect">
            <a:avLst/>
          </a:prstGeom>
        </p:spPr>
      </p:pic>
      <p:pic>
        <p:nvPicPr>
          <p:cNvPr id="12" name="Picture 11" descr="A diagram of a curve and a chart of a curve&#10;&#10;AI-generated content may be incorrect.">
            <a:extLst>
              <a:ext uri="{FF2B5EF4-FFF2-40B4-BE49-F238E27FC236}">
                <a16:creationId xmlns:a16="http://schemas.microsoft.com/office/drawing/2014/main" id="{3BD9F781-778D-290A-14CA-CD7CDE943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0" y="3883126"/>
            <a:ext cx="7731387" cy="27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49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7FF6-ECDD-3123-9DC3-5BF601353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7B89EBD-4ADC-C051-1EC8-EF5177CC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464" y="1633871"/>
            <a:ext cx="4830098" cy="1399860"/>
          </a:xfrm>
          <a:prstGeom prst="rect">
            <a:avLst/>
          </a:prstGeom>
        </p:spPr>
      </p:pic>
      <p:sp>
        <p:nvSpPr>
          <p:cNvPr id="26" name="Right Arrow Callout 25">
            <a:extLst>
              <a:ext uri="{FF2B5EF4-FFF2-40B4-BE49-F238E27FC236}">
                <a16:creationId xmlns:a16="http://schemas.microsoft.com/office/drawing/2014/main" id="{ABB8859B-309B-8ED5-C2DE-A3FF5FC6AABF}"/>
              </a:ext>
            </a:extLst>
          </p:cNvPr>
          <p:cNvSpPr/>
          <p:nvPr/>
        </p:nvSpPr>
        <p:spPr>
          <a:xfrm>
            <a:off x="2234042" y="5581298"/>
            <a:ext cx="1678859" cy="86523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1419"/>
            </a:avLst>
          </a:prstGeom>
          <a:solidFill>
            <a:srgbClr val="FF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EA453E84-E993-882B-C97D-256F350DF2AA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BE73C-AD07-0D7F-B3F7-05864CE8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Statistical results </a:t>
            </a:r>
            <a:r>
              <a:rPr lang="en-BE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D5A1AC12-D0D4-36D9-FCB3-1F258F4F3B4D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5B1C-CD7E-6B81-2D5D-39E36E538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223" y="5753341"/>
            <a:ext cx="4220497" cy="49987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24AC943-59C9-7AAE-3100-9B0E04CC2954}"/>
              </a:ext>
            </a:extLst>
          </p:cNvPr>
          <p:cNvSpPr/>
          <p:nvPr/>
        </p:nvSpPr>
        <p:spPr>
          <a:xfrm>
            <a:off x="6508956" y="2675414"/>
            <a:ext cx="4741606" cy="314632"/>
          </a:xfrm>
          <a:prstGeom prst="roundRect">
            <a:avLst/>
          </a:prstGeom>
          <a:noFill/>
          <a:ln>
            <a:solidFill>
              <a:srgbClr val="FF8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4AEBA2-CD11-16C0-B475-402C7C306805}"/>
              </a:ext>
            </a:extLst>
          </p:cNvPr>
          <p:cNvSpPr txBox="1"/>
          <p:nvPr/>
        </p:nvSpPr>
        <p:spPr>
          <a:xfrm>
            <a:off x="6268065" y="3505010"/>
            <a:ext cx="343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C,M,X-class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&amp; </a:t>
            </a:r>
            <a:r>
              <a:rPr lang="en-GB" dirty="0">
                <a:solidFill>
                  <a:srgbClr val="FF88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C,M-class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groups fittings remain closely aligned. </a:t>
            </a:r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8B4055-D9E9-EB6E-E043-84B2DA5B0965}"/>
              </a:ext>
            </a:extLst>
          </p:cNvPr>
          <p:cNvSpPr txBox="1"/>
          <p:nvPr/>
        </p:nvSpPr>
        <p:spPr>
          <a:xfrm>
            <a:off x="6564262" y="4522952"/>
            <a:ext cx="54164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𝝉</a:t>
            </a:r>
            <a:r>
              <a:rPr lang="en-BE" b="1" baseline="-25000" dirty="0">
                <a:latin typeface="Devanagari MT" panose="02000500020000000000" pitchFamily="2" charset="0"/>
                <a:cs typeface="Devanagari MT" panose="02000500020000000000" pitchFamily="2" charset="0"/>
              </a:rPr>
              <a:t>d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-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 CME speed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relationship is mainly defined by the C and M-class events and is only weakly perturbed by the inclusion of the X-class data.</a:t>
            </a: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E5D5D8-AE69-2AA4-5FE2-249E9D13B3C1}"/>
              </a:ext>
            </a:extLst>
          </p:cNvPr>
          <p:cNvSpPr txBox="1"/>
          <p:nvPr/>
        </p:nvSpPr>
        <p:spPr>
          <a:xfrm>
            <a:off x="2328679" y="5690751"/>
            <a:ext cx="1029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Twist proxy</a:t>
            </a:r>
            <a:endParaRPr lang="en-BE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140B37-F7DB-7BFC-5AB5-0A0354ED21F7}"/>
              </a:ext>
            </a:extLst>
          </p:cNvPr>
          <p:cNvCxnSpPr>
            <a:cxnSpLocks/>
          </p:cNvCxnSpPr>
          <p:nvPr/>
        </p:nvCxnSpPr>
        <p:spPr>
          <a:xfrm flipH="1" flipV="1">
            <a:off x="5112774" y="3429000"/>
            <a:ext cx="1166352" cy="296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293ACF2D-F617-9F17-D210-7544E7AAF19B}"/>
              </a:ext>
            </a:extLst>
          </p:cNvPr>
          <p:cNvSpPr txBox="1">
            <a:spLocks/>
          </p:cNvSpPr>
          <p:nvPr/>
        </p:nvSpPr>
        <p:spPr>
          <a:xfrm>
            <a:off x="11602065" y="127306"/>
            <a:ext cx="483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14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EB420-30B6-F43E-B7F9-39F6021FAFFF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  <p:pic>
        <p:nvPicPr>
          <p:cNvPr id="10" name="Picture 9" descr="A graph with colored lines and numbers&#10;&#10;AI-generated content may be incorrect.">
            <a:extLst>
              <a:ext uri="{FF2B5EF4-FFF2-40B4-BE49-F238E27FC236}">
                <a16:creationId xmlns:a16="http://schemas.microsoft.com/office/drawing/2014/main" id="{BE7D88D0-C103-1926-770E-78ED16413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97" y="1343818"/>
            <a:ext cx="5007277" cy="4145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A83AC-849C-40A7-796C-7B149E664F60}"/>
              </a:ext>
            </a:extLst>
          </p:cNvPr>
          <p:cNvSpPr txBox="1"/>
          <p:nvPr/>
        </p:nvSpPr>
        <p:spPr>
          <a:xfrm>
            <a:off x="8330042" y="5883879"/>
            <a:ext cx="3370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Need to assess dimensionality.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335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0B30-1074-BB23-4994-2F382D952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31B7912A-6A88-E4FB-5D7F-3AD6D81FF6F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B967F-E9FB-02F3-504F-814DFE3D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Summary</a:t>
            </a:r>
            <a:endParaRPr lang="en-BE" dirty="0">
              <a:solidFill>
                <a:srgbClr val="D3D6F9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DAE6EE33-97AA-5198-6549-48FCA0ECDC7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556647-A5B1-0654-3EA6-68BED51AD89A}"/>
              </a:ext>
            </a:extLst>
          </p:cNvPr>
          <p:cNvSpPr txBox="1"/>
          <p:nvPr/>
        </p:nvSpPr>
        <p:spPr>
          <a:xfrm>
            <a:off x="471948" y="1585478"/>
            <a:ext cx="11613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It is very </a:t>
            </a:r>
            <a:r>
              <a:rPr lang="en-BE" dirty="0">
                <a:solidFill>
                  <a:srgbClr val="FF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important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to estimate the </a:t>
            </a:r>
            <a:r>
              <a:rPr lang="en-BE" b="1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twist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of a magnetic flux rope as input parameter for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CME modelling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  <a:b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</a:b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We proposed a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method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to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 measure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the </a:t>
            </a:r>
            <a:r>
              <a:rPr lang="en-BE" b="1" dirty="0">
                <a:solidFill>
                  <a:srgbClr val="0006E7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twist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from EUV observations </a:t>
            </a:r>
            <a:b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</a:b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&amp; we developed a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tool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applicable for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operational 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space weather services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ED968-2537-4751-ED6D-78C7533B0F93}"/>
              </a:ext>
            </a:extLst>
          </p:cNvPr>
          <p:cNvSpPr txBox="1"/>
          <p:nvPr/>
        </p:nvSpPr>
        <p:spPr>
          <a:xfrm>
            <a:off x="471948" y="5889999"/>
            <a:ext cx="732503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0041F8"/>
                </a:solidFill>
                <a:latin typeface="Devanagari MT"/>
                <a:cs typeface="Devanagari MT" panose="02000500020000000000" pitchFamily="2" charset="0"/>
              </a:rPr>
              <a:t>This work is presented in: B. D. Dorsch et al. (to be submitted).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8B26E-C521-3A17-7302-9C782BA50FF6}"/>
              </a:ext>
            </a:extLst>
          </p:cNvPr>
          <p:cNvSpPr txBox="1"/>
          <p:nvPr/>
        </p:nvSpPr>
        <p:spPr>
          <a:xfrm>
            <a:off x="471948" y="3249993"/>
            <a:ext cx="65876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We applied the method to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43 cases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and analysed:</a:t>
            </a:r>
            <a:b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</a:b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T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he projection effect associated to the observer POV.</a:t>
            </a:r>
            <a:b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</a:b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T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he relationship between </a:t>
            </a:r>
            <a:r>
              <a:rPr lang="en-BE" i="1" dirty="0">
                <a:latin typeface="Devanagari MT" panose="02000500020000000000" pitchFamily="2" charset="0"/>
                <a:cs typeface="Devanagari MT" panose="02000500020000000000" pitchFamily="2" charset="0"/>
              </a:rPr>
              <a:t>twist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and </a:t>
            </a:r>
            <a:r>
              <a:rPr lang="en-BE" i="1" dirty="0">
                <a:latin typeface="Devanagari MT" panose="02000500020000000000" pitchFamily="2" charset="0"/>
                <a:cs typeface="Devanagari MT" panose="02000500020000000000" pitchFamily="2" charset="0"/>
              </a:rPr>
              <a:t>CME speed &amp; flare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616E7-4A32-A7AA-89B1-EB12E6302A39}"/>
              </a:ext>
            </a:extLst>
          </p:cNvPr>
          <p:cNvSpPr txBox="1"/>
          <p:nvPr/>
        </p:nvSpPr>
        <p:spPr>
          <a:xfrm>
            <a:off x="7393399" y="3240535"/>
            <a:ext cx="4533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Coherent dependence of the twist with the position (lon.) relative to the spacecraft.</a:t>
            </a:r>
            <a:endParaRPr lang="en-BE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89D9DEE-AE34-20F2-BCDD-AF93D551C622}"/>
              </a:ext>
            </a:extLst>
          </p:cNvPr>
          <p:cNvSpPr/>
          <p:nvPr/>
        </p:nvSpPr>
        <p:spPr>
          <a:xfrm rot="20057291">
            <a:off x="6716527" y="3579813"/>
            <a:ext cx="476796" cy="261671"/>
          </a:xfrm>
          <a:prstGeom prst="rightArrow">
            <a:avLst>
              <a:gd name="adj1" fmla="val 51814"/>
              <a:gd name="adj2" fmla="val 47554"/>
            </a:avLst>
          </a:prstGeom>
          <a:solidFill>
            <a:srgbClr val="000BFF"/>
          </a:solidFill>
          <a:ln>
            <a:solidFill>
              <a:srgbClr val="000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D2CB23-A600-EF79-4EFE-5AD9A1CF938B}"/>
              </a:ext>
            </a:extLst>
          </p:cNvPr>
          <p:cNvSpPr txBox="1"/>
          <p:nvPr/>
        </p:nvSpPr>
        <p:spPr>
          <a:xfrm>
            <a:off x="7649039" y="4038505"/>
            <a:ext cx="20160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C</a:t>
            </a:r>
            <a:r>
              <a:rPr lang="en-BE" baseline="30000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= 0.83 </a:t>
            </a:r>
          </a:p>
          <a:p>
            <a:pPr algn="ctr"/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C-class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+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M-class group. </a:t>
            </a:r>
            <a:endParaRPr lang="en-BE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E221276-9DB2-0180-AFE0-BD87866588C8}"/>
              </a:ext>
            </a:extLst>
          </p:cNvPr>
          <p:cNvSpPr/>
          <p:nvPr/>
        </p:nvSpPr>
        <p:spPr>
          <a:xfrm>
            <a:off x="6904623" y="4337370"/>
            <a:ext cx="476796" cy="261671"/>
          </a:xfrm>
          <a:prstGeom prst="rightArrow">
            <a:avLst>
              <a:gd name="adj1" fmla="val 51814"/>
              <a:gd name="adj2" fmla="val 47554"/>
            </a:avLst>
          </a:prstGeom>
          <a:solidFill>
            <a:srgbClr val="000BFF"/>
          </a:solidFill>
          <a:ln>
            <a:solidFill>
              <a:srgbClr val="000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DA68D-A1D0-B8E8-AFF8-4893A043FA44}"/>
              </a:ext>
            </a:extLst>
          </p:cNvPr>
          <p:cNvSpPr txBox="1"/>
          <p:nvPr/>
        </p:nvSpPr>
        <p:spPr>
          <a:xfrm>
            <a:off x="471949" y="5049544"/>
            <a:ext cx="732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We propose a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proxy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to estimate the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twist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of a magnetic flux rope from the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CME speed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, whic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h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is rutinely calculated in space weather.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79ABC-28FF-DAAC-F699-0FB645859FC6}"/>
              </a:ext>
            </a:extLst>
          </p:cNvPr>
          <p:cNvSpPr txBox="1"/>
          <p:nvPr/>
        </p:nvSpPr>
        <p:spPr>
          <a:xfrm rot="20519742">
            <a:off x="8655206" y="5188105"/>
            <a:ext cx="2709011" cy="584775"/>
          </a:xfrm>
          <a:prstGeom prst="rect">
            <a:avLst/>
          </a:prstGeom>
          <a:solidFill>
            <a:srgbClr val="0006E7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Tusen tack!!!</a:t>
            </a:r>
            <a:endParaRPr lang="en-BE" sz="3200" b="1" dirty="0">
              <a:solidFill>
                <a:schemeClr val="bg1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78B43-34F6-096B-B92E-F5AF30058D25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17634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un and earth in space&#10;&#10;AI-generated content may be incorrect.">
            <a:extLst>
              <a:ext uri="{FF2B5EF4-FFF2-40B4-BE49-F238E27FC236}">
                <a16:creationId xmlns:a16="http://schemas.microsoft.com/office/drawing/2014/main" id="{F9F1994F-1FA5-3258-FEE2-3D1F84379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682"/>
            <a:ext cx="7865806" cy="5243871"/>
          </a:xfrm>
          <a:prstGeom prst="rect">
            <a:avLst/>
          </a:prstGeom>
        </p:spPr>
      </p:pic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23F4F874-12F4-CD23-337C-0FAA507597BF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5450FF-A7CC-7EED-5D53-0C2F0B7D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Introduction</a:t>
            </a:r>
            <a:r>
              <a:rPr lang="en-BE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1A9F5A79-10BC-CA45-700A-0488AB8A2C41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326B5-0CBC-DD46-5C68-3E758D34801E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919C5-4D6B-FA13-933E-7749274D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447" y="127306"/>
            <a:ext cx="379228" cy="365125"/>
          </a:xfrm>
        </p:spPr>
        <p:txBody>
          <a:bodyPr/>
          <a:lstStyle/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2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54F17-DD95-AD48-EBAF-EB9722B13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0854" y="3520627"/>
            <a:ext cx="1675207" cy="1321645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F79C94-0A31-D368-1B78-9B9926086B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2375"/>
          <a:stretch/>
        </p:blipFill>
        <p:spPr>
          <a:xfrm>
            <a:off x="8440020" y="3723409"/>
            <a:ext cx="1580524" cy="131637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8F990D-E7E4-A726-A33B-D745EEB79A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97"/>
          <a:stretch/>
        </p:blipFill>
        <p:spPr>
          <a:xfrm>
            <a:off x="9266630" y="4541151"/>
            <a:ext cx="1942145" cy="1937654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C2C1F5-0F22-6F06-C65E-09A7673B9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41" r="4558"/>
          <a:stretch/>
        </p:blipFill>
        <p:spPr>
          <a:xfrm>
            <a:off x="8255101" y="5128236"/>
            <a:ext cx="1376625" cy="1364865"/>
          </a:xfrm>
          <a:prstGeom prst="ellipse">
            <a:avLst/>
          </a:prstGeom>
        </p:spPr>
      </p:pic>
      <p:pic>
        <p:nvPicPr>
          <p:cNvPr id="21" name="Picture 20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B8C0B9A0-E99D-24C9-0E17-BC1858AB2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0614" y="1437249"/>
            <a:ext cx="3310480" cy="2327681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94D632-8E38-9B24-EDDC-15B408F4D9E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668" t="12117" r="14592" b="4301"/>
          <a:stretch/>
        </p:blipFill>
        <p:spPr>
          <a:xfrm>
            <a:off x="10028904" y="1362072"/>
            <a:ext cx="2182762" cy="1973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878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B147-8736-4C19-524A-410BC2C93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0028ACA1-5E30-1F81-68C1-7BEE8ABF22D7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D0E967-DA62-7DE2-2032-8CBBC4D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Introduction</a:t>
            </a:r>
            <a:r>
              <a:rPr lang="en-BE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21910034-3934-AE55-F658-A061123B36B5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74261-9AC6-10D7-2D4C-CF01E41D3C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99" t="1817" r="4181" b="2147"/>
          <a:stretch/>
        </p:blipFill>
        <p:spPr>
          <a:xfrm>
            <a:off x="6432699" y="1520454"/>
            <a:ext cx="5645887" cy="4529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D2484-80D1-AA28-D15C-49429121760A}"/>
              </a:ext>
            </a:extLst>
          </p:cNvPr>
          <p:cNvSpPr txBox="1"/>
          <p:nvPr/>
        </p:nvSpPr>
        <p:spPr>
          <a:xfrm>
            <a:off x="106325" y="2042109"/>
            <a:ext cx="616784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Devanagari MT"/>
                <a:cs typeface="Devanagari MT" panose="02000500020000000000" pitchFamily="2" charset="0"/>
              </a:rPr>
              <a:t>European Heliospheric </a:t>
            </a:r>
            <a:r>
              <a:rPr lang="en-US" b="1" dirty="0" err="1">
                <a:latin typeface="Devanagari MT"/>
                <a:cs typeface="Devanagari MT" panose="02000500020000000000" pitchFamily="2" charset="0"/>
              </a:rPr>
              <a:t>FORecasting</a:t>
            </a:r>
            <a:r>
              <a:rPr lang="en-US" b="1" dirty="0">
                <a:latin typeface="Devanagari MT"/>
                <a:cs typeface="Devanagari MT" panose="02000500020000000000" pitchFamily="2" charset="0"/>
              </a:rPr>
              <a:t> Information Asset. </a:t>
            </a:r>
            <a:endParaRPr lang="en-BE" b="1" dirty="0">
              <a:latin typeface="Devanagari MT"/>
              <a:cs typeface="Devanagari MT" panose="0200050002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80CF8-FFC7-B416-CF10-46F203490A17}"/>
              </a:ext>
            </a:extLst>
          </p:cNvPr>
          <p:cNvSpPr txBox="1"/>
          <p:nvPr/>
        </p:nvSpPr>
        <p:spPr>
          <a:xfrm>
            <a:off x="125967" y="2630931"/>
            <a:ext cx="597003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00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S</a:t>
            </a:r>
            <a:r>
              <a:rPr lang="en-GB" sz="17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pace weather forecasting-targeted inner heliosphere model.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95CC81-FCE1-1BF6-EBEC-D4FA39346321}"/>
              </a:ext>
            </a:extLst>
          </p:cNvPr>
          <p:cNvSpPr txBox="1"/>
          <p:nvPr/>
        </p:nvSpPr>
        <p:spPr>
          <a:xfrm>
            <a:off x="4735365" y="2332089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Pomoell &amp; Poedts 2018.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BE185-6388-0BD7-755E-DBD700AEDACE}"/>
              </a:ext>
            </a:extLst>
          </p:cNvPr>
          <p:cNvSpPr txBox="1"/>
          <p:nvPr/>
        </p:nvSpPr>
        <p:spPr>
          <a:xfrm>
            <a:off x="300778" y="3153830"/>
            <a:ext cx="5458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0000"/>
                </a:solidFill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Two </a:t>
            </a: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major components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F474F6-B160-0058-0FCC-02D87169DEE2}"/>
              </a:ext>
            </a:extLst>
          </p:cNvPr>
          <p:cNvSpPr txBox="1"/>
          <p:nvPr/>
        </p:nvSpPr>
        <p:spPr>
          <a:xfrm>
            <a:off x="1002745" y="3757278"/>
            <a:ext cx="2330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C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oronal</a:t>
            </a:r>
            <a:r>
              <a:rPr lang="en-GB" sz="1800" b="1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 model</a:t>
            </a:r>
            <a:endParaRPr lang="en-GB" sz="1800" dirty="0">
              <a:solidFill>
                <a:srgbClr val="000000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69E7C-A6F4-7AB3-6B04-818A23778763}"/>
              </a:ext>
            </a:extLst>
          </p:cNvPr>
          <p:cNvSpPr txBox="1"/>
          <p:nvPr/>
        </p:nvSpPr>
        <p:spPr>
          <a:xfrm>
            <a:off x="2996906" y="3757278"/>
            <a:ext cx="276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highlight>
                  <a:srgbClr val="FFFF00"/>
                </a:highlight>
                <a:latin typeface="Devanagari MT" panose="02000500020000000000" pitchFamily="2" charset="0"/>
                <a:cs typeface="Devanagari MT" panose="02000500020000000000" pitchFamily="2" charset="0"/>
              </a:rPr>
              <a:t>Heliospheric</a:t>
            </a:r>
            <a:r>
              <a:rPr lang="en-GB" sz="1800" b="1" dirty="0">
                <a:solidFill>
                  <a:srgbClr val="00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 model</a:t>
            </a:r>
            <a:endParaRPr lang="en-GB" sz="1800" dirty="0">
              <a:solidFill>
                <a:srgbClr val="000000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CA54EB-7254-3141-1500-FA7F343BC6FD}"/>
              </a:ext>
            </a:extLst>
          </p:cNvPr>
          <p:cNvSpPr txBox="1"/>
          <p:nvPr/>
        </p:nvSpPr>
        <p:spPr>
          <a:xfrm>
            <a:off x="766918" y="4760258"/>
            <a:ext cx="4992384" cy="923330"/>
          </a:xfrm>
          <a:prstGeom prst="rect">
            <a:avLst/>
          </a:prstGeom>
          <a:noFill/>
          <a:ln w="19050">
            <a:solidFill>
              <a:srgbClr val="0006E7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800" b="1" dirty="0">
                <a:solidFill>
                  <a:srgbClr val="0041F8"/>
                </a:solidFill>
                <a:effectLst/>
                <a:latin typeface="Devanagari MT"/>
                <a:cs typeface="Devanagari MT" panose="02000500020000000000" pitchFamily="2" charset="0"/>
              </a:rPr>
              <a:t>CMEs </a:t>
            </a:r>
            <a:r>
              <a:rPr lang="en-GB" sz="1800" dirty="0">
                <a:solidFill>
                  <a:srgbClr val="000000"/>
                </a:solidFill>
                <a:effectLst/>
                <a:latin typeface="Devanagari MT"/>
                <a:cs typeface="Devanagari MT" panose="02000500020000000000" pitchFamily="2" charset="0"/>
              </a:rPr>
              <a:t>are injected at the inner boundary.</a:t>
            </a:r>
            <a:br>
              <a:rPr lang="en-GB" sz="1800" dirty="0"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Devanagari MT" panose="02000500020000000000" pitchFamily="2" charset="0"/>
              <a:cs typeface="Devanagari MT" panose="02000500020000000000" pitchFamily="2" charset="0"/>
            </a:endParaRPr>
          </a:p>
          <a:p>
            <a:pPr algn="ctr"/>
            <a:r>
              <a:rPr lang="en-GB" sz="1800" b="1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Different CME models </a:t>
            </a:r>
            <a:r>
              <a:rPr lang="en-GB" sz="1800" dirty="0">
                <a:solidFill>
                  <a:srgbClr val="000000"/>
                </a:solidFill>
                <a:effectLst/>
                <a:latin typeface="Devanagari MT" panose="02000500020000000000" pitchFamily="2" charset="0"/>
                <a:cs typeface="Devanagari MT" panose="02000500020000000000" pitchFamily="2" charset="0"/>
              </a:rPr>
              <a:t>can be implemented.</a:t>
            </a:r>
            <a:endParaRPr lang="en-GB" sz="1800" dirty="0">
              <a:solidFill>
                <a:srgbClr val="000000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22" name="Process 21">
            <a:extLst>
              <a:ext uri="{FF2B5EF4-FFF2-40B4-BE49-F238E27FC236}">
                <a16:creationId xmlns:a16="http://schemas.microsoft.com/office/drawing/2014/main" id="{A87C1581-58FE-5E6F-3706-B18895BB6789}"/>
              </a:ext>
            </a:extLst>
          </p:cNvPr>
          <p:cNvSpPr/>
          <p:nvPr/>
        </p:nvSpPr>
        <p:spPr>
          <a:xfrm>
            <a:off x="0" y="1341157"/>
            <a:ext cx="2354058" cy="518790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noProof="0" dirty="0">
                <a:solidFill>
                  <a:schemeClr val="bg1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EUHFORIA</a:t>
            </a:r>
            <a:endParaRPr lang="en-GB" sz="2000" noProof="0" dirty="0">
              <a:solidFill>
                <a:schemeClr val="bg1"/>
              </a:solidFill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554DFBBC-9671-DE27-18F5-A884A4C6A231}"/>
              </a:ext>
            </a:extLst>
          </p:cNvPr>
          <p:cNvSpPr txBox="1">
            <a:spLocks/>
          </p:cNvSpPr>
          <p:nvPr/>
        </p:nvSpPr>
        <p:spPr>
          <a:xfrm>
            <a:off x="11706447" y="127306"/>
            <a:ext cx="3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3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5FEC7-C628-FE41-52AB-DC9A331DDECF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111212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9AF2B-5BF1-1918-9D36-096C98999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6816565A-0D2C-5B8B-2EE0-C5321AE6A0F3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0111E-98B1-35A3-6DC7-FC6388F0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Introduction</a:t>
            </a:r>
            <a:r>
              <a:rPr lang="en-BE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4B4B388F-C52A-0867-7858-CC2CB00C8D3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pic>
        <p:nvPicPr>
          <p:cNvPr id="8" name="Google Shape;225;p20">
            <a:extLst>
              <a:ext uri="{FF2B5EF4-FFF2-40B4-BE49-F238E27FC236}">
                <a16:creationId xmlns:a16="http://schemas.microsoft.com/office/drawing/2014/main" id="{6B5C6D18-5354-23C5-8079-36C440AD9F7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968" y="4112320"/>
            <a:ext cx="2723122" cy="2340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cess 8">
            <a:extLst>
              <a:ext uri="{FF2B5EF4-FFF2-40B4-BE49-F238E27FC236}">
                <a16:creationId xmlns:a16="http://schemas.microsoft.com/office/drawing/2014/main" id="{6DB4D9C4-BA1C-809E-0EA6-23BA84E36112}"/>
              </a:ext>
            </a:extLst>
          </p:cNvPr>
          <p:cNvSpPr/>
          <p:nvPr/>
        </p:nvSpPr>
        <p:spPr>
          <a:xfrm>
            <a:off x="0" y="1332312"/>
            <a:ext cx="3264309" cy="570752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noProof="0" dirty="0">
                <a:solidFill>
                  <a:srgbClr val="FFFF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FRi3D</a:t>
            </a:r>
            <a:r>
              <a:rPr lang="en-GB" sz="20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- Flux rope in 3D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A3FE9-E6AA-FB56-584B-64A31D0BA517}"/>
              </a:ext>
            </a:extLst>
          </p:cNvPr>
          <p:cNvSpPr txBox="1"/>
          <p:nvPr/>
        </p:nvSpPr>
        <p:spPr>
          <a:xfrm>
            <a:off x="308610" y="2340350"/>
            <a:ext cx="208262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input parameters: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0A024-57BA-9D27-1470-A546714F85BB}"/>
              </a:ext>
            </a:extLst>
          </p:cNvPr>
          <p:cNvSpPr txBox="1"/>
          <p:nvPr/>
        </p:nvSpPr>
        <p:spPr>
          <a:xfrm>
            <a:off x="308610" y="2677042"/>
            <a:ext cx="18973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79818-5659-C6DB-44EA-2F0A9ABCCB4E}"/>
              </a:ext>
            </a:extLst>
          </p:cNvPr>
          <p:cNvSpPr txBox="1"/>
          <p:nvPr/>
        </p:nvSpPr>
        <p:spPr>
          <a:xfrm>
            <a:off x="308610" y="3225333"/>
            <a:ext cx="1897380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noProof="0" dirty="0">
                <a:solidFill>
                  <a:srgbClr val="000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C4458F-EDAE-0B9E-0870-CCCC9FA289F5}"/>
              </a:ext>
            </a:extLst>
          </p:cNvPr>
          <p:cNvSpPr txBox="1"/>
          <p:nvPr/>
        </p:nvSpPr>
        <p:spPr>
          <a:xfrm>
            <a:off x="3664193" y="4122361"/>
            <a:ext cx="1476290" cy="1093328"/>
          </a:xfrm>
          <a:prstGeom prst="rect">
            <a:avLst/>
          </a:prstGeom>
          <a:solidFill>
            <a:srgbClr val="FF0000">
              <a:alpha val="29804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Complex.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average value is used.</a:t>
            </a:r>
            <a:endParaRPr lang="en-GB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019625E-B50B-AD7A-81C4-96972A390067}"/>
              </a:ext>
            </a:extLst>
          </p:cNvPr>
          <p:cNvSpPr/>
          <p:nvPr/>
        </p:nvSpPr>
        <p:spPr>
          <a:xfrm rot="19930762">
            <a:off x="3236072" y="3824369"/>
            <a:ext cx="291642" cy="772964"/>
          </a:xfrm>
          <a:custGeom>
            <a:avLst/>
            <a:gdLst>
              <a:gd name="connsiteX0" fmla="*/ 136635 w 157655"/>
              <a:gd name="connsiteY0" fmla="*/ 0 h 1072055"/>
              <a:gd name="connsiteX1" fmla="*/ 0 w 157655"/>
              <a:gd name="connsiteY1" fmla="*/ 430924 h 1072055"/>
              <a:gd name="connsiteX2" fmla="*/ 136635 w 157655"/>
              <a:gd name="connsiteY2" fmla="*/ 1030014 h 1072055"/>
              <a:gd name="connsiteX3" fmla="*/ 136635 w 157655"/>
              <a:gd name="connsiteY3" fmla="*/ 1030014 h 1072055"/>
              <a:gd name="connsiteX4" fmla="*/ 157655 w 157655"/>
              <a:gd name="connsiteY4" fmla="*/ 1072055 h 107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55" h="1072055">
                <a:moveTo>
                  <a:pt x="136635" y="0"/>
                </a:moveTo>
                <a:cubicBezTo>
                  <a:pt x="68317" y="129627"/>
                  <a:pt x="0" y="259255"/>
                  <a:pt x="0" y="430924"/>
                </a:cubicBezTo>
                <a:cubicBezTo>
                  <a:pt x="0" y="602593"/>
                  <a:pt x="136635" y="1030014"/>
                  <a:pt x="136635" y="1030014"/>
                </a:cubicBezTo>
                <a:lnTo>
                  <a:pt x="136635" y="1030014"/>
                </a:lnTo>
                <a:lnTo>
                  <a:pt x="157655" y="1072055"/>
                </a:lnTo>
              </a:path>
            </a:pathLst>
          </a:cu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32" name="Picture 31" descr="A diagram of a logo&#10;&#10;AI-generated content may be incorrect.">
            <a:extLst>
              <a:ext uri="{FF2B5EF4-FFF2-40B4-BE49-F238E27FC236}">
                <a16:creationId xmlns:a16="http://schemas.microsoft.com/office/drawing/2014/main" id="{2D061F52-B6D7-702D-A5DB-1511A752A6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97" t="6126" r="4371" b="17088"/>
          <a:stretch>
            <a:fillRect/>
          </a:stretch>
        </p:blipFill>
        <p:spPr>
          <a:xfrm>
            <a:off x="5619465" y="3521728"/>
            <a:ext cx="6407218" cy="265320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B4DDE0-2956-292F-BDAC-2CAA977B329D}"/>
              </a:ext>
            </a:extLst>
          </p:cNvPr>
          <p:cNvSpPr txBox="1"/>
          <p:nvPr/>
        </p:nvSpPr>
        <p:spPr>
          <a:xfrm>
            <a:off x="8234359" y="1626065"/>
            <a:ext cx="133241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Flossie et al. 2025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4DC595-17AF-06B1-BA63-BE917C0FF97E}"/>
              </a:ext>
            </a:extLst>
          </p:cNvPr>
          <p:cNvSpPr txBox="1"/>
          <p:nvPr/>
        </p:nvSpPr>
        <p:spPr>
          <a:xfrm>
            <a:off x="1529414" y="3983862"/>
            <a:ext cx="1023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Isavnin 2016.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8B411B-7EBB-C1A8-E162-F5624F2A8C47}"/>
              </a:ext>
            </a:extLst>
          </p:cNvPr>
          <p:cNvSpPr txBox="1"/>
          <p:nvPr/>
        </p:nvSpPr>
        <p:spPr>
          <a:xfrm>
            <a:off x="2894557" y="2386573"/>
            <a:ext cx="20532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Chirality.</a:t>
            </a:r>
          </a:p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Polarity.</a:t>
            </a:r>
          </a:p>
          <a:p>
            <a:r>
              <a:rPr lang="en-GB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magnetic flux.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4954F-3628-1C0C-6E10-41F6D18C48FC}"/>
              </a:ext>
            </a:extLst>
          </p:cNvPr>
          <p:cNvSpPr txBox="1"/>
          <p:nvPr/>
        </p:nvSpPr>
        <p:spPr>
          <a:xfrm>
            <a:off x="2894477" y="3528119"/>
            <a:ext cx="2038241" cy="276999"/>
          </a:xfrm>
          <a:prstGeom prst="rect">
            <a:avLst/>
          </a:prstGeom>
          <a:solidFill>
            <a:srgbClr val="FF0000">
              <a:alpha val="2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Twist.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4A31B963-E303-335E-AA14-34CD6A595AA9}"/>
              </a:ext>
            </a:extLst>
          </p:cNvPr>
          <p:cNvSpPr/>
          <p:nvPr/>
        </p:nvSpPr>
        <p:spPr>
          <a:xfrm>
            <a:off x="2751075" y="2326533"/>
            <a:ext cx="180917" cy="1613235"/>
          </a:xfrm>
          <a:prstGeom prst="leftBracket">
            <a:avLst/>
          </a:prstGeom>
          <a:ln w="38100">
            <a:solidFill>
              <a:srgbClr val="0006E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0006E7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C0727E-A326-07DD-C931-0E278C13C078}"/>
              </a:ext>
            </a:extLst>
          </p:cNvPr>
          <p:cNvCxnSpPr>
            <a:cxnSpLocks/>
          </p:cNvCxnSpPr>
          <p:nvPr/>
        </p:nvCxnSpPr>
        <p:spPr>
          <a:xfrm flipV="1">
            <a:off x="2143470" y="3133151"/>
            <a:ext cx="564749" cy="592251"/>
          </a:xfrm>
          <a:prstGeom prst="straightConnector1">
            <a:avLst/>
          </a:prstGeom>
          <a:ln w="28575">
            <a:solidFill>
              <a:srgbClr val="0006E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4D1B970-0664-F1E2-BF89-BFAC827A8F8C}"/>
              </a:ext>
            </a:extLst>
          </p:cNvPr>
          <p:cNvSpPr txBox="1"/>
          <p:nvPr/>
        </p:nvSpPr>
        <p:spPr>
          <a:xfrm>
            <a:off x="5456903" y="1417075"/>
            <a:ext cx="2183753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Recent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FRi3D 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improvements.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7ABFC95-428D-CFC1-A84D-8C24C072DF79}"/>
              </a:ext>
            </a:extLst>
          </p:cNvPr>
          <p:cNvSpPr/>
          <p:nvPr/>
        </p:nvSpPr>
        <p:spPr>
          <a:xfrm>
            <a:off x="5456903" y="1427497"/>
            <a:ext cx="6628772" cy="50255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6" name="Slide Number Placeholder 6">
            <a:extLst>
              <a:ext uri="{FF2B5EF4-FFF2-40B4-BE49-F238E27FC236}">
                <a16:creationId xmlns:a16="http://schemas.microsoft.com/office/drawing/2014/main" id="{EC319E87-D88A-8A3F-58B9-444865316F57}"/>
              </a:ext>
            </a:extLst>
          </p:cNvPr>
          <p:cNvSpPr txBox="1">
            <a:spLocks/>
          </p:cNvSpPr>
          <p:nvPr/>
        </p:nvSpPr>
        <p:spPr>
          <a:xfrm>
            <a:off x="11706447" y="127306"/>
            <a:ext cx="3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4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8D946-F55F-9F72-9A5C-1B585F69695A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3E55B-535E-D130-F6AF-2F11BB4A3309}"/>
              </a:ext>
            </a:extLst>
          </p:cNvPr>
          <p:cNvSpPr txBox="1"/>
          <p:nvPr/>
        </p:nvSpPr>
        <p:spPr>
          <a:xfrm>
            <a:off x="5619465" y="2429307"/>
            <a:ext cx="2614894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Datacube file generation at the inner boundary of EUHFORIA.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FD56C-4C81-709B-F3D2-4A815DE563EB}"/>
              </a:ext>
            </a:extLst>
          </p:cNvPr>
          <p:cNvSpPr txBox="1"/>
          <p:nvPr/>
        </p:nvSpPr>
        <p:spPr>
          <a:xfrm>
            <a:off x="8550779" y="2567806"/>
            <a:ext cx="283067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omputational time reduction of up to 95%.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67DD62-5D44-FFD5-B8AD-5B3A82DDFAB4}"/>
              </a:ext>
            </a:extLst>
          </p:cNvPr>
          <p:cNvSpPr txBox="1"/>
          <p:nvPr/>
        </p:nvSpPr>
        <p:spPr>
          <a:xfrm rot="19401820">
            <a:off x="6431311" y="3487350"/>
            <a:ext cx="4679813" cy="1200329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Poster session </a:t>
            </a:r>
          </a:p>
          <a:p>
            <a:pPr algn="ctr">
              <a:buNone/>
            </a:pPr>
            <a:r>
              <a:rPr lang="en-GB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CD1: 58, Thursday</a:t>
            </a:r>
          </a:p>
        </p:txBody>
      </p:sp>
    </p:spTree>
    <p:extLst>
      <p:ext uri="{BB962C8B-B14F-4D97-AF65-F5344CB8AC3E}">
        <p14:creationId xmlns:p14="http://schemas.microsoft.com/office/powerpoint/2010/main" val="253772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4" grpId="0" animBg="1"/>
      <p:bldP spid="13" grpId="0" animBg="1"/>
      <p:bldP spid="43" grpId="0" animBg="1"/>
      <p:bldP spid="45" grpId="0" animBg="1"/>
      <p:bldP spid="3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BA5C5-4E9F-00D7-17A8-74872FC4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548D458A-8C4C-F2D5-B6F0-B58CF0EBEEB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D8FAD2-175B-F697-BDB8-F6F79D04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Motivation</a:t>
            </a:r>
            <a:endParaRPr lang="en-BE" dirty="0">
              <a:solidFill>
                <a:srgbClr val="D3D6F9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9" name="Content Placeholder 8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2257D067-2037-3FE4-9B09-E2B3AC27E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33973" y="203648"/>
            <a:ext cx="5262088" cy="6259917"/>
          </a:xfrm>
        </p:spPr>
      </p:pic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87C1E070-8FA6-53A4-D263-8A4BC159F1FA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4A17-69EB-C6A5-542C-C670D872F617}"/>
              </a:ext>
            </a:extLst>
          </p:cNvPr>
          <p:cNvSpPr txBox="1"/>
          <p:nvPr/>
        </p:nvSpPr>
        <p:spPr>
          <a:xfrm>
            <a:off x="536516" y="2379591"/>
            <a:ext cx="55609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We performed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number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of 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runs with FRi3D for one CME event, </a:t>
            </a:r>
            <a:r>
              <a:rPr lang="en-GB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changing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systematically the </a:t>
            </a:r>
            <a:r>
              <a:rPr lang="en-GB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twist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value.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5FC69-2D19-1000-4F0B-EC417B595FDF}"/>
              </a:ext>
            </a:extLst>
          </p:cNvPr>
          <p:cNvSpPr txBox="1"/>
          <p:nvPr/>
        </p:nvSpPr>
        <p:spPr>
          <a:xfrm>
            <a:off x="1447232" y="5383049"/>
            <a:ext cx="3278503" cy="64633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It is important to estimate the twist for CME modelling.</a:t>
            </a:r>
            <a:endParaRPr lang="en-GB" b="1" noProof="0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DA3F9-F5E3-8A77-9E25-4A9E02E138D4}"/>
              </a:ext>
            </a:extLst>
          </p:cNvPr>
          <p:cNvSpPr txBox="1"/>
          <p:nvPr/>
        </p:nvSpPr>
        <p:spPr>
          <a:xfrm>
            <a:off x="0" y="1343818"/>
            <a:ext cx="3385873" cy="646331"/>
          </a:xfrm>
          <a:prstGeom prst="rect">
            <a:avLst/>
          </a:prstGeom>
          <a:solidFill>
            <a:srgbClr val="0041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dirty="0">
                <a:solidFill>
                  <a:schemeClr val="bg1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How accurate is to use an average value for the </a:t>
            </a:r>
            <a:r>
              <a:rPr lang="en-BE" b="1" dirty="0">
                <a:solidFill>
                  <a:srgbClr val="FFFF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twist</a:t>
            </a:r>
            <a:r>
              <a:rPr lang="en-BE" dirty="0">
                <a:solidFill>
                  <a:schemeClr val="bg1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8BE6B-7556-A812-DC76-27C50EDDD67C}"/>
              </a:ext>
            </a:extLst>
          </p:cNvPr>
          <p:cNvSpPr txBox="1"/>
          <p:nvPr/>
        </p:nvSpPr>
        <p:spPr>
          <a:xfrm>
            <a:off x="6993960" y="5444865"/>
            <a:ext cx="3050835" cy="369332"/>
          </a:xfrm>
          <a:prstGeom prst="rect">
            <a:avLst/>
          </a:prstGeom>
          <a:solidFill>
            <a:srgbClr val="FFFB00">
              <a:alpha val="59608"/>
            </a:srgbClr>
          </a:solidFill>
        </p:spPr>
        <p:txBody>
          <a:bodyPr wrap="none" rtlCol="0">
            <a:spAutoFit/>
          </a:bodyPr>
          <a:lstStyle/>
          <a:p>
            <a:r>
              <a:rPr lang="en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Dorsch et al. (to be submitted).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4C9425-9120-2EF6-092B-BD64FF0CC0AE}"/>
              </a:ext>
            </a:extLst>
          </p:cNvPr>
          <p:cNvSpPr txBox="1"/>
          <p:nvPr/>
        </p:nvSpPr>
        <p:spPr>
          <a:xfrm>
            <a:off x="668609" y="3488662"/>
            <a:ext cx="2789561" cy="646331"/>
          </a:xfrm>
          <a:prstGeom prst="rect">
            <a:avLst/>
          </a:prstGeom>
          <a:solidFill>
            <a:srgbClr val="FFC6C6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More than </a:t>
            </a:r>
            <a:r>
              <a:rPr lang="en-GB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20 h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difference in 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arrival time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  <a:endParaRPr lang="en-B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6C1139-8486-BBD0-A7B2-404E860EC9C4}"/>
              </a:ext>
            </a:extLst>
          </p:cNvPr>
          <p:cNvSpPr txBox="1"/>
          <p:nvPr/>
        </p:nvSpPr>
        <p:spPr>
          <a:xfrm>
            <a:off x="3188454" y="4364000"/>
            <a:ext cx="2907546" cy="646331"/>
          </a:xfrm>
          <a:prstGeom prst="rect">
            <a:avLst/>
          </a:prstGeom>
          <a:solidFill>
            <a:srgbClr val="FFC6C6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~ 30% variation 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in total </a:t>
            </a:r>
            <a:r>
              <a:rPr lang="en-GB" b="1" dirty="0">
                <a:latin typeface="Devanagari MT" panose="02000500020000000000" pitchFamily="2" charset="0"/>
                <a:cs typeface="Devanagari MT" panose="02000500020000000000" pitchFamily="2" charset="0"/>
              </a:rPr>
              <a:t>magnetic field</a:t>
            </a:r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 strength.</a:t>
            </a:r>
            <a:endParaRPr lang="en-BE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9638B1-D1D6-2D22-6E56-3FDC4229F3D1}"/>
              </a:ext>
            </a:extLst>
          </p:cNvPr>
          <p:cNvCxnSpPr>
            <a:cxnSpLocks/>
          </p:cNvCxnSpPr>
          <p:nvPr/>
        </p:nvCxnSpPr>
        <p:spPr>
          <a:xfrm flipV="1">
            <a:off x="8436077" y="1393206"/>
            <a:ext cx="471949" cy="1701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20E20CB-1677-B0F4-638F-398C20A3A169}"/>
              </a:ext>
            </a:extLst>
          </p:cNvPr>
          <p:cNvCxnSpPr>
            <a:cxnSpLocks/>
          </p:cNvCxnSpPr>
          <p:nvPr/>
        </p:nvCxnSpPr>
        <p:spPr>
          <a:xfrm flipV="1">
            <a:off x="9029042" y="1413317"/>
            <a:ext cx="471949" cy="1701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14978AA-5D6A-D6A6-D2C2-5F2F086ACC2D}"/>
              </a:ext>
            </a:extLst>
          </p:cNvPr>
          <p:cNvCxnSpPr>
            <a:cxnSpLocks/>
          </p:cNvCxnSpPr>
          <p:nvPr/>
        </p:nvCxnSpPr>
        <p:spPr>
          <a:xfrm>
            <a:off x="9029042" y="2507226"/>
            <a:ext cx="350933" cy="195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66DA2A8-AD00-6516-3A1D-C02C3A0512C1}"/>
              </a:ext>
            </a:extLst>
          </p:cNvPr>
          <p:cNvCxnSpPr>
            <a:cxnSpLocks/>
          </p:cNvCxnSpPr>
          <p:nvPr/>
        </p:nvCxnSpPr>
        <p:spPr>
          <a:xfrm>
            <a:off x="9491160" y="2359185"/>
            <a:ext cx="350933" cy="195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08BAB001-9C85-31E9-8E30-2B53462785CF}"/>
              </a:ext>
            </a:extLst>
          </p:cNvPr>
          <p:cNvSpPr txBox="1">
            <a:spLocks/>
          </p:cNvSpPr>
          <p:nvPr/>
        </p:nvSpPr>
        <p:spPr>
          <a:xfrm>
            <a:off x="11801038" y="127306"/>
            <a:ext cx="3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5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77725-1FCA-E105-1778-21B87874DC56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17387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16D7-AB47-62A6-6DF2-92AD3D193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4030BF92-B1B7-67FA-A44F-B67C2387F28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79002D-9A14-9E9A-07BF-30CF71AE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Methodology</a:t>
            </a:r>
            <a:endParaRPr lang="en-BE" dirty="0">
              <a:solidFill>
                <a:srgbClr val="D3D6F9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EBC9066E-7565-B09F-4607-3689E6AE675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8" name="Process 7">
            <a:extLst>
              <a:ext uri="{FF2B5EF4-FFF2-40B4-BE49-F238E27FC236}">
                <a16:creationId xmlns:a16="http://schemas.microsoft.com/office/drawing/2014/main" id="{B2D25B01-FA9E-1B60-C36E-3A350BB7E02E}"/>
              </a:ext>
            </a:extLst>
          </p:cNvPr>
          <p:cNvSpPr/>
          <p:nvPr/>
        </p:nvSpPr>
        <p:spPr>
          <a:xfrm>
            <a:off x="0" y="1336443"/>
            <a:ext cx="5571345" cy="1254580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	We </a:t>
            </a:r>
            <a:r>
              <a:rPr lang="en-GB" sz="2000" dirty="0">
                <a:latin typeface="Devanagari MT" panose="02000500020000000000" pitchFamily="2" charset="0"/>
                <a:cs typeface="Devanagari MT" panose="02000500020000000000" pitchFamily="2" charset="0"/>
              </a:rPr>
              <a:t>look</a:t>
            </a:r>
            <a:r>
              <a:rPr lang="en-GB" sz="20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for a methodology that:</a:t>
            </a:r>
          </a:p>
          <a:p>
            <a:pPr marL="800100" lvl="1" indent="-342900">
              <a:buFont typeface="System Font Regular"/>
              <a:buChar char="→"/>
            </a:pPr>
            <a:r>
              <a:rPr lang="en-GB" sz="20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Is suitable in </a:t>
            </a:r>
            <a:r>
              <a:rPr lang="en-GB" sz="2000" dirty="0">
                <a:latin typeface="Devanagari MT" panose="02000500020000000000" pitchFamily="2" charset="0"/>
                <a:cs typeface="Devanagari MT" panose="02000500020000000000" pitchFamily="2" charset="0"/>
              </a:rPr>
              <a:t>operational</a:t>
            </a:r>
            <a:r>
              <a:rPr lang="en-GB" sz="20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forecasting.</a:t>
            </a:r>
          </a:p>
          <a:p>
            <a:pPr marL="800100" lvl="1" indent="-342900">
              <a:buFont typeface="System Font Regular"/>
              <a:buChar char="→"/>
            </a:pPr>
            <a:r>
              <a:rPr lang="en-GB" sz="20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Employs data available in real-time.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1EDB1-3A9B-C08A-0822-AEA49D2AAB8C}"/>
              </a:ext>
            </a:extLst>
          </p:cNvPr>
          <p:cNvSpPr txBox="1"/>
          <p:nvPr/>
        </p:nvSpPr>
        <p:spPr>
          <a:xfrm>
            <a:off x="2657664" y="3869648"/>
            <a:ext cx="1570105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H. Guo, et al., 2021.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351EF-A13B-2479-FDA4-EF0939CE5CF6}"/>
                  </a:ext>
                </a:extLst>
              </p:cNvPr>
              <p:cNvSpPr txBox="1"/>
              <p:nvPr/>
            </p:nvSpPr>
            <p:spPr>
              <a:xfrm>
                <a:off x="1178333" y="3432991"/>
                <a:ext cx="2252348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</m:sSub>
                        </m:e>
                      </m:d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𝟐𝟔</m:t>
                      </m:r>
                      <m:f>
                        <m:fPr>
                          <m:ctrlP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GB" b="1" noProof="0" dirty="0">
                  <a:solidFill>
                    <a:srgbClr val="FF0000"/>
                  </a:solidFill>
                  <a:latin typeface="Devanagari MT" panose="02000500020000000000" pitchFamily="2" charset="0"/>
                  <a:cs typeface="Devanagari MT" panose="02000500020000000000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351EF-A13B-2479-FDA4-EF0939CE5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33" y="3432991"/>
                <a:ext cx="2252348" cy="516745"/>
              </a:xfrm>
              <a:prstGeom prst="rect">
                <a:avLst/>
              </a:prstGeom>
              <a:blipFill>
                <a:blip r:embed="rId5"/>
                <a:stretch>
                  <a:fillRect t="-2381" r="-1676" b="-714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8D63FA0-60FA-5D7F-8CBF-3C964F50F047}"/>
              </a:ext>
            </a:extLst>
          </p:cNvPr>
          <p:cNvSpPr txBox="1"/>
          <p:nvPr/>
        </p:nvSpPr>
        <p:spPr>
          <a:xfrm>
            <a:off x="627130" y="4285453"/>
            <a:ext cx="376619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i="1" noProof="0" dirty="0">
                <a:solidFill>
                  <a:srgbClr val="FF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L </a:t>
            </a:r>
            <a:r>
              <a:rPr lang="en-GB" sz="16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and </a:t>
            </a:r>
            <a:r>
              <a:rPr lang="en-GB" sz="1600" b="1" i="1" noProof="0" dirty="0">
                <a:solidFill>
                  <a:srgbClr val="FF0000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r</a:t>
            </a:r>
            <a:r>
              <a:rPr lang="en-GB" sz="1600" b="1" i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GB" sz="16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are the length and small radius of a flux rope.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CFF7A-AE2E-4842-400B-01A520250956}"/>
              </a:ext>
            </a:extLst>
          </p:cNvPr>
          <p:cNvSpPr txBox="1"/>
          <p:nvPr/>
        </p:nvSpPr>
        <p:spPr>
          <a:xfrm>
            <a:off x="627131" y="4947444"/>
            <a:ext cx="37661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The formula is derived from </a:t>
            </a:r>
          </a:p>
          <a:p>
            <a:pPr algn="ctr"/>
            <a:r>
              <a:rPr lang="en-GB" sz="1400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3D reconstruction </a:t>
            </a:r>
            <a:r>
              <a:rPr lang="en-GB" sz="1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of </a:t>
            </a:r>
            <a:r>
              <a:rPr lang="en-GB" sz="1400" dirty="0">
                <a:latin typeface="Devanagari MT" panose="02000500020000000000" pitchFamily="2" charset="0"/>
                <a:cs typeface="Devanagari MT" panose="02000500020000000000" pitchFamily="2" charset="0"/>
              </a:rPr>
              <a:t>a magnetic flux rope</a:t>
            </a:r>
            <a:r>
              <a:rPr lang="en-GB" sz="1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BFA588-47CD-1683-CF88-F429B575A58C}"/>
              </a:ext>
            </a:extLst>
          </p:cNvPr>
          <p:cNvSpPr txBox="1"/>
          <p:nvPr/>
        </p:nvSpPr>
        <p:spPr>
          <a:xfrm>
            <a:off x="7477733" y="1415589"/>
            <a:ext cx="2931126" cy="646331"/>
          </a:xfrm>
          <a:prstGeom prst="rect">
            <a:avLst/>
          </a:prstGeom>
          <a:noFill/>
          <a:ln w="19050">
            <a:solidFill>
              <a:srgbClr val="000B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We use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GB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EUV 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images for ratio estimation.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F571558-8257-FE50-E9C1-D872683AC3E2}"/>
              </a:ext>
            </a:extLst>
          </p:cNvPr>
          <p:cNvSpPr/>
          <p:nvPr/>
        </p:nvSpPr>
        <p:spPr>
          <a:xfrm>
            <a:off x="179898" y="3272882"/>
            <a:ext cx="4571535" cy="2377213"/>
          </a:xfrm>
          <a:prstGeom prst="roundRect">
            <a:avLst/>
          </a:prstGeom>
          <a:noFill/>
          <a:ln>
            <a:solidFill>
              <a:srgbClr val="FF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D060C8-1795-1289-9E34-6489EDA4C6F6}"/>
              </a:ext>
            </a:extLst>
          </p:cNvPr>
          <p:cNvSpPr txBox="1"/>
          <p:nvPr/>
        </p:nvSpPr>
        <p:spPr>
          <a:xfrm>
            <a:off x="8115898" y="2290880"/>
            <a:ext cx="1654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rgbClr val="0900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2D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</a:t>
            </a:r>
            <a:r>
              <a:rPr lang="en-GB" b="1" noProof="0" dirty="0">
                <a:solidFill>
                  <a:srgbClr val="0900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approach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. </a:t>
            </a:r>
            <a:endParaRPr lang="en-BE" dirty="0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CF6401ED-CB70-6278-6717-16BF729710D3}"/>
              </a:ext>
            </a:extLst>
          </p:cNvPr>
          <p:cNvSpPr/>
          <p:nvPr/>
        </p:nvSpPr>
        <p:spPr>
          <a:xfrm rot="5400000">
            <a:off x="8806771" y="2008469"/>
            <a:ext cx="273050" cy="401894"/>
          </a:xfrm>
          <a:prstGeom prst="rightArrow">
            <a:avLst/>
          </a:prstGeom>
          <a:solidFill>
            <a:srgbClr val="000BFF"/>
          </a:solidFill>
          <a:ln>
            <a:solidFill>
              <a:srgbClr val="000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8" name="Picture 37" descr="A comparison of a solar eclipse&#10;&#10;AI-generated content may be incorrect.">
            <a:extLst>
              <a:ext uri="{FF2B5EF4-FFF2-40B4-BE49-F238E27FC236}">
                <a16:creationId xmlns:a16="http://schemas.microsoft.com/office/drawing/2014/main" id="{CC52E12F-BB8D-3A8C-70BA-5F91916B6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345" y="2649931"/>
            <a:ext cx="6620656" cy="3931620"/>
          </a:xfrm>
          <a:prstGeom prst="rect">
            <a:avLst/>
          </a:prstGeom>
        </p:spPr>
      </p:pic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6CB820F6-EB4C-1660-DDB4-F00A3C378AEF}"/>
              </a:ext>
            </a:extLst>
          </p:cNvPr>
          <p:cNvSpPr txBox="1">
            <a:spLocks/>
          </p:cNvSpPr>
          <p:nvPr/>
        </p:nvSpPr>
        <p:spPr>
          <a:xfrm>
            <a:off x="11706447" y="127306"/>
            <a:ext cx="3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6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30C6D-15E5-8965-65B2-025A2D3BC50D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26628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 animBg="1"/>
      <p:bldP spid="26" grpId="0" animBg="1"/>
      <p:bldP spid="33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45518-2E92-0F5F-6696-363BD53A3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5F7FDEA3-C5E9-0699-35A9-B27BBC2C221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DA7FEC-14A3-2B56-2F78-A850CF4D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Methodology</a:t>
            </a:r>
            <a:endParaRPr lang="en-BE" dirty="0">
              <a:solidFill>
                <a:srgbClr val="D3D6F9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B770760E-CC48-7DBE-9264-C079A4522D9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pic>
        <p:nvPicPr>
          <p:cNvPr id="8" name="Picture 7" descr="A map of the sun&#10;&#10;AI-generated content may be incorrect.">
            <a:extLst>
              <a:ext uri="{FF2B5EF4-FFF2-40B4-BE49-F238E27FC236}">
                <a16:creationId xmlns:a16="http://schemas.microsoft.com/office/drawing/2014/main" id="{175B9E32-C238-1C4E-76DC-0DFB5F3C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37" y="3700031"/>
            <a:ext cx="2381257" cy="2247102"/>
          </a:xfrm>
          <a:prstGeom prst="rect">
            <a:avLst/>
          </a:prstGeom>
        </p:spPr>
      </p:pic>
      <p:pic>
        <p:nvPicPr>
          <p:cNvPr id="9" name="Picture 8" descr="A map of the sun&#10;&#10;AI-generated content may be incorrect.">
            <a:extLst>
              <a:ext uri="{FF2B5EF4-FFF2-40B4-BE49-F238E27FC236}">
                <a16:creationId xmlns:a16="http://schemas.microsoft.com/office/drawing/2014/main" id="{284A979A-80C7-533D-3B05-C2CDAB128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213" y="3682020"/>
            <a:ext cx="2381257" cy="2247102"/>
          </a:xfrm>
          <a:prstGeom prst="rect">
            <a:avLst/>
          </a:prstGeom>
        </p:spPr>
      </p:pic>
      <p:pic>
        <p:nvPicPr>
          <p:cNvPr id="13" name="Picture 12" descr="A close-up of a sun&#10;&#10;AI-generated content may be incorrect.">
            <a:extLst>
              <a:ext uri="{FF2B5EF4-FFF2-40B4-BE49-F238E27FC236}">
                <a16:creationId xmlns:a16="http://schemas.microsoft.com/office/drawing/2014/main" id="{9729B19B-6251-9CB9-B47C-F4DBEABDF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203" y="3642857"/>
            <a:ext cx="2479917" cy="2297743"/>
          </a:xfrm>
          <a:prstGeom prst="rect">
            <a:avLst/>
          </a:prstGeom>
        </p:spPr>
      </p:pic>
      <p:pic>
        <p:nvPicPr>
          <p:cNvPr id="15" name="Picture 14" descr="A yellow and black image of a bird&#10;&#10;AI-generated content may be incorrect.">
            <a:extLst>
              <a:ext uri="{FF2B5EF4-FFF2-40B4-BE49-F238E27FC236}">
                <a16:creationId xmlns:a16="http://schemas.microsoft.com/office/drawing/2014/main" id="{0AC86959-D445-6BBE-66B0-8DDC44438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446" y="3642857"/>
            <a:ext cx="2479917" cy="2267699"/>
          </a:xfrm>
          <a:prstGeom prst="rect">
            <a:avLst/>
          </a:prstGeom>
        </p:spPr>
      </p:pic>
      <p:sp>
        <p:nvSpPr>
          <p:cNvPr id="17" name="Process 16">
            <a:extLst>
              <a:ext uri="{FF2B5EF4-FFF2-40B4-BE49-F238E27FC236}">
                <a16:creationId xmlns:a16="http://schemas.microsoft.com/office/drawing/2014/main" id="{89621D5B-B84A-C5DF-34BE-65E6B8040B6E}"/>
              </a:ext>
            </a:extLst>
          </p:cNvPr>
          <p:cNvSpPr/>
          <p:nvPr/>
        </p:nvSpPr>
        <p:spPr>
          <a:xfrm>
            <a:off x="0" y="1342736"/>
            <a:ext cx="1888052" cy="618533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Limitations.</a:t>
            </a:r>
            <a:endParaRPr lang="en-GB" noProof="0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76016-54CB-D088-F381-A06C60111BA2}"/>
              </a:ext>
            </a:extLst>
          </p:cNvPr>
          <p:cNvSpPr txBox="1"/>
          <p:nvPr/>
        </p:nvSpPr>
        <p:spPr>
          <a:xfrm>
            <a:off x="7438073" y="2333786"/>
            <a:ext cx="3693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b="1" dirty="0">
                <a:solidFill>
                  <a:srgbClr val="0006E7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PROJECTION EFFECT</a:t>
            </a:r>
          </a:p>
          <a:p>
            <a:pPr algn="ctr"/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Depending on the viewing angle, the apparent geometry of the structure will differ.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71CBDB-E578-E557-40C6-26CA398A8A66}"/>
              </a:ext>
            </a:extLst>
          </p:cNvPr>
          <p:cNvSpPr txBox="1"/>
          <p:nvPr/>
        </p:nvSpPr>
        <p:spPr>
          <a:xfrm>
            <a:off x="1032260" y="2333786"/>
            <a:ext cx="4119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b="1" dirty="0">
                <a:solidFill>
                  <a:srgbClr val="5554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MAGNETIC COMPLEXITY</a:t>
            </a:r>
          </a:p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Complexity of the active region directly affects the accurate identification of flux rope’s footpoints.</a:t>
            </a:r>
            <a:endParaRPr lang="en-BE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139EB204-7DA8-2CA6-A68E-CF3C4E0DFAA6}"/>
              </a:ext>
            </a:extLst>
          </p:cNvPr>
          <p:cNvSpPr txBox="1">
            <a:spLocks/>
          </p:cNvSpPr>
          <p:nvPr/>
        </p:nvSpPr>
        <p:spPr>
          <a:xfrm>
            <a:off x="11706447" y="127306"/>
            <a:ext cx="3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7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FD19B-F8C7-9BFF-D5CE-71BCCDFF0575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26599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278A-F0FF-6340-11B7-CA99C949B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BAAD7759-C574-6F8F-7CAF-558CF4E2C2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1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D7B9F-F30C-56F7-7768-952615AD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Methodology</a:t>
            </a:r>
            <a:endParaRPr lang="en-BE" dirty="0">
              <a:solidFill>
                <a:srgbClr val="D3D6F9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4363E900-2CBF-FFA8-DDA9-098C664EE72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sp>
        <p:nvSpPr>
          <p:cNvPr id="12" name="Process 11">
            <a:extLst>
              <a:ext uri="{FF2B5EF4-FFF2-40B4-BE49-F238E27FC236}">
                <a16:creationId xmlns:a16="http://schemas.microsoft.com/office/drawing/2014/main" id="{B49833AE-94A8-2F5B-297C-9655B27F7986}"/>
              </a:ext>
            </a:extLst>
          </p:cNvPr>
          <p:cNvSpPr/>
          <p:nvPr/>
        </p:nvSpPr>
        <p:spPr>
          <a:xfrm>
            <a:off x="0" y="1343818"/>
            <a:ext cx="3639765" cy="819216"/>
          </a:xfrm>
          <a:prstGeom prst="flowChartProcess">
            <a:avLst/>
          </a:prstGeom>
          <a:solidFill>
            <a:srgbClr val="0041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Devanagari MT" panose="02000500020000000000" pitchFamily="2" charset="0"/>
                <a:cs typeface="Devanagari MT" panose="02000500020000000000" pitchFamily="2" charset="0"/>
              </a:rPr>
              <a:t>Developed tool </a:t>
            </a:r>
            <a:r>
              <a:rPr lang="en-GB" sz="2400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for twist estimation.</a:t>
            </a:r>
            <a:endParaRPr lang="en-GB" noProof="0" dirty="0">
              <a:latin typeface="Devanagari MT" panose="02000500020000000000" pitchFamily="2" charset="0"/>
              <a:cs typeface="Devanagari MT" panose="02000500020000000000" pitchFamily="2" charset="0"/>
            </a:endParaRP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E47879-35D9-33C6-E6E6-7A2F5F563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08" y="3123555"/>
            <a:ext cx="3436179" cy="3136007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8DD0228-69B7-6733-CAA2-DEE26DBDC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818" y="3015985"/>
            <a:ext cx="6066243" cy="3136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3E4DD9-29A2-1288-2619-CE136BF6B77F}"/>
              </a:ext>
            </a:extLst>
          </p:cNvPr>
          <p:cNvSpPr txBox="1"/>
          <p:nvPr/>
        </p:nvSpPr>
        <p:spPr>
          <a:xfrm>
            <a:off x="1280652" y="2438616"/>
            <a:ext cx="231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EUV + magnetogram fits files.</a:t>
            </a:r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21E3A-C875-9AA5-5322-96B966E1D7E5}"/>
              </a:ext>
            </a:extLst>
          </p:cNvPr>
          <p:cNvSpPr txBox="1"/>
          <p:nvPr/>
        </p:nvSpPr>
        <p:spPr>
          <a:xfrm>
            <a:off x="6137172" y="2256252"/>
            <a:ext cx="1873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Area selection.</a:t>
            </a:r>
            <a:endParaRPr lang="en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7A1119-793F-5AAB-42C9-FCA48A42B2F3}"/>
              </a:ext>
            </a:extLst>
          </p:cNvPr>
          <p:cNvSpPr txBox="1"/>
          <p:nvPr/>
        </p:nvSpPr>
        <p:spPr>
          <a:xfrm>
            <a:off x="9131710" y="2256252"/>
            <a:ext cx="2317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Devanagari MT" panose="02000500020000000000" pitchFamily="2" charset="0"/>
                <a:cs typeface="Devanagari MT" panose="02000500020000000000" pitchFamily="2" charset="0"/>
              </a:rPr>
              <a:t>Twist measurement.</a:t>
            </a:r>
            <a:endParaRPr lang="en-BE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FBBD9AC-0016-93C2-B768-519AB5A622CB}"/>
              </a:ext>
            </a:extLst>
          </p:cNvPr>
          <p:cNvSpPr/>
          <p:nvPr/>
        </p:nvSpPr>
        <p:spPr>
          <a:xfrm rot="5400000">
            <a:off x="6750528" y="2758401"/>
            <a:ext cx="646332" cy="401894"/>
          </a:xfrm>
          <a:prstGeom prst="rightArrow">
            <a:avLst/>
          </a:prstGeom>
          <a:solidFill>
            <a:srgbClr val="000BFF"/>
          </a:solidFill>
          <a:ln>
            <a:solidFill>
              <a:srgbClr val="000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B3A8335-9384-922C-AA1B-B7ED712A910D}"/>
              </a:ext>
            </a:extLst>
          </p:cNvPr>
          <p:cNvSpPr/>
          <p:nvPr/>
        </p:nvSpPr>
        <p:spPr>
          <a:xfrm rot="5400000">
            <a:off x="9967522" y="2776843"/>
            <a:ext cx="646332" cy="401894"/>
          </a:xfrm>
          <a:prstGeom prst="rightArrow">
            <a:avLst/>
          </a:prstGeom>
          <a:solidFill>
            <a:srgbClr val="000BFF"/>
          </a:solidFill>
          <a:ln>
            <a:solidFill>
              <a:srgbClr val="000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324FD41B-918E-700E-8351-A348E545115C}"/>
              </a:ext>
            </a:extLst>
          </p:cNvPr>
          <p:cNvSpPr txBox="1">
            <a:spLocks/>
          </p:cNvSpPr>
          <p:nvPr/>
        </p:nvSpPr>
        <p:spPr>
          <a:xfrm>
            <a:off x="11706447" y="127306"/>
            <a:ext cx="3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8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F4A58-E971-7ED5-8B73-CFB989AB8DE5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280096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E00FA-8727-CA81-5A7D-983C1DEB9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C0E6E610-4B19-D27B-BF49-C3B9D24E347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42055" b="42268"/>
          <a:stretch>
            <a:fillRect/>
          </a:stretch>
        </p:blipFill>
        <p:spPr>
          <a:xfrm flipH="1">
            <a:off x="0" y="-1640"/>
            <a:ext cx="12192000" cy="134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FF36E-C6C5-3954-0895-E931EC96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BE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  </a:t>
            </a:r>
            <a:r>
              <a:rPr lang="en-BE" sz="3600" dirty="0">
                <a:solidFill>
                  <a:srgbClr val="76D6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Application: Statistical study </a:t>
            </a:r>
            <a:r>
              <a:rPr lang="en-BE" sz="3600" dirty="0">
                <a:solidFill>
                  <a:srgbClr val="D3D6F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endParaRPr lang="en-BE" dirty="0">
              <a:solidFill>
                <a:srgbClr val="D3D6F9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5" name="Picture 4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id="{40989A4B-7F22-EFEA-668B-8F8FF772DD1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76783" b="18538"/>
          <a:stretch>
            <a:fillRect/>
          </a:stretch>
        </p:blipFill>
        <p:spPr>
          <a:xfrm flipH="1">
            <a:off x="0" y="6581553"/>
            <a:ext cx="12192000" cy="40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01CBB-7B12-9F11-8FE4-C10C207322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7" b="60744"/>
          <a:stretch>
            <a:fillRect/>
          </a:stretch>
        </p:blipFill>
        <p:spPr>
          <a:xfrm>
            <a:off x="6645275" y="967433"/>
            <a:ext cx="5370799" cy="2692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2D0413-50FB-6DC2-AD2E-9FB17E50DF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" t="67115"/>
          <a:stretch>
            <a:fillRect/>
          </a:stretch>
        </p:blipFill>
        <p:spPr>
          <a:xfrm>
            <a:off x="6645275" y="4240516"/>
            <a:ext cx="5329942" cy="22891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FD384A-BBB7-BB31-EB11-E43C63D613D6}"/>
              </a:ext>
            </a:extLst>
          </p:cNvPr>
          <p:cNvSpPr txBox="1"/>
          <p:nvPr/>
        </p:nvSpPr>
        <p:spPr>
          <a:xfrm rot="5400000">
            <a:off x="6718284" y="3761440"/>
            <a:ext cx="377026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E2A61-D562-7330-0B03-6AC82FEA8685}"/>
              </a:ext>
            </a:extLst>
          </p:cNvPr>
          <p:cNvSpPr txBox="1"/>
          <p:nvPr/>
        </p:nvSpPr>
        <p:spPr>
          <a:xfrm rot="5400000">
            <a:off x="7082807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FA120-7EEB-ABBC-0ACD-B02E536A8B07}"/>
              </a:ext>
            </a:extLst>
          </p:cNvPr>
          <p:cNvSpPr txBox="1"/>
          <p:nvPr/>
        </p:nvSpPr>
        <p:spPr>
          <a:xfrm rot="5400000">
            <a:off x="7452139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F0121-09B9-A6A6-4134-DAB1FE464A91}"/>
              </a:ext>
            </a:extLst>
          </p:cNvPr>
          <p:cNvSpPr txBox="1"/>
          <p:nvPr/>
        </p:nvSpPr>
        <p:spPr>
          <a:xfrm rot="5400000">
            <a:off x="7860799" y="3764242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E2D74-E0E9-55FB-A2CA-B46EE27B778D}"/>
              </a:ext>
            </a:extLst>
          </p:cNvPr>
          <p:cNvSpPr txBox="1"/>
          <p:nvPr/>
        </p:nvSpPr>
        <p:spPr>
          <a:xfrm rot="5400000">
            <a:off x="8344409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D5970-7558-F4EF-1070-5A4C9BCE5E6D}"/>
              </a:ext>
            </a:extLst>
          </p:cNvPr>
          <p:cNvSpPr txBox="1"/>
          <p:nvPr/>
        </p:nvSpPr>
        <p:spPr>
          <a:xfrm rot="5400000">
            <a:off x="8789227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B4D099-9069-6220-FF94-2A1F7A1739FC}"/>
              </a:ext>
            </a:extLst>
          </p:cNvPr>
          <p:cNvSpPr txBox="1"/>
          <p:nvPr/>
        </p:nvSpPr>
        <p:spPr>
          <a:xfrm rot="5400000">
            <a:off x="9136484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9EFD73-D9B6-8994-9CB8-8368E66331C6}"/>
              </a:ext>
            </a:extLst>
          </p:cNvPr>
          <p:cNvSpPr txBox="1"/>
          <p:nvPr/>
        </p:nvSpPr>
        <p:spPr>
          <a:xfrm rot="5400000">
            <a:off x="9483741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6E6D6-AC1A-9D67-E4D6-BE03EBC57487}"/>
              </a:ext>
            </a:extLst>
          </p:cNvPr>
          <p:cNvSpPr txBox="1"/>
          <p:nvPr/>
        </p:nvSpPr>
        <p:spPr>
          <a:xfrm rot="5400000">
            <a:off x="9768167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53026-6867-3099-B8A9-A2EFB07DC941}"/>
              </a:ext>
            </a:extLst>
          </p:cNvPr>
          <p:cNvSpPr txBox="1"/>
          <p:nvPr/>
        </p:nvSpPr>
        <p:spPr>
          <a:xfrm rot="5400000">
            <a:off x="10137499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97DFF-7F5B-962D-2698-B7ED9E620AF4}"/>
              </a:ext>
            </a:extLst>
          </p:cNvPr>
          <p:cNvSpPr txBox="1"/>
          <p:nvPr/>
        </p:nvSpPr>
        <p:spPr>
          <a:xfrm rot="5400000">
            <a:off x="10506831" y="3761440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DBA39C-3C58-5057-98BE-94D54E438906}"/>
              </a:ext>
            </a:extLst>
          </p:cNvPr>
          <p:cNvSpPr txBox="1"/>
          <p:nvPr/>
        </p:nvSpPr>
        <p:spPr>
          <a:xfrm rot="5400000">
            <a:off x="10913503" y="3770449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B75191-9E14-6C24-3BA0-7D5490B18C0D}"/>
              </a:ext>
            </a:extLst>
          </p:cNvPr>
          <p:cNvSpPr txBox="1"/>
          <p:nvPr/>
        </p:nvSpPr>
        <p:spPr>
          <a:xfrm rot="5400000">
            <a:off x="11472599" y="3770449"/>
            <a:ext cx="38664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BE" sz="105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……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DEF0E6-F64F-058A-13D0-CC763D88F1A4}"/>
              </a:ext>
            </a:extLst>
          </p:cNvPr>
          <p:cNvSpPr txBox="1"/>
          <p:nvPr/>
        </p:nvSpPr>
        <p:spPr>
          <a:xfrm>
            <a:off x="678958" y="1970527"/>
            <a:ext cx="342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We measured characteristics of </a:t>
            </a:r>
            <a:r>
              <a:rPr lang="en-BE" b="1" i="1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43 </a:t>
            </a:r>
            <a:r>
              <a:rPr lang="en-BE" i="1" dirty="0">
                <a:solidFill>
                  <a:srgbClr val="000BFF"/>
                </a:solidFill>
                <a:latin typeface="Devanagari MT" panose="02000500020000000000" pitchFamily="2" charset="0"/>
                <a:cs typeface="Devanagari MT" panose="02000500020000000000" pitchFamily="2" charset="0"/>
              </a:rPr>
              <a:t>solar flux ropes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F1813-D984-2F67-0484-0EADE36D5987}"/>
              </a:ext>
            </a:extLst>
          </p:cNvPr>
          <p:cNvSpPr txBox="1"/>
          <p:nvPr/>
        </p:nvSpPr>
        <p:spPr>
          <a:xfrm>
            <a:off x="678958" y="2850242"/>
            <a:ext cx="246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SolO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,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SDO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&amp;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STEREO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AC84D-80C0-CFC4-4397-65A31099456E}"/>
              </a:ext>
            </a:extLst>
          </p:cNvPr>
          <p:cNvSpPr txBox="1"/>
          <p:nvPr/>
        </p:nvSpPr>
        <p:spPr>
          <a:xfrm>
            <a:off x="678958" y="3452958"/>
            <a:ext cx="4464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5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 measurements per </a:t>
            </a:r>
            <a:r>
              <a:rPr lang="en-BE" i="1" dirty="0">
                <a:latin typeface="Devanagari MT" panose="02000500020000000000" pitchFamily="2" charset="0"/>
                <a:cs typeface="Devanagari MT" panose="02000500020000000000" pitchFamily="2" charset="0"/>
              </a:rPr>
              <a:t>event &amp; instrument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, we take the average value.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3A8C6E-4293-A5A8-C26C-98310E913E89}"/>
              </a:ext>
            </a:extLst>
          </p:cNvPr>
          <p:cNvSpPr txBox="1"/>
          <p:nvPr/>
        </p:nvSpPr>
        <p:spPr>
          <a:xfrm>
            <a:off x="678958" y="4414079"/>
            <a:ext cx="4867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By using observations from </a:t>
            </a:r>
            <a:r>
              <a:rPr lang="en-GB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multiple spacecraft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, we address the </a:t>
            </a:r>
            <a:r>
              <a:rPr lang="en-GB" b="1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projection</a:t>
            </a:r>
            <a:r>
              <a:rPr lang="en-GB" noProof="0" dirty="0">
                <a:latin typeface="Devanagari MT" panose="02000500020000000000" pitchFamily="2" charset="0"/>
                <a:cs typeface="Devanagari MT" panose="02000500020000000000" pitchFamily="2" charset="0"/>
              </a:rPr>
              <a:t> effect.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437FD8-6987-689C-63EF-7DD4189345F6}"/>
              </a:ext>
            </a:extLst>
          </p:cNvPr>
          <p:cNvSpPr txBox="1"/>
          <p:nvPr/>
        </p:nvSpPr>
        <p:spPr>
          <a:xfrm>
            <a:off x="678959" y="5409520"/>
            <a:ext cx="357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CME speed from estimated from </a:t>
            </a:r>
            <a:r>
              <a:rPr lang="en-BE" b="1" dirty="0">
                <a:latin typeface="Devanagari MT" panose="02000500020000000000" pitchFamily="2" charset="0"/>
                <a:cs typeface="Devanagari MT" panose="02000500020000000000" pitchFamily="2" charset="0"/>
              </a:rPr>
              <a:t>3D reconstruction</a:t>
            </a:r>
            <a:r>
              <a:rPr lang="en-BE" dirty="0">
                <a:latin typeface="Devanagari MT" panose="02000500020000000000" pitchFamily="2" charset="0"/>
                <a:cs typeface="Devanagari MT" panose="02000500020000000000" pitchFamily="2" charset="0"/>
              </a:rPr>
              <a:t>. </a:t>
            </a: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54FAA9EA-89B0-9F63-B798-AA7AF3D952AA}"/>
              </a:ext>
            </a:extLst>
          </p:cNvPr>
          <p:cNvSpPr txBox="1">
            <a:spLocks/>
          </p:cNvSpPr>
          <p:nvPr/>
        </p:nvSpPr>
        <p:spPr>
          <a:xfrm>
            <a:off x="11706447" y="127306"/>
            <a:ext cx="3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1C1835D-3C96-3549-B6D6-0ADF02DB4E24}" type="slidenum">
              <a:rPr lang="en-BE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9</a:t>
            </a:fld>
            <a:endParaRPr lang="en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47C10-1B27-1FFE-8ADE-D749AB483794}"/>
              </a:ext>
            </a:extLst>
          </p:cNvPr>
          <p:cNvSpPr txBox="1"/>
          <p:nvPr/>
        </p:nvSpPr>
        <p:spPr>
          <a:xfrm>
            <a:off x="106325" y="6616729"/>
            <a:ext cx="3997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European Space Weather Week, 2025 – brenda.dorsch@oma.be</a:t>
            </a:r>
          </a:p>
        </p:txBody>
      </p:sp>
    </p:spTree>
    <p:extLst>
      <p:ext uri="{BB962C8B-B14F-4D97-AF65-F5344CB8AC3E}">
        <p14:creationId xmlns:p14="http://schemas.microsoft.com/office/powerpoint/2010/main" val="397191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18802</TotalTime>
  <Words>1217</Words>
  <Application>Microsoft Macintosh PowerPoint</Application>
  <PresentationFormat>Widescreen</PresentationFormat>
  <Paragraphs>174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Aptos Display</vt:lpstr>
      <vt:lpstr>Arial</vt:lpstr>
      <vt:lpstr>Big Caslon Medium</vt:lpstr>
      <vt:lpstr>Big Caslon Medium</vt:lpstr>
      <vt:lpstr>Cambria Math</vt:lpstr>
      <vt:lpstr>Devanagari MT</vt:lpstr>
      <vt:lpstr>System Font Regular</vt:lpstr>
      <vt:lpstr>Times New Roman</vt:lpstr>
      <vt:lpstr>Wingdings</vt:lpstr>
      <vt:lpstr>Office Theme</vt:lpstr>
      <vt:lpstr>PowerPoint Presentation</vt:lpstr>
      <vt:lpstr>   Introduction </vt:lpstr>
      <vt:lpstr>   Introduction </vt:lpstr>
      <vt:lpstr>   Introduction </vt:lpstr>
      <vt:lpstr>   Motivation</vt:lpstr>
      <vt:lpstr>   Methodology</vt:lpstr>
      <vt:lpstr>   Methodology</vt:lpstr>
      <vt:lpstr> Methodology</vt:lpstr>
      <vt:lpstr>   Application: Statistical study  </vt:lpstr>
      <vt:lpstr>PowerPoint Presentation</vt:lpstr>
      <vt:lpstr>   Statistical results  </vt:lpstr>
      <vt:lpstr>   Statistical results  </vt:lpstr>
      <vt:lpstr>   Statistical results  </vt:lpstr>
      <vt:lpstr>   Statistical results  </vt:lpstr>
      <vt:lpstr>  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brenda daniela dorsch</dc:creator>
  <cp:lastModifiedBy>brenda daniela dorsch</cp:lastModifiedBy>
  <cp:revision>12</cp:revision>
  <dcterms:created xsi:type="dcterms:W3CDTF">2025-09-04T08:49:05Z</dcterms:created>
  <dcterms:modified xsi:type="dcterms:W3CDTF">2025-10-28T08:27:55Z</dcterms:modified>
</cp:coreProperties>
</file>