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78" r:id="rId3"/>
    <p:sldId id="279" r:id="rId4"/>
    <p:sldId id="276" r:id="rId5"/>
    <p:sldId id="277" r:id="rId6"/>
    <p:sldId id="298" r:id="rId7"/>
    <p:sldId id="338" r:id="rId8"/>
    <p:sldId id="342" r:id="rId9"/>
    <p:sldId id="339" r:id="rId10"/>
    <p:sldId id="340" r:id="rId11"/>
    <p:sldId id="341" r:id="rId12"/>
    <p:sldId id="285" r:id="rId13"/>
    <p:sldId id="333" r:id="rId14"/>
    <p:sldId id="331" r:id="rId15"/>
    <p:sldId id="332" r:id="rId16"/>
    <p:sldId id="286" r:id="rId17"/>
    <p:sldId id="336" r:id="rId18"/>
    <p:sldId id="337" r:id="rId19"/>
    <p:sldId id="349" r:id="rId20"/>
    <p:sldId id="353" r:id="rId21"/>
    <p:sldId id="352" r:id="rId22"/>
    <p:sldId id="351" r:id="rId23"/>
    <p:sldId id="350" r:id="rId24"/>
    <p:sldId id="354" r:id="rId25"/>
    <p:sldId id="348" r:id="rId26"/>
    <p:sldId id="296" r:id="rId27"/>
    <p:sldId id="345" r:id="rId28"/>
    <p:sldId id="346" r:id="rId29"/>
    <p:sldId id="343" r:id="rId30"/>
    <p:sldId id="344" r:id="rId31"/>
    <p:sldId id="280" r:id="rId32"/>
    <p:sldId id="293" r:id="rId33"/>
    <p:sldId id="362" r:id="rId34"/>
    <p:sldId id="284" r:id="rId35"/>
    <p:sldId id="355" r:id="rId36"/>
    <p:sldId id="358" r:id="rId37"/>
    <p:sldId id="356" r:id="rId38"/>
    <p:sldId id="361" r:id="rId39"/>
    <p:sldId id="360" r:id="rId40"/>
    <p:sldId id="359" r:id="rId41"/>
    <p:sldId id="357" r:id="rId42"/>
    <p:sldId id="283" r:id="rId43"/>
    <p:sldId id="347" r:id="rId44"/>
    <p:sldId id="297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B2B2B2"/>
    <a:srgbClr val="FFFFF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44E6231-29C4-49E7-A5DE-79BCB260B8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BB9616-A406-4288-ACE8-0F84713ED9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4E123-5B18-46C3-8426-2EE8C59BE1E6}" type="datetimeFigureOut">
              <a:rPr lang="fr-BE" smtClean="0"/>
              <a:t>09-06-23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423F2C-B9D3-4606-9707-8B3BE26E97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63228D-27F1-4BFD-BC9E-7CAA0E8DB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BDD41-72E9-4E6A-8664-C37A853AB1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807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6D8A9-6BE8-4794-836E-774B32A6CF2A}" type="datetimeFigureOut">
              <a:rPr lang="fr-BE" smtClean="0"/>
              <a:t>09-06-23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A101A-12C1-4150-B13D-0FF3DBE56BFA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958885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28218-29F3-4D63-ABB0-D012EEBD5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AF2BF5-ADFE-407E-93DC-3A92597A0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5A50FF-0C69-4B13-B610-EADBBA9E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E44F-6A37-4A6C-88F9-71ACA00C5411}" type="datetime1">
              <a:rPr lang="fr-BE" smtClean="0"/>
              <a:t>09-06-23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22C397-2B91-4F07-8BDC-5288FA52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FE5AD8-212E-4799-B6D1-0F507536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9081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8E3E9-848D-41F1-872E-5FC6FECA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416E83-A33D-44D3-BE7C-C652ABF1F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836C53-D0F7-43B7-950F-384463CA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EA6B-2968-4E2C-B962-3F2AD2DF0208}" type="datetime1">
              <a:rPr lang="fr-BE" smtClean="0"/>
              <a:t>09-06-23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DE23FD-20F6-45B4-A2E7-9901DE98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7C67A8-DA1F-4648-A54B-5227EC83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022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F186D99-6CA1-4E8B-BC0A-A0E792DDB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2E1711-F77C-4467-AE08-E5DF6D78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08BE48-33C8-4CEF-9978-2F8F58FD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3760-DB8F-4FDE-B4F9-2FCAE4FFA849}" type="datetime1">
              <a:rPr lang="fr-BE" smtClean="0"/>
              <a:t>09-06-23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B619-3F4D-4A97-AD35-1173254F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9A6B13-F621-49C9-8C18-CF6D8130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962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B067A-61D2-4E79-A74A-B09603BD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BEFD7-32BE-4C50-8898-DA73883A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9D94DC-993A-4C21-B874-3E7403E5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E2D9-6899-47B6-A32E-DBF965BF3809}" type="datetime1">
              <a:rPr lang="fr-BE" smtClean="0"/>
              <a:t>09-06-23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971C05-2E41-45B1-9548-9BEB944FF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9E8F39-AFDF-4D8A-BFF1-68DA5ABD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355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AE842E-8C1A-4990-BB3C-48559E94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3B8335-2801-490F-BFFC-DE8AA6BA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0587D0-98D7-41FA-969E-76A0AB79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86D36-6ED1-49CB-8736-423A90636DD0}" type="datetime1">
              <a:rPr lang="fr-BE" smtClean="0"/>
              <a:t>09-06-23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565051-CEFB-4ADD-9EA6-65BECD35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1F7223-2C8E-4935-885E-6D3CA80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976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47217E-8140-49B6-A432-DD48D9A6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C725EA-9533-406E-805C-E8F4613E8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E51E82-E246-4271-96EE-783404084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04CAC4-0F76-4D08-B8A5-8AC3CB02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E95-820B-44AA-B30D-48ED636BB5CB}" type="datetime1">
              <a:rPr lang="fr-BE" smtClean="0"/>
              <a:t>09-06-23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3A0DD8-D19A-4FB2-B58A-D5E5B4134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CEE73F-E4C1-47F4-BB63-804DF0FF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782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4E05C-E9AE-40A2-ACA1-02350412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038D25-E44A-4317-9CBC-B5FCD49DF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4F3D03-9316-4CD4-B60E-789C253E0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6B8CB2-3A17-4442-B251-E27CAB07F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39592A-6138-4D28-BEDA-CC4127DEC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618057-7315-4DB5-A70F-ABDC2B93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7DB0-4B95-4F15-BF05-BAC2D48B894B}" type="datetime1">
              <a:rPr lang="fr-BE" smtClean="0"/>
              <a:t>09-06-23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E7E6092-8ADF-4338-BB9F-43F44CDA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D5CEC1-F7A5-4CB8-9C67-3AFFABD4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576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FBB54-1E91-4A42-B1A1-8105A139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E011BF-978F-4B7C-897A-02AF5359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1070C-F5E3-4EB6-BB23-F014D39B80D1}" type="datetime1">
              <a:rPr lang="fr-BE" smtClean="0"/>
              <a:t>09-06-23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270B55-CAF6-4550-B33A-43F20CFF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2FCEBA-F340-42E8-B8F0-A96DE1B3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258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358AE8-3007-4B99-BEDE-9DF948172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BCE-A421-49A3-BA21-79909927377D}" type="datetime1">
              <a:rPr lang="fr-BE" smtClean="0"/>
              <a:t>09-06-23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D81E708-B7D3-47D2-AC11-B0E6A398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82C0C7-291E-4F54-B2B0-98EE4530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604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271D94-1B2F-430D-A9C1-B9F15D3D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CAD65-86CE-4F89-8199-0AAD4832F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12D8C9-38C0-46F2-80A7-25BA67006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CE97B4-7969-42CE-92C0-C0B8A7C3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1E22-4F07-4B5D-B5C5-EDE9CAA993B4}" type="datetime1">
              <a:rPr lang="fr-BE" smtClean="0"/>
              <a:t>09-06-23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3E64EA-1CBE-45EE-85B3-7FEF2672E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DDA05F-D4E7-4DC8-B2F4-2881D955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536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9F6AA0-9F29-4314-8D0A-1516803F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8495727-5919-4239-B70C-3F65764DC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F53284-CE67-43BE-9102-D083A024E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B59DF3-A1FC-4DF5-AC64-DD79168D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18B6-FF5A-46A3-BEAF-24851CAF41D6}" type="datetime1">
              <a:rPr lang="fr-BE" smtClean="0"/>
              <a:t>09-06-23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0DCD59-01F8-49D6-92DE-105B03D1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F2A560-CE53-422F-93AB-BB21C3D0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42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7C4422-991B-448D-869F-08600892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54CC30-8EDB-4735-9A7C-FEF27A7C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975CC4-0402-4E86-8B28-C7BD59AA0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649F7-F842-4BCB-963F-954F36F89C1A}" type="datetime1">
              <a:rPr lang="fr-BE" smtClean="0"/>
              <a:t>09-06-23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76342-7786-4356-A97F-84B612B16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C20895-5E19-46CC-80C0-C7357FC8A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408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hyperlink" Target="http://sidc.oma.be/uset/searchForm.ph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asa.gov/image-feature/goddard/2019/hubble-spots-flock-of-cosmic-ducks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gif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2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hyperlink" Target="http://www.sidc.be/uset/usetpres.php" TargetMode="Externa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.gif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2.jpg"/><Relationship Id="rId4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.gif"/><Relationship Id="rId7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632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5693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9020" y="1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286" y="3571620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71208" y="5287803"/>
            <a:ext cx="955808" cy="9558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A1ACA4-60FB-4744-943A-842B9C38C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945" y="1077185"/>
            <a:ext cx="6680035" cy="2998967"/>
          </a:xfrm>
          <a:noFill/>
        </p:spPr>
        <p:txBody>
          <a:bodyPr anchor="ctr">
            <a:normAutofit/>
          </a:bodyPr>
          <a:lstStyle/>
          <a:p>
            <a:r>
              <a:rPr lang="fr-BE" sz="4200" b="1" u="sng" dirty="0">
                <a:solidFill>
                  <a:srgbClr val="080808"/>
                </a:solidFill>
              </a:rPr>
              <a:t>PhD Project :</a:t>
            </a:r>
            <a:br>
              <a:rPr lang="fr-BE" sz="4200" b="1" u="sng" dirty="0">
                <a:solidFill>
                  <a:srgbClr val="080808"/>
                </a:solidFill>
              </a:rPr>
            </a:br>
            <a:br>
              <a:rPr lang="fr-BE" sz="2200" b="1" u="sng" dirty="0">
                <a:solidFill>
                  <a:srgbClr val="080808"/>
                </a:solidFill>
              </a:rPr>
            </a:br>
            <a:br>
              <a:rPr lang="fr-BE" sz="2200" b="1" u="sng" dirty="0">
                <a:solidFill>
                  <a:srgbClr val="080808"/>
                </a:solidFill>
              </a:rPr>
            </a:br>
            <a:r>
              <a:rPr lang="fr-BE" sz="3500" b="1" i="1" dirty="0">
                <a:solidFill>
                  <a:srgbClr val="0070C0"/>
                </a:solidFill>
              </a:rPr>
              <a:t>Long-</a:t>
            </a:r>
            <a:r>
              <a:rPr lang="fr-BE" sz="3500" b="1" i="1" dirty="0" err="1">
                <a:solidFill>
                  <a:srgbClr val="0070C0"/>
                </a:solidFill>
              </a:rPr>
              <a:t>term</a:t>
            </a:r>
            <a:r>
              <a:rPr lang="fr-BE" sz="3500" b="1" i="1" dirty="0">
                <a:solidFill>
                  <a:srgbClr val="0070C0"/>
                </a:solidFill>
              </a:rPr>
              <a:t> </a:t>
            </a:r>
            <a:r>
              <a:rPr lang="fr-BE" sz="3500" b="1" i="1" dirty="0" err="1">
                <a:solidFill>
                  <a:srgbClr val="0070C0"/>
                </a:solidFill>
              </a:rPr>
              <a:t>evolution</a:t>
            </a:r>
            <a:r>
              <a:rPr lang="fr-BE" sz="3500" b="1" i="1" dirty="0">
                <a:solidFill>
                  <a:srgbClr val="0070C0"/>
                </a:solidFill>
              </a:rPr>
              <a:t> of large-</a:t>
            </a:r>
            <a:r>
              <a:rPr lang="fr-BE" sz="3500" b="1" i="1" dirty="0" err="1">
                <a:solidFill>
                  <a:srgbClr val="0070C0"/>
                </a:solidFill>
              </a:rPr>
              <a:t>scale</a:t>
            </a:r>
            <a:r>
              <a:rPr lang="fr-BE" sz="3500" b="1" i="1" dirty="0">
                <a:solidFill>
                  <a:srgbClr val="0070C0"/>
                </a:solidFill>
              </a:rPr>
              <a:t> </a:t>
            </a:r>
            <a:r>
              <a:rPr lang="fr-BE" sz="3500" b="1" i="1" dirty="0" err="1">
                <a:solidFill>
                  <a:srgbClr val="0070C0"/>
                </a:solidFill>
              </a:rPr>
              <a:t>magnetic</a:t>
            </a:r>
            <a:r>
              <a:rPr lang="fr-BE" sz="3500" b="1" i="1" dirty="0">
                <a:solidFill>
                  <a:srgbClr val="0070C0"/>
                </a:solidFill>
              </a:rPr>
              <a:t> structures on USET images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BDCBE5-13E1-411F-AA28-1A18F2416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2679" y="3991301"/>
            <a:ext cx="6786643" cy="465885"/>
          </a:xfrm>
          <a:noFill/>
        </p:spPr>
        <p:txBody>
          <a:bodyPr>
            <a:noAutofit/>
          </a:bodyPr>
          <a:lstStyle/>
          <a:p>
            <a:r>
              <a:rPr lang="fr-BE" sz="3000" dirty="0">
                <a:solidFill>
                  <a:srgbClr val="080808"/>
                </a:solidFill>
              </a:rPr>
              <a:t>Grégory VANDEN BROECK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42846" y="410171"/>
            <a:ext cx="1321281" cy="132128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30319" y="1508609"/>
            <a:ext cx="700047" cy="70004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Sous-titre 2">
            <a:extLst>
              <a:ext uri="{FF2B5EF4-FFF2-40B4-BE49-F238E27FC236}">
                <a16:creationId xmlns:a16="http://schemas.microsoft.com/office/drawing/2014/main" id="{869B7BA5-A62C-426C-A2EC-87DFD482CF38}"/>
              </a:ext>
            </a:extLst>
          </p:cNvPr>
          <p:cNvSpPr txBox="1">
            <a:spLocks/>
          </p:cNvSpPr>
          <p:nvPr/>
        </p:nvSpPr>
        <p:spPr>
          <a:xfrm>
            <a:off x="3621786" y="4781379"/>
            <a:ext cx="3188753" cy="984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i="1" u="sng" dirty="0">
                <a:solidFill>
                  <a:srgbClr val="080808"/>
                </a:solidFill>
              </a:rPr>
              <a:t>ROB </a:t>
            </a:r>
            <a:r>
              <a:rPr lang="fr-BE" sz="1800" i="1" u="sng" dirty="0" err="1">
                <a:solidFill>
                  <a:srgbClr val="080808"/>
                </a:solidFill>
              </a:rPr>
              <a:t>Supervisors</a:t>
            </a:r>
            <a:r>
              <a:rPr lang="fr-BE" sz="1800" dirty="0">
                <a:solidFill>
                  <a:srgbClr val="080808"/>
                </a:solidFill>
              </a:rPr>
              <a:t> </a:t>
            </a:r>
          </a:p>
          <a:p>
            <a:r>
              <a:rPr lang="fr-BE" sz="1800" dirty="0">
                <a:solidFill>
                  <a:srgbClr val="080808"/>
                </a:solidFill>
              </a:rPr>
              <a:t>Frédéric CLETTE</a:t>
            </a:r>
            <a:br>
              <a:rPr lang="fr-BE" sz="1800" dirty="0">
                <a:solidFill>
                  <a:srgbClr val="080808"/>
                </a:solidFill>
              </a:rPr>
            </a:br>
            <a:r>
              <a:rPr lang="fr-BE" sz="1800" dirty="0">
                <a:solidFill>
                  <a:srgbClr val="080808"/>
                </a:solidFill>
              </a:rPr>
              <a:t>Sabrina BECHET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1110B90B-8F26-4371-B8DE-18F4665541A9}"/>
              </a:ext>
            </a:extLst>
          </p:cNvPr>
          <p:cNvSpPr txBox="1">
            <a:spLocks/>
          </p:cNvSpPr>
          <p:nvPr/>
        </p:nvSpPr>
        <p:spPr>
          <a:xfrm>
            <a:off x="5682124" y="4781379"/>
            <a:ext cx="3023860" cy="984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i="1" u="sng" dirty="0" err="1">
                <a:solidFill>
                  <a:srgbClr val="080808"/>
                </a:solidFill>
              </a:rPr>
              <a:t>ULiège</a:t>
            </a:r>
            <a:r>
              <a:rPr lang="fr-BE" sz="1800" i="1" u="sng" dirty="0">
                <a:solidFill>
                  <a:srgbClr val="080808"/>
                </a:solidFill>
              </a:rPr>
              <a:t> </a:t>
            </a:r>
            <a:r>
              <a:rPr lang="fr-BE" sz="1800" i="1" u="sng" dirty="0" err="1">
                <a:solidFill>
                  <a:srgbClr val="080808"/>
                </a:solidFill>
              </a:rPr>
              <a:t>Supervisor</a:t>
            </a:r>
            <a:r>
              <a:rPr lang="fr-BE" sz="1800" dirty="0">
                <a:solidFill>
                  <a:srgbClr val="080808"/>
                </a:solidFill>
              </a:rPr>
              <a:t> </a:t>
            </a:r>
          </a:p>
          <a:p>
            <a:r>
              <a:rPr lang="fr-BE" sz="1800" dirty="0">
                <a:solidFill>
                  <a:srgbClr val="080808"/>
                </a:solidFill>
              </a:rPr>
              <a:t>Gregor RAUW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30F283C-D1C2-4677-9885-32C6C1F47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33" y="801740"/>
            <a:ext cx="3089642" cy="1351718"/>
          </a:xfrm>
          <a:prstGeom prst="rect">
            <a:avLst/>
          </a:prstGeom>
          <a:ln>
            <a:noFill/>
          </a:ln>
        </p:spPr>
      </p:pic>
      <p:pic>
        <p:nvPicPr>
          <p:cNvPr id="9" name="Image 8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247A8258-126A-4A8F-9BF8-1ABBD9AE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3" y="133597"/>
            <a:ext cx="2685717" cy="2229145"/>
          </a:xfrm>
          <a:prstGeom prst="rect">
            <a:avLst/>
          </a:prstGeom>
          <a:ln>
            <a:noFill/>
          </a:ln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0D31FC3E-81FC-4C15-A997-C876D360A841}"/>
              </a:ext>
            </a:extLst>
          </p:cNvPr>
          <p:cNvSpPr txBox="1"/>
          <p:nvPr/>
        </p:nvSpPr>
        <p:spPr>
          <a:xfrm>
            <a:off x="180715" y="2093869"/>
            <a:ext cx="30455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b="1" dirty="0"/>
              <a:t>ROYAL OBSERVATORY </a:t>
            </a:r>
          </a:p>
          <a:p>
            <a:pPr algn="ctr"/>
            <a:r>
              <a:rPr lang="fr-BE" sz="2500" b="1" dirty="0"/>
              <a:t>OF BELGIUM</a:t>
            </a:r>
          </a:p>
        </p:txBody>
      </p:sp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06443087-C35B-4431-8D57-C07B5D4D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63253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10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</a:t>
            </a:r>
            <a:r>
              <a:rPr lang="fr-BE" sz="2500" i="1" u="sng" dirty="0" err="1">
                <a:solidFill>
                  <a:schemeClr val="bg1"/>
                </a:solidFill>
              </a:rPr>
              <a:t>Dataset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sorting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USET Ca II K </a:t>
                </a:r>
                <a:r>
                  <a:rPr lang="fr-BE" sz="2500" b="1" i="1" u="sng" dirty="0" err="1"/>
                  <a:t>database</a:t>
                </a:r>
                <a:r>
                  <a:rPr lang="fr-BE" sz="2500" b="1" i="1" u="sng" dirty="0"/>
                  <a:t> :</a:t>
                </a:r>
                <a:r>
                  <a:rPr lang="fr-BE" sz="2500" dirty="0"/>
                  <a:t>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since July 2012 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500" dirty="0"/>
                  <a:t>  Aim : 1 image per </a:t>
                </a:r>
                <a:r>
                  <a:rPr lang="fr-BE" sz="2500" dirty="0" err="1"/>
                  <a:t>day</a:t>
                </a:r>
                <a:endParaRPr lang="fr-BE" sz="2500" dirty="0"/>
              </a:p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Removing</a:t>
                </a:r>
                <a:r>
                  <a:rPr lang="fr-BE" sz="2500" dirty="0"/>
                  <a:t> </a:t>
                </a:r>
                <a:r>
                  <a:rPr lang="fr-BE" sz="2500" dirty="0" err="1"/>
                  <a:t>bad</a:t>
                </a:r>
                <a:r>
                  <a:rPr lang="fr-BE" sz="2500" dirty="0"/>
                  <a:t> </a:t>
                </a:r>
                <a:r>
                  <a:rPr lang="fr-BE" sz="2500" dirty="0" err="1"/>
                  <a:t>quality</a:t>
                </a:r>
                <a:r>
                  <a:rPr lang="fr-BE" sz="2500" dirty="0"/>
                  <a:t> images </a:t>
                </a:r>
              </a:p>
            </p:txBody>
          </p:sp>
        </mc:Choice>
        <mc:Fallback xmlns="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  <a:blipFill>
                <a:blip r:embed="rId4"/>
                <a:stretch>
                  <a:fillRect t="-171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age 43" descr="Une image contenant objet astronomique, lune, planète, sphère&#10;&#10;Description générée automatiquement">
            <a:extLst>
              <a:ext uri="{FF2B5EF4-FFF2-40B4-BE49-F238E27FC236}">
                <a16:creationId xmlns:a16="http://schemas.microsoft.com/office/drawing/2014/main" id="{10829A7F-CAD5-1092-8625-9DF4D2D7D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0" y="3005930"/>
            <a:ext cx="2891989" cy="2887029"/>
          </a:xfrm>
          <a:prstGeom prst="rect">
            <a:avLst/>
          </a:prstGeom>
        </p:spPr>
      </p:pic>
      <p:pic>
        <p:nvPicPr>
          <p:cNvPr id="49" name="Image 48" descr="Une image contenant lune, objet astronomique, Événement céleste, nature&#10;&#10;Description générée automatiquement">
            <a:extLst>
              <a:ext uri="{FF2B5EF4-FFF2-40B4-BE49-F238E27FC236}">
                <a16:creationId xmlns:a16="http://schemas.microsoft.com/office/drawing/2014/main" id="{9366AC7F-30C4-1612-92B4-BD871337E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98" y="2992084"/>
            <a:ext cx="2895749" cy="287669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85F1C62-696A-4653-99A2-7A966602E614}"/>
              </a:ext>
            </a:extLst>
          </p:cNvPr>
          <p:cNvSpPr/>
          <p:nvPr/>
        </p:nvSpPr>
        <p:spPr>
          <a:xfrm>
            <a:off x="764150" y="2591974"/>
            <a:ext cx="28919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/>
              <a:t>Cropped</a:t>
            </a:r>
            <a:r>
              <a:rPr lang="fr-BE" sz="2300" dirty="0"/>
              <a:t> image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AC6406F-E197-A2E0-E267-BC632C4FC761}"/>
              </a:ext>
            </a:extLst>
          </p:cNvPr>
          <p:cNvSpPr/>
          <p:nvPr/>
        </p:nvSpPr>
        <p:spPr>
          <a:xfrm>
            <a:off x="4631758" y="2578128"/>
            <a:ext cx="28913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/>
              <a:t>Clouds</a:t>
            </a:r>
            <a:endParaRPr lang="fr-BE" sz="23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B11CB-A936-D669-A0CF-EEA2E099A43D}"/>
              </a:ext>
            </a:extLst>
          </p:cNvPr>
          <p:cNvSpPr/>
          <p:nvPr/>
        </p:nvSpPr>
        <p:spPr>
          <a:xfrm>
            <a:off x="762270" y="5821241"/>
            <a:ext cx="28919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>
                <a:solidFill>
                  <a:srgbClr val="FF0000"/>
                </a:solidFill>
              </a:rPr>
              <a:t>Missing</a:t>
            </a:r>
            <a:r>
              <a:rPr lang="fr-BE" sz="2300" dirty="0">
                <a:solidFill>
                  <a:srgbClr val="FF0000"/>
                </a:solidFill>
              </a:rPr>
              <a:t>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30E7B-B8D0-F030-F118-180D63A7B657}"/>
              </a:ext>
            </a:extLst>
          </p:cNvPr>
          <p:cNvSpPr/>
          <p:nvPr/>
        </p:nvSpPr>
        <p:spPr>
          <a:xfrm>
            <a:off x="4625518" y="5821241"/>
            <a:ext cx="28919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>
                <a:solidFill>
                  <a:srgbClr val="FF0000"/>
                </a:solidFill>
              </a:rPr>
              <a:t>Hidden</a:t>
            </a:r>
            <a:r>
              <a:rPr lang="fr-BE" sz="2300" dirty="0">
                <a:solidFill>
                  <a:srgbClr val="FF0000"/>
                </a:solidFill>
              </a:rPr>
              <a:t> information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7AF4114-7239-70E2-0564-0FE55AF15724}"/>
              </a:ext>
            </a:extLst>
          </p:cNvPr>
          <p:cNvGrpSpPr/>
          <p:nvPr/>
        </p:nvGrpSpPr>
        <p:grpSpPr>
          <a:xfrm>
            <a:off x="8494405" y="2580352"/>
            <a:ext cx="2891989" cy="4054230"/>
            <a:chOff x="8494405" y="2580352"/>
            <a:chExt cx="2891989" cy="4054230"/>
          </a:xfrm>
        </p:grpSpPr>
        <p:pic>
          <p:nvPicPr>
            <p:cNvPr id="46" name="Image 45" descr="Une image contenant objet astronomique, planète, sphère, lune&#10;&#10;Description générée automatiquement">
              <a:extLst>
                <a:ext uri="{FF2B5EF4-FFF2-40B4-BE49-F238E27FC236}">
                  <a16:creationId xmlns:a16="http://schemas.microsoft.com/office/drawing/2014/main" id="{7032F235-59E2-07FE-B295-297B60BF2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406" y="2999580"/>
              <a:ext cx="2889398" cy="2883048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330DF74-9FB8-A4D1-F48D-25B8532E5206}"/>
                </a:ext>
              </a:extLst>
            </p:cNvPr>
            <p:cNvSpPr/>
            <p:nvPr/>
          </p:nvSpPr>
          <p:spPr>
            <a:xfrm>
              <a:off x="8494406" y="2580352"/>
              <a:ext cx="2889398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BE" sz="2300" dirty="0"/>
                <a:t>Diffusion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714AEA-3FA1-071F-94E0-D6D392DB8E63}"/>
                </a:ext>
              </a:extLst>
            </p:cNvPr>
            <p:cNvSpPr/>
            <p:nvPr/>
          </p:nvSpPr>
          <p:spPr>
            <a:xfrm>
              <a:off x="8494405" y="5834363"/>
              <a:ext cx="2891989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BE" sz="2300" dirty="0">
                  <a:solidFill>
                    <a:srgbClr val="FF0000"/>
                  </a:solidFill>
                </a:rPr>
                <a:t>Information not </a:t>
              </a:r>
              <a:r>
                <a:rPr lang="fr-BE" sz="2300" dirty="0" err="1">
                  <a:solidFill>
                    <a:srgbClr val="FF0000"/>
                  </a:solidFill>
                </a:rPr>
                <a:t>very</a:t>
              </a:r>
              <a:r>
                <a:rPr lang="fr-BE" sz="2300" dirty="0">
                  <a:solidFill>
                    <a:srgbClr val="FF0000"/>
                  </a:solidFill>
                </a:rPr>
                <a:t> </a:t>
              </a:r>
              <a:r>
                <a:rPr lang="fr-BE" sz="2300" dirty="0" err="1">
                  <a:solidFill>
                    <a:srgbClr val="FF0000"/>
                  </a:solidFill>
                </a:rPr>
                <a:t>well</a:t>
              </a:r>
              <a:r>
                <a:rPr lang="fr-BE" sz="2300" dirty="0">
                  <a:solidFill>
                    <a:srgbClr val="FF0000"/>
                  </a:solidFill>
                </a:rPr>
                <a:t> </a:t>
              </a:r>
              <a:r>
                <a:rPr lang="fr-BE" sz="2300" dirty="0" err="1">
                  <a:solidFill>
                    <a:srgbClr val="FF0000"/>
                  </a:solidFill>
                </a:rPr>
                <a:t>resolved</a:t>
              </a:r>
              <a:endParaRPr lang="fr-BE" sz="23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9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11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</a:t>
            </a:r>
            <a:r>
              <a:rPr lang="fr-BE" sz="2500" i="1" u="sng" dirty="0" err="1">
                <a:solidFill>
                  <a:schemeClr val="bg1"/>
                </a:solidFill>
              </a:rPr>
              <a:t>Dataset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sorting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USET Ca II K </a:t>
                </a:r>
                <a:r>
                  <a:rPr lang="fr-BE" sz="2500" b="1" i="1" u="sng" dirty="0" err="1"/>
                  <a:t>database</a:t>
                </a:r>
                <a:r>
                  <a:rPr lang="fr-BE" sz="2500" b="1" i="1" u="sng" dirty="0"/>
                  <a:t> :</a:t>
                </a:r>
                <a:r>
                  <a:rPr lang="fr-BE" sz="2500" dirty="0"/>
                  <a:t>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since July 2012 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500" dirty="0"/>
                  <a:t>  Aim : 1 image per </a:t>
                </a:r>
                <a:r>
                  <a:rPr lang="fr-BE" sz="2500" dirty="0" err="1"/>
                  <a:t>day</a:t>
                </a:r>
                <a:endParaRPr lang="fr-BE" sz="2500" dirty="0"/>
              </a:p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Removing</a:t>
                </a:r>
                <a:r>
                  <a:rPr lang="fr-BE" sz="2500" dirty="0"/>
                  <a:t> </a:t>
                </a:r>
                <a:r>
                  <a:rPr lang="fr-BE" sz="2500" dirty="0" err="1"/>
                  <a:t>bad</a:t>
                </a:r>
                <a:r>
                  <a:rPr lang="fr-BE" sz="2500" dirty="0"/>
                  <a:t> </a:t>
                </a:r>
                <a:r>
                  <a:rPr lang="fr-BE" sz="2500" dirty="0" err="1"/>
                  <a:t>quality</a:t>
                </a:r>
                <a:r>
                  <a:rPr lang="fr-BE" sz="2500" dirty="0"/>
                  <a:t> images </a:t>
                </a:r>
              </a:p>
            </p:txBody>
          </p:sp>
        </mc:Choice>
        <mc:Fallback xmlns="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  <a:blipFill>
                <a:blip r:embed="rId4"/>
                <a:stretch>
                  <a:fillRect t="-171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age 43" descr="Une image contenant objet astronomique, lune, planète, sphère&#10;&#10;Description générée automatiquement">
            <a:extLst>
              <a:ext uri="{FF2B5EF4-FFF2-40B4-BE49-F238E27FC236}">
                <a16:creationId xmlns:a16="http://schemas.microsoft.com/office/drawing/2014/main" id="{10829A7F-CAD5-1092-8625-9DF4D2D7D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0" y="3005930"/>
            <a:ext cx="2891989" cy="2887029"/>
          </a:xfrm>
          <a:prstGeom prst="rect">
            <a:avLst/>
          </a:prstGeom>
        </p:spPr>
      </p:pic>
      <p:pic>
        <p:nvPicPr>
          <p:cNvPr id="46" name="Image 45" descr="Une image contenant objet astronomique, planète, sphère, lune&#10;&#10;Description générée automatiquement">
            <a:extLst>
              <a:ext uri="{FF2B5EF4-FFF2-40B4-BE49-F238E27FC236}">
                <a16:creationId xmlns:a16="http://schemas.microsoft.com/office/drawing/2014/main" id="{7032F235-59E2-07FE-B295-297B60BF2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406" y="2999580"/>
            <a:ext cx="2889398" cy="2883048"/>
          </a:xfrm>
          <a:prstGeom prst="rect">
            <a:avLst/>
          </a:prstGeom>
        </p:spPr>
      </p:pic>
      <p:pic>
        <p:nvPicPr>
          <p:cNvPr id="49" name="Image 48" descr="Une image contenant lune, objet astronomique, Événement céleste, nature&#10;&#10;Description générée automatiquement">
            <a:extLst>
              <a:ext uri="{FF2B5EF4-FFF2-40B4-BE49-F238E27FC236}">
                <a16:creationId xmlns:a16="http://schemas.microsoft.com/office/drawing/2014/main" id="{9366AC7F-30C4-1612-92B4-BD871337E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98" y="2992084"/>
            <a:ext cx="2895749" cy="287669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85F1C62-696A-4653-99A2-7A966602E614}"/>
              </a:ext>
            </a:extLst>
          </p:cNvPr>
          <p:cNvSpPr/>
          <p:nvPr/>
        </p:nvSpPr>
        <p:spPr>
          <a:xfrm>
            <a:off x="764150" y="2591974"/>
            <a:ext cx="28919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/>
              <a:t>Cropped</a:t>
            </a:r>
            <a:r>
              <a:rPr lang="fr-BE" sz="2300" dirty="0"/>
              <a:t> image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AC6406F-E197-A2E0-E267-BC632C4FC761}"/>
              </a:ext>
            </a:extLst>
          </p:cNvPr>
          <p:cNvSpPr/>
          <p:nvPr/>
        </p:nvSpPr>
        <p:spPr>
          <a:xfrm>
            <a:off x="4631758" y="2578128"/>
            <a:ext cx="28913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/>
              <a:t>Clouds</a:t>
            </a:r>
            <a:endParaRPr lang="fr-BE" sz="23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330DF74-9FB8-A4D1-F48D-25B8532E5206}"/>
              </a:ext>
            </a:extLst>
          </p:cNvPr>
          <p:cNvSpPr/>
          <p:nvPr/>
        </p:nvSpPr>
        <p:spPr>
          <a:xfrm>
            <a:off x="8494406" y="2580352"/>
            <a:ext cx="288939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/>
              <a:t>Diffusion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3786C8-933F-0C5A-EBEC-7FACACE02EE9}"/>
              </a:ext>
            </a:extLst>
          </p:cNvPr>
          <p:cNvSpPr txBox="1"/>
          <p:nvPr/>
        </p:nvSpPr>
        <p:spPr>
          <a:xfrm>
            <a:off x="4180840" y="6289506"/>
            <a:ext cx="383032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500" b="1" i="1" u="sng" dirty="0"/>
              <a:t>Final </a:t>
            </a:r>
            <a:r>
              <a:rPr lang="fr-BE" sz="2500" b="1" i="1" u="sng" dirty="0" err="1"/>
              <a:t>dataset</a:t>
            </a:r>
            <a:r>
              <a:rPr lang="fr-BE" sz="2500" b="1" i="1" u="sng" dirty="0"/>
              <a:t> :</a:t>
            </a:r>
            <a:r>
              <a:rPr lang="fr-BE" sz="2500" dirty="0"/>
              <a:t> 2217 images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B11CB-A936-D669-A0CF-EEA2E099A43D}"/>
              </a:ext>
            </a:extLst>
          </p:cNvPr>
          <p:cNvSpPr/>
          <p:nvPr/>
        </p:nvSpPr>
        <p:spPr>
          <a:xfrm>
            <a:off x="762270" y="5821241"/>
            <a:ext cx="28919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>
                <a:solidFill>
                  <a:srgbClr val="FF0000"/>
                </a:solidFill>
              </a:rPr>
              <a:t>Missing</a:t>
            </a:r>
            <a:r>
              <a:rPr lang="fr-BE" sz="2300" dirty="0">
                <a:solidFill>
                  <a:srgbClr val="FF0000"/>
                </a:solidFill>
              </a:rPr>
              <a:t>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30E7B-B8D0-F030-F118-180D63A7B657}"/>
              </a:ext>
            </a:extLst>
          </p:cNvPr>
          <p:cNvSpPr/>
          <p:nvPr/>
        </p:nvSpPr>
        <p:spPr>
          <a:xfrm>
            <a:off x="4625518" y="5821241"/>
            <a:ext cx="28919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>
                <a:solidFill>
                  <a:srgbClr val="FF0000"/>
                </a:solidFill>
              </a:rPr>
              <a:t>Hidden</a:t>
            </a:r>
            <a:r>
              <a:rPr lang="fr-BE" sz="2300" dirty="0">
                <a:solidFill>
                  <a:srgbClr val="FF0000"/>
                </a:solidFill>
              </a:rPr>
              <a:t> information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714AEA-3FA1-071F-94E0-D6D392DB8E63}"/>
              </a:ext>
            </a:extLst>
          </p:cNvPr>
          <p:cNvSpPr/>
          <p:nvPr/>
        </p:nvSpPr>
        <p:spPr>
          <a:xfrm>
            <a:off x="8494405" y="5834363"/>
            <a:ext cx="289198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>
                <a:solidFill>
                  <a:srgbClr val="FF0000"/>
                </a:solidFill>
              </a:rPr>
              <a:t>Information not </a:t>
            </a:r>
            <a:r>
              <a:rPr lang="fr-BE" sz="2300" dirty="0" err="1">
                <a:solidFill>
                  <a:srgbClr val="FF0000"/>
                </a:solidFill>
              </a:rPr>
              <a:t>very</a:t>
            </a:r>
            <a:r>
              <a:rPr lang="fr-BE" sz="2300" dirty="0">
                <a:solidFill>
                  <a:srgbClr val="FF0000"/>
                </a:solidFill>
              </a:rPr>
              <a:t> </a:t>
            </a:r>
            <a:r>
              <a:rPr lang="fr-BE" sz="2300" dirty="0" err="1">
                <a:solidFill>
                  <a:srgbClr val="FF0000"/>
                </a:solidFill>
              </a:rPr>
              <a:t>well</a:t>
            </a:r>
            <a:r>
              <a:rPr lang="fr-BE" sz="2300" dirty="0">
                <a:solidFill>
                  <a:srgbClr val="FF0000"/>
                </a:solidFill>
              </a:rPr>
              <a:t> </a:t>
            </a:r>
            <a:r>
              <a:rPr lang="fr-BE" sz="2300" dirty="0" err="1">
                <a:solidFill>
                  <a:srgbClr val="FF0000"/>
                </a:solidFill>
              </a:rPr>
              <a:t>resolved</a:t>
            </a:r>
            <a:endParaRPr lang="fr-BE" sz="2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12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Limb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darkening</a:t>
            </a:r>
            <a:r>
              <a:rPr lang="fr-BE" sz="2500" i="1" u="sng" dirty="0">
                <a:solidFill>
                  <a:schemeClr val="bg1"/>
                </a:solidFill>
              </a:rPr>
              <a:t> correction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072EDF-7DAF-A50A-E2F1-EA673E8E18D2}"/>
              </a:ext>
            </a:extLst>
          </p:cNvPr>
          <p:cNvSpPr txBox="1"/>
          <p:nvPr/>
        </p:nvSpPr>
        <p:spPr>
          <a:xfrm>
            <a:off x="5403472" y="3518720"/>
            <a:ext cx="32071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b="1" dirty="0" err="1">
                <a:solidFill>
                  <a:srgbClr val="0070C0"/>
                </a:solidFill>
              </a:rPr>
              <a:t>Brighter</a:t>
            </a:r>
            <a:r>
              <a:rPr lang="fr-BE" sz="2500" b="1" dirty="0">
                <a:solidFill>
                  <a:srgbClr val="FF0000"/>
                </a:solidFill>
              </a:rPr>
              <a:t> </a:t>
            </a:r>
            <a:r>
              <a:rPr lang="fr-BE" sz="2500" b="1" dirty="0"/>
              <a:t>at the center</a:t>
            </a:r>
          </a:p>
          <a:p>
            <a:endParaRPr lang="fr-BE" sz="2500" b="1" dirty="0"/>
          </a:p>
          <a:p>
            <a:r>
              <a:rPr lang="fr-BE" sz="2500" b="1" dirty="0" err="1">
                <a:solidFill>
                  <a:srgbClr val="00B050"/>
                </a:solidFill>
              </a:rPr>
              <a:t>Darker</a:t>
            </a:r>
            <a:r>
              <a:rPr lang="fr-BE" sz="2500" b="1" dirty="0">
                <a:solidFill>
                  <a:srgbClr val="FF0000"/>
                </a:solidFill>
              </a:rPr>
              <a:t> </a:t>
            </a:r>
            <a:r>
              <a:rPr lang="fr-BE" sz="2500" b="1" dirty="0"/>
              <a:t>at the </a:t>
            </a:r>
            <a:r>
              <a:rPr lang="fr-BE" sz="2500" b="1" dirty="0" err="1"/>
              <a:t>limb</a:t>
            </a:r>
            <a:endParaRPr lang="fr-BE" sz="2500" b="1" dirty="0"/>
          </a:p>
        </p:txBody>
      </p:sp>
      <p:pic>
        <p:nvPicPr>
          <p:cNvPr id="6" name="Image 5" descr="Une image contenant piscine à balles, intérieur, noir, blanc&#10;&#10;Description générée automatiquement">
            <a:extLst>
              <a:ext uri="{FF2B5EF4-FFF2-40B4-BE49-F238E27FC236}">
                <a16:creationId xmlns:a16="http://schemas.microsoft.com/office/drawing/2014/main" id="{972804F4-AE58-61E7-B7F5-E918DC7CD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3" y="1971025"/>
            <a:ext cx="4484772" cy="4500000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42F9BE2-1B19-9550-D0E9-600EB2B25FE8}"/>
              </a:ext>
            </a:extLst>
          </p:cNvPr>
          <p:cNvSpPr/>
          <p:nvPr/>
        </p:nvSpPr>
        <p:spPr>
          <a:xfrm>
            <a:off x="8429628" y="4013068"/>
            <a:ext cx="787168" cy="25780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15031D-A159-FD38-F15C-66C04977EDF0}"/>
              </a:ext>
            </a:extLst>
          </p:cNvPr>
          <p:cNvSpPr txBox="1"/>
          <p:nvPr/>
        </p:nvSpPr>
        <p:spPr>
          <a:xfrm>
            <a:off x="9309701" y="3539879"/>
            <a:ext cx="2652624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BE" sz="3000" b="1" dirty="0">
                <a:solidFill>
                  <a:srgbClr val="FF0000"/>
                </a:solidFill>
              </a:rPr>
              <a:t>C</a:t>
            </a:r>
            <a:r>
              <a:rPr lang="fr-BE" sz="3000" b="1" dirty="0"/>
              <a:t>enter-to-</a:t>
            </a:r>
            <a:r>
              <a:rPr lang="fr-BE" sz="3000" b="1" dirty="0" err="1">
                <a:solidFill>
                  <a:srgbClr val="FF0000"/>
                </a:solidFill>
              </a:rPr>
              <a:t>L</a:t>
            </a:r>
            <a:r>
              <a:rPr lang="fr-BE" sz="3000" b="1" dirty="0" err="1"/>
              <a:t>imb</a:t>
            </a:r>
            <a:endParaRPr lang="fr-BE" sz="3000" b="1" dirty="0"/>
          </a:p>
          <a:p>
            <a:pPr algn="ctr"/>
            <a:endParaRPr lang="fr-BE" sz="1000" b="1" dirty="0"/>
          </a:p>
          <a:p>
            <a:pPr algn="ctr"/>
            <a:r>
              <a:rPr lang="fr-BE" sz="3000" b="1" dirty="0">
                <a:solidFill>
                  <a:srgbClr val="FF0000"/>
                </a:solidFill>
              </a:rPr>
              <a:t>V</a:t>
            </a:r>
            <a:r>
              <a:rPr lang="fr-BE" sz="3000" b="1" dirty="0"/>
              <a:t>ariation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EB7032B-2326-31F3-8B54-F3B86D54B962}"/>
              </a:ext>
            </a:extLst>
          </p:cNvPr>
          <p:cNvCxnSpPr>
            <a:cxnSpLocks/>
          </p:cNvCxnSpPr>
          <p:nvPr/>
        </p:nvCxnSpPr>
        <p:spPr>
          <a:xfrm flipV="1">
            <a:off x="2590800" y="3807793"/>
            <a:ext cx="2812672" cy="455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1BCD83C-20B5-7C62-8C5B-6F9C7F7A22FC}"/>
              </a:ext>
            </a:extLst>
          </p:cNvPr>
          <p:cNvCxnSpPr>
            <a:cxnSpLocks/>
          </p:cNvCxnSpPr>
          <p:nvPr/>
        </p:nvCxnSpPr>
        <p:spPr>
          <a:xfrm flipV="1">
            <a:off x="2701736" y="4590055"/>
            <a:ext cx="2701736" cy="145588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612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pic>
        <p:nvPicPr>
          <p:cNvPr id="7" name="Image 6" descr="Une image contenant texte, capture d’écran, diagramme, cercle&#10;&#10;Description générée automatiquement">
            <a:extLst>
              <a:ext uri="{FF2B5EF4-FFF2-40B4-BE49-F238E27FC236}">
                <a16:creationId xmlns:a16="http://schemas.microsoft.com/office/drawing/2014/main" id="{4DFE2D95-2D88-C684-5A33-C6FE6D513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69" y="1735469"/>
            <a:ext cx="3136900" cy="501766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13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Limb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darkening</a:t>
            </a:r>
            <a:r>
              <a:rPr lang="fr-BE" sz="2500" i="1" u="sng" dirty="0">
                <a:solidFill>
                  <a:schemeClr val="bg1"/>
                </a:solidFill>
              </a:rPr>
              <a:t> correction</a:t>
            </a:r>
          </a:p>
        </p:txBody>
      </p:sp>
      <p:pic>
        <p:nvPicPr>
          <p:cNvPr id="8" name="Image 7" descr="Une image contenant texte, capture d’écran, diagramme, sphère&#10;&#10;Description générée automatiquement">
            <a:extLst>
              <a:ext uri="{FF2B5EF4-FFF2-40B4-BE49-F238E27FC236}">
                <a16:creationId xmlns:a16="http://schemas.microsoft.com/office/drawing/2014/main" id="{67EB1FD2-C1EF-744B-BCCB-3A66D43BF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28" y="1735472"/>
            <a:ext cx="3136901" cy="5009474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A5AD52D-4C15-742C-320A-576A3114366D}"/>
              </a:ext>
            </a:extLst>
          </p:cNvPr>
          <p:cNvSpPr txBox="1">
            <a:spLocks/>
          </p:cNvSpPr>
          <p:nvPr/>
        </p:nvSpPr>
        <p:spPr>
          <a:xfrm>
            <a:off x="4104640" y="2852420"/>
            <a:ext cx="4315692" cy="2400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0000" algn="l" defTabSz="540000">
              <a:buFont typeface="+mj-lt"/>
              <a:buAutoNum type="arabicPeriod"/>
            </a:pPr>
            <a:r>
              <a:rPr lang="fr-BE" dirty="0"/>
              <a:t>Fit the </a:t>
            </a:r>
            <a:r>
              <a:rPr lang="fr-BE" dirty="0" err="1"/>
              <a:t>intensity</a:t>
            </a:r>
            <a:r>
              <a:rPr lang="fr-BE" dirty="0"/>
              <a:t> profile</a:t>
            </a:r>
          </a:p>
          <a:p>
            <a:pPr marL="457200" indent="-360000" algn="l" defTabSz="540000">
              <a:buFont typeface="+mj-lt"/>
              <a:buAutoNum type="arabicPeriod"/>
            </a:pPr>
            <a:r>
              <a:rPr lang="fr-BE" dirty="0" err="1"/>
              <a:t>Create</a:t>
            </a:r>
            <a:r>
              <a:rPr lang="fr-BE" dirty="0"/>
              <a:t> a </a:t>
            </a:r>
            <a:r>
              <a:rPr lang="fr-BE" dirty="0" err="1"/>
              <a:t>mask</a:t>
            </a:r>
            <a:r>
              <a:rPr lang="fr-BE" dirty="0"/>
              <a:t> </a:t>
            </a:r>
            <a:r>
              <a:rPr lang="fr-BE" dirty="0" err="1"/>
              <a:t>based</a:t>
            </a:r>
            <a:r>
              <a:rPr lang="fr-BE" dirty="0"/>
              <a:t> on the fit</a:t>
            </a:r>
          </a:p>
          <a:p>
            <a:pPr marL="457200" indent="-360000" algn="l" defTabSz="540000">
              <a:buFont typeface="+mj-lt"/>
              <a:buAutoNum type="arabicPeriod"/>
            </a:pPr>
            <a:r>
              <a:rPr lang="fr-BE" dirty="0" err="1"/>
              <a:t>Divide</a:t>
            </a:r>
            <a:r>
              <a:rPr lang="fr-BE" dirty="0"/>
              <a:t> the matrix by the </a:t>
            </a:r>
            <a:r>
              <a:rPr lang="fr-BE" dirty="0" err="1"/>
              <a:t>mask</a:t>
            </a:r>
            <a:endParaRPr lang="fr-BE" dirty="0"/>
          </a:p>
          <a:p>
            <a:pPr marL="342900" indent="-360000" algn="l" defTabSz="540000">
              <a:buFont typeface="+mj-lt"/>
              <a:buAutoNum type="arabicPeriod"/>
            </a:pPr>
            <a:endParaRPr lang="fr-BE" sz="1000" dirty="0"/>
          </a:p>
          <a:p>
            <a:pPr marL="457200" indent="-360000" algn="l" defTabSz="540000">
              <a:buFont typeface="+mj-lt"/>
              <a:buAutoNum type="arabicPeriod"/>
            </a:pPr>
            <a:r>
              <a:rPr lang="fr-BE" dirty="0" err="1"/>
              <a:t>Remove</a:t>
            </a:r>
            <a:r>
              <a:rPr lang="fr-BE" dirty="0"/>
              <a:t> the active </a:t>
            </a:r>
            <a:r>
              <a:rPr lang="fr-BE" dirty="0" err="1"/>
              <a:t>regions</a:t>
            </a:r>
            <a:endParaRPr lang="fr-BE" dirty="0"/>
          </a:p>
          <a:p>
            <a:pPr marL="457200" indent="-360000" algn="l" defTabSz="540000">
              <a:buFont typeface="+mj-lt"/>
              <a:buAutoNum type="arabicPeriod"/>
            </a:pPr>
            <a:r>
              <a:rPr lang="fr-BE" dirty="0" err="1"/>
              <a:t>Repeat</a:t>
            </a:r>
            <a:r>
              <a:rPr lang="fr-BE" dirty="0"/>
              <a:t> the </a:t>
            </a:r>
            <a:r>
              <a:rPr lang="fr-BE" dirty="0" err="1"/>
              <a:t>steps</a:t>
            </a:r>
            <a:r>
              <a:rPr lang="fr-BE" dirty="0"/>
              <a:t> 1, 2, 3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1774E65-107F-5860-E533-E86C3B4216E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175760" y="4244303"/>
            <a:ext cx="405510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C91555-2875-3223-BB7E-E35F0E3E8536}"/>
              </a:ext>
            </a:extLst>
          </p:cNvPr>
          <p:cNvSpPr txBox="1">
            <a:spLocks/>
          </p:cNvSpPr>
          <p:nvPr/>
        </p:nvSpPr>
        <p:spPr>
          <a:xfrm>
            <a:off x="0" y="1740311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/>
              <a:t>  </a:t>
            </a:r>
            <a:r>
              <a:rPr lang="fr-BE" sz="2500" b="1" i="1" u="sng" dirty="0"/>
              <a:t>Method :</a:t>
            </a:r>
          </a:p>
          <a:p>
            <a:pPr algn="l"/>
            <a:endParaRPr lang="fr-BE" sz="2500" b="1" i="1" u="sng" dirty="0"/>
          </a:p>
          <a:p>
            <a:pPr algn="l"/>
            <a:r>
              <a:rPr lang="fr-BE" sz="2500" i="1" dirty="0"/>
              <a:t> </a:t>
            </a:r>
            <a:endParaRPr lang="fr-BE" sz="2500" dirty="0"/>
          </a:p>
        </p:txBody>
      </p:sp>
    </p:spTree>
    <p:extLst>
      <p:ext uri="{BB962C8B-B14F-4D97-AF65-F5344CB8AC3E}">
        <p14:creationId xmlns:p14="http://schemas.microsoft.com/office/powerpoint/2010/main" val="375073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LV Intensity variation">
            <a:hlinkClick r:id="" action="ppaction://media"/>
            <a:extLst>
              <a:ext uri="{FF2B5EF4-FFF2-40B4-BE49-F238E27FC236}">
                <a16:creationId xmlns:a16="http://schemas.microsoft.com/office/drawing/2014/main" id="{2C92F98C-A96E-1E77-0736-0E0F6A81C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6157" y="1727831"/>
            <a:ext cx="14918874" cy="497295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14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Limb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darkening</a:t>
            </a:r>
            <a:r>
              <a:rPr lang="fr-BE" sz="2500" i="1" u="sng" dirty="0">
                <a:solidFill>
                  <a:schemeClr val="bg1"/>
                </a:solidFill>
              </a:rPr>
              <a:t> correction</a:t>
            </a:r>
          </a:p>
        </p:txBody>
      </p:sp>
    </p:spTree>
    <p:extLst>
      <p:ext uri="{BB962C8B-B14F-4D97-AF65-F5344CB8AC3E}">
        <p14:creationId xmlns:p14="http://schemas.microsoft.com/office/powerpoint/2010/main" val="35733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15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Limb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darkening</a:t>
            </a:r>
            <a:r>
              <a:rPr lang="fr-BE" sz="2500" i="1" u="sng" dirty="0">
                <a:solidFill>
                  <a:schemeClr val="bg1"/>
                </a:solidFill>
              </a:rPr>
              <a:t> correction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F8D7B78F-B396-4F7E-3EDB-A9B3DF9BCA5E}"/>
              </a:ext>
            </a:extLst>
          </p:cNvPr>
          <p:cNvSpPr/>
          <p:nvPr/>
        </p:nvSpPr>
        <p:spPr>
          <a:xfrm rot="16200000">
            <a:off x="5883648" y="3238378"/>
            <a:ext cx="397427" cy="200413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5E597D-ABA0-A987-D6B1-BF7ADDE0B4E8}"/>
              </a:ext>
            </a:extLst>
          </p:cNvPr>
          <p:cNvSpPr txBox="1"/>
          <p:nvPr/>
        </p:nvSpPr>
        <p:spPr>
          <a:xfrm>
            <a:off x="4959350" y="3557984"/>
            <a:ext cx="2233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AFTER CLV</a:t>
            </a:r>
          </a:p>
        </p:txBody>
      </p:sp>
      <p:pic>
        <p:nvPicPr>
          <p:cNvPr id="7" name="Image 6" descr="Une image contenant piscine à balles, intérieur, noir, blanc&#10;&#10;Description générée automatiquement">
            <a:extLst>
              <a:ext uri="{FF2B5EF4-FFF2-40B4-BE49-F238E27FC236}">
                <a16:creationId xmlns:a16="http://schemas.microsoft.com/office/drawing/2014/main" id="{601E1024-0B49-CCC3-072B-47002F333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" y="1891970"/>
            <a:ext cx="4484772" cy="4500000"/>
          </a:xfrm>
          <a:prstGeom prst="rect">
            <a:avLst/>
          </a:prstGeom>
        </p:spPr>
      </p:pic>
      <p:pic>
        <p:nvPicPr>
          <p:cNvPr id="9" name="Image 8" descr="Une image contenant texte, blanc, noir&#10;&#10;Description générée automatiquement">
            <a:extLst>
              <a:ext uri="{FF2B5EF4-FFF2-40B4-BE49-F238E27FC236}">
                <a16:creationId xmlns:a16="http://schemas.microsoft.com/office/drawing/2014/main" id="{2503B247-3CCD-55EF-09F0-F2B99111E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87" y="1891970"/>
            <a:ext cx="4500000" cy="450762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C959022-3387-D4A7-B12F-CDA39D78BC59}"/>
              </a:ext>
            </a:extLst>
          </p:cNvPr>
          <p:cNvSpPr txBox="1"/>
          <p:nvPr/>
        </p:nvSpPr>
        <p:spPr>
          <a:xfrm>
            <a:off x="4959350" y="4482317"/>
            <a:ext cx="2233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317713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16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12" name="Image 11" descr="Une image contenant nature, objet astronomique, ciel, Événement céleste&#10;&#10;Description générée automatiquement">
            <a:extLst>
              <a:ext uri="{FF2B5EF4-FFF2-40B4-BE49-F238E27FC236}">
                <a16:creationId xmlns:a16="http://schemas.microsoft.com/office/drawing/2014/main" id="{50E4CC24-B4D2-3540-E81B-32E51195B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8" y="1748851"/>
            <a:ext cx="2512192" cy="2496781"/>
          </a:xfrm>
          <a:prstGeom prst="rect">
            <a:avLst/>
          </a:prstGeom>
        </p:spPr>
      </p:pic>
      <p:pic>
        <p:nvPicPr>
          <p:cNvPr id="14" name="Image 13" descr="Une image contenant noir, capture d’écran, noir et blanc, obscurité&#10;&#10;Description générée automatiquement">
            <a:extLst>
              <a:ext uri="{FF2B5EF4-FFF2-40B4-BE49-F238E27FC236}">
                <a16:creationId xmlns:a16="http://schemas.microsoft.com/office/drawing/2014/main" id="{7FFF532F-66E1-1B9B-591F-F071E016A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0" y="4281210"/>
            <a:ext cx="2522420" cy="249166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3) Segmentation </a:t>
            </a:r>
            <a:r>
              <a:rPr lang="fr-BE" sz="2500" i="1" u="sng" dirty="0" err="1">
                <a:solidFill>
                  <a:schemeClr val="bg1"/>
                </a:solidFill>
              </a:rPr>
              <a:t>method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58ED228-4A5E-3A63-0F81-C735DBEE6996}"/>
              </a:ext>
            </a:extLst>
          </p:cNvPr>
          <p:cNvSpPr/>
          <p:nvPr/>
        </p:nvSpPr>
        <p:spPr>
          <a:xfrm rot="19008128" flipV="1">
            <a:off x="1178663" y="3146838"/>
            <a:ext cx="1979273" cy="2061163"/>
          </a:xfrm>
          <a:prstGeom prst="arc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5C6D08-4171-2EFA-5D8E-68C5CEF2F4DF}"/>
              </a:ext>
            </a:extLst>
          </p:cNvPr>
          <p:cNvSpPr txBox="1">
            <a:spLocks/>
          </p:cNvSpPr>
          <p:nvPr/>
        </p:nvSpPr>
        <p:spPr>
          <a:xfrm>
            <a:off x="3167179" y="2449440"/>
            <a:ext cx="3101473" cy="360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200" algn="l" defTabSz="540000"/>
            <a:r>
              <a:rPr lang="fr-B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fr-BE" sz="2000" dirty="0">
                <a:solidFill>
                  <a:srgbClr val="FF0000"/>
                </a:solidFill>
              </a:rPr>
              <a:t> </a:t>
            </a:r>
            <a:r>
              <a:rPr lang="fr-BE" sz="2000" dirty="0" err="1">
                <a:solidFill>
                  <a:srgbClr val="FF0000"/>
                </a:solidFill>
              </a:rPr>
              <a:t>Assuming</a:t>
            </a:r>
            <a:r>
              <a:rPr lang="fr-BE" sz="2000" dirty="0">
                <a:solidFill>
                  <a:srgbClr val="FF0000"/>
                </a:solidFill>
              </a:rPr>
              <a:t> a </a:t>
            </a:r>
            <a:r>
              <a:rPr lang="fr-BE" sz="2000" dirty="0" err="1">
                <a:solidFill>
                  <a:srgbClr val="FF0000"/>
                </a:solidFill>
              </a:rPr>
              <a:t>Gaussian</a:t>
            </a:r>
            <a:r>
              <a:rPr lang="fr-BE" sz="2000" dirty="0">
                <a:solidFill>
                  <a:srgbClr val="FF0000"/>
                </a:solidFill>
              </a:rPr>
              <a:t> background </a:t>
            </a:r>
            <a:r>
              <a:rPr lang="fr-BE" sz="2000" dirty="0" err="1">
                <a:solidFill>
                  <a:srgbClr val="FF0000"/>
                </a:solidFill>
              </a:rPr>
              <a:t>brightness</a:t>
            </a:r>
            <a:r>
              <a:rPr lang="fr-BE" sz="2000" dirty="0">
                <a:solidFill>
                  <a:srgbClr val="FF0000"/>
                </a:solidFill>
              </a:rPr>
              <a:t> distribution </a:t>
            </a:r>
          </a:p>
          <a:p>
            <a:pPr marL="97200" algn="l" defTabSz="540000"/>
            <a:r>
              <a:rPr lang="fr-B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fr-BE" sz="2000" dirty="0">
                <a:solidFill>
                  <a:srgbClr val="FF0000"/>
                </a:solidFill>
              </a:rPr>
              <a:t> </a:t>
            </a:r>
            <a:r>
              <a:rPr lang="fr-BE" sz="2000" dirty="0" err="1">
                <a:solidFill>
                  <a:srgbClr val="FF0000"/>
                </a:solidFill>
              </a:rPr>
              <a:t>Assuming</a:t>
            </a:r>
            <a:r>
              <a:rPr lang="fr-BE" sz="2000" dirty="0">
                <a:solidFill>
                  <a:srgbClr val="FF0000"/>
                </a:solidFill>
              </a:rPr>
              <a:t> a non-</a:t>
            </a:r>
            <a:r>
              <a:rPr lang="fr-BE" sz="2000" dirty="0" err="1">
                <a:solidFill>
                  <a:srgbClr val="FF0000"/>
                </a:solidFill>
              </a:rPr>
              <a:t>Gaussion</a:t>
            </a:r>
            <a:r>
              <a:rPr lang="fr-BE" sz="2000" dirty="0">
                <a:solidFill>
                  <a:srgbClr val="FF0000"/>
                </a:solidFill>
              </a:rPr>
              <a:t> contribution to the </a:t>
            </a:r>
            <a:r>
              <a:rPr lang="fr-BE" sz="2000" dirty="0" err="1">
                <a:solidFill>
                  <a:srgbClr val="FF0000"/>
                </a:solidFill>
              </a:rPr>
              <a:t>wings</a:t>
            </a:r>
            <a:r>
              <a:rPr lang="fr-BE" sz="2000" dirty="0">
                <a:solidFill>
                  <a:srgbClr val="FF0000"/>
                </a:solidFill>
              </a:rPr>
              <a:t> (</a:t>
            </a:r>
            <a:r>
              <a:rPr lang="fr-BE" sz="2000" dirty="0" err="1">
                <a:solidFill>
                  <a:srgbClr val="FF0000"/>
                </a:solidFill>
              </a:rPr>
              <a:t>sunspots</a:t>
            </a:r>
            <a:r>
              <a:rPr lang="fr-BE" sz="2000" dirty="0">
                <a:solidFill>
                  <a:srgbClr val="FF0000"/>
                </a:solidFill>
              </a:rPr>
              <a:t> and plages)</a:t>
            </a:r>
          </a:p>
          <a:p>
            <a:pPr marL="97200" algn="l" defTabSz="540000"/>
            <a:r>
              <a:rPr lang="fr-B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fr-BE" sz="2000" dirty="0">
                <a:solidFill>
                  <a:srgbClr val="FF0000"/>
                </a:solidFill>
              </a:rPr>
              <a:t> </a:t>
            </a:r>
            <a:r>
              <a:rPr lang="fr-BE" sz="2000" dirty="0" err="1">
                <a:solidFill>
                  <a:srgbClr val="FF0000"/>
                </a:solidFill>
              </a:rPr>
              <a:t>Some</a:t>
            </a:r>
            <a:r>
              <a:rPr lang="fr-BE" sz="2000" dirty="0">
                <a:solidFill>
                  <a:srgbClr val="FF0000"/>
                </a:solidFill>
              </a:rPr>
              <a:t> computations with the </a:t>
            </a:r>
            <a:r>
              <a:rPr lang="fr-BE" sz="2000" dirty="0" err="1">
                <a:solidFill>
                  <a:srgbClr val="FF0000"/>
                </a:solidFill>
              </a:rPr>
              <a:t>mean</a:t>
            </a:r>
            <a:r>
              <a:rPr lang="fr-BE" sz="2000" dirty="0">
                <a:solidFill>
                  <a:srgbClr val="FF0000"/>
                </a:solidFill>
              </a:rPr>
              <a:t> </a:t>
            </a:r>
            <a:r>
              <a:rPr lang="fr-BE" sz="2000" dirty="0" err="1">
                <a:solidFill>
                  <a:srgbClr val="FF0000"/>
                </a:solidFill>
              </a:rPr>
              <a:t>intensity</a:t>
            </a:r>
            <a:r>
              <a:rPr lang="fr-BE" sz="2000" dirty="0">
                <a:solidFill>
                  <a:srgbClr val="FF0000"/>
                </a:solidFill>
              </a:rPr>
              <a:t> and the standard </a:t>
            </a:r>
            <a:r>
              <a:rPr lang="fr-BE" sz="2000" dirty="0" err="1">
                <a:solidFill>
                  <a:srgbClr val="FF0000"/>
                </a:solidFill>
              </a:rPr>
              <a:t>deviation</a:t>
            </a:r>
            <a:endParaRPr lang="fr-BE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735D2F3-6A35-D7EB-B450-D62891CFA488}"/>
                  </a:ext>
                </a:extLst>
              </p:cNvPr>
              <p:cNvSpPr txBox="1"/>
              <p:nvPr/>
            </p:nvSpPr>
            <p:spPr>
              <a:xfrm>
                <a:off x="6746240" y="1931443"/>
                <a:ext cx="5385840" cy="1106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7200" algn="ctr" defTabSz="5400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fr-BE" sz="25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fr-BE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5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BE" sz="2500" b="0" i="1" smtClean="0">
                                  <a:latin typeface="Cambria Math" panose="02040503050406030204" pitchFamily="18" charset="0"/>
                                </a:rPr>
                                <m:t>𝑝𝑙𝑎𝑔𝑒𝑠</m:t>
                              </m:r>
                            </m:sub>
                          </m:sSub>
                          <m:r>
                            <a:rPr lang="fr-BE" sz="2500" i="1">
                              <a:latin typeface="Cambria Math" panose="02040503050406030204" pitchFamily="18" charset="0"/>
                            </a:rPr>
                            <m:t>≥</m:t>
                          </m:r>
                          <m:sSub>
                            <m:sSubPr>
                              <m:ctrlPr>
                                <a:rPr lang="fr-BE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fr-BE" sz="2500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fr-BE" sz="25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bar>
                            </m:e>
                            <m:sub>
                              <m:r>
                                <a:rPr lang="fr-BE" sz="25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fr-BE" sz="25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BE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5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BE" sz="25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fr-BE" sz="2500" i="1">
                              <a:latin typeface="Cambria Math" panose="02040503050406030204" pitchFamily="18" charset="0"/>
                            </a:rPr>
                            <m:t> .</m:t>
                          </m:r>
                          <m:sSub>
                            <m:sSubPr>
                              <m:ctrlPr>
                                <a:rPr lang="fr-BE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5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BE" sz="25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e>
                      </m:borderBox>
                    </m:oMath>
                  </m:oMathPara>
                </a14:m>
                <a:br>
                  <a:rPr lang="fr-BE" sz="2500" dirty="0"/>
                </a:br>
                <a:endParaRPr lang="fr-BE" sz="2500" dirty="0"/>
              </a:p>
              <a:p>
                <a:pPr marL="97200" algn="ctr" defTabSz="540000"/>
                <a:endParaRPr lang="fr-BE" sz="500" dirty="0"/>
              </a:p>
              <a:p>
                <a:pPr marL="97200" algn="ctr" defTabSz="540000"/>
                <a:r>
                  <a:rPr lang="fr-BE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BE" dirty="0"/>
                  <a:t> </a:t>
                </a:r>
                <a:r>
                  <a:rPr lang="fr-BE" dirty="0" err="1"/>
                  <a:t>is</a:t>
                </a:r>
                <a:r>
                  <a:rPr lang="fr-BE" dirty="0"/>
                  <a:t> an </a:t>
                </a:r>
                <a:r>
                  <a:rPr lang="fr-BE" dirty="0" err="1"/>
                  <a:t>arbitrary</a:t>
                </a:r>
                <a:r>
                  <a:rPr lang="fr-BE" dirty="0"/>
                  <a:t> multiplicative factor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735D2F3-6A35-D7EB-B450-D62891CFA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240" y="1931443"/>
                <a:ext cx="5385840" cy="1106265"/>
              </a:xfrm>
              <a:prstGeom prst="rect">
                <a:avLst/>
              </a:prstGeom>
              <a:blipFill>
                <a:blip r:embed="rId6"/>
                <a:stretch>
                  <a:fillRect b="-663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0F8FB96C-D1E0-3155-A0B5-5F399ECCE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91" y="3125132"/>
            <a:ext cx="5959110" cy="30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2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17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12" name="Image 11" descr="Une image contenant nature, objet astronomique, ciel, Événement céleste&#10;&#10;Description générée automatiquement">
            <a:extLst>
              <a:ext uri="{FF2B5EF4-FFF2-40B4-BE49-F238E27FC236}">
                <a16:creationId xmlns:a16="http://schemas.microsoft.com/office/drawing/2014/main" id="{50E4CC24-B4D2-3540-E81B-32E51195B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8" y="1748851"/>
            <a:ext cx="2512192" cy="2496781"/>
          </a:xfrm>
          <a:prstGeom prst="rect">
            <a:avLst/>
          </a:prstGeom>
        </p:spPr>
      </p:pic>
      <p:pic>
        <p:nvPicPr>
          <p:cNvPr id="14" name="Image 13" descr="Une image contenant noir, capture d’écran, noir et blanc, obscurité&#10;&#10;Description générée automatiquement">
            <a:extLst>
              <a:ext uri="{FF2B5EF4-FFF2-40B4-BE49-F238E27FC236}">
                <a16:creationId xmlns:a16="http://schemas.microsoft.com/office/drawing/2014/main" id="{7FFF532F-66E1-1B9B-591F-F071E016A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0" y="4281210"/>
            <a:ext cx="2522420" cy="249166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3) Segmentation </a:t>
            </a:r>
            <a:r>
              <a:rPr lang="fr-BE" sz="2500" i="1" u="sng" dirty="0" err="1">
                <a:solidFill>
                  <a:schemeClr val="bg1"/>
                </a:solidFill>
              </a:rPr>
              <a:t>method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texte, Tracé, ligne, capture d’écran&#10;&#10;Description générée automatiquement">
            <a:extLst>
              <a:ext uri="{FF2B5EF4-FFF2-40B4-BE49-F238E27FC236}">
                <a16:creationId xmlns:a16="http://schemas.microsoft.com/office/drawing/2014/main" id="{02C1FF4E-02CB-2D10-7F5D-64C0CCD80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22" y="2094704"/>
            <a:ext cx="8075334" cy="4301855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6F92556B-4367-EF27-2480-4B073039A2F0}"/>
              </a:ext>
            </a:extLst>
          </p:cNvPr>
          <p:cNvSpPr/>
          <p:nvPr/>
        </p:nvSpPr>
        <p:spPr>
          <a:xfrm>
            <a:off x="2892682" y="4018290"/>
            <a:ext cx="1039697" cy="454684"/>
          </a:xfrm>
          <a:prstGeom prst="rightArrow">
            <a:avLst>
              <a:gd name="adj1" fmla="val 50000"/>
              <a:gd name="adj2" fmla="val 480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866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18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4) </a:t>
            </a:r>
            <a:r>
              <a:rPr lang="fr-BE" sz="2500" i="1" u="sng" dirty="0" err="1">
                <a:solidFill>
                  <a:schemeClr val="bg1"/>
                </a:solidFill>
              </a:rPr>
              <a:t>Uncertainty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calculations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84543F-E7D6-F09D-AA1B-ADE04AFCE2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   </a:t>
                </a:r>
                <a:r>
                  <a:rPr lang="fr-BE" sz="2500" b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Using</a:t>
                </a:r>
                <a:r>
                  <a:rPr lang="fr-BE" sz="2500" dirty="0"/>
                  <a:t> the full </a:t>
                </a:r>
                <a:r>
                  <a:rPr lang="fr-BE" sz="2500" dirty="0" err="1"/>
                  <a:t>dataset</a:t>
                </a:r>
                <a:r>
                  <a:rPr lang="fr-BE" sz="2500" dirty="0"/>
                  <a:t> of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in the USET </a:t>
                </a:r>
                <a:r>
                  <a:rPr lang="fr-BE" sz="2500" dirty="0" err="1"/>
                  <a:t>database</a:t>
                </a:r>
                <a:endParaRPr lang="fr-BE" sz="2500" dirty="0"/>
              </a:p>
              <a:p>
                <a:pPr algn="l"/>
                <a:endParaRPr lang="fr-BE" sz="2500" dirty="0"/>
              </a:p>
              <a:p>
                <a:pPr algn="l"/>
                <a:endParaRPr lang="fr-BE" sz="2500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84543F-E7D6-F09D-AA1B-ADE04AFCE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  <a:blipFill>
                <a:blip r:embed="rId4"/>
                <a:stretch>
                  <a:fillRect t="-169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564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19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4) </a:t>
            </a:r>
            <a:r>
              <a:rPr lang="fr-BE" sz="2500" i="1" u="sng" dirty="0" err="1">
                <a:solidFill>
                  <a:schemeClr val="bg1"/>
                </a:solidFill>
              </a:rPr>
              <a:t>Uncertainty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calculations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84543F-E7D6-F09D-AA1B-ADE04AFCE2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   </a:t>
                </a:r>
                <a:r>
                  <a:rPr lang="fr-BE" sz="2500" b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Using</a:t>
                </a:r>
                <a:r>
                  <a:rPr lang="fr-BE" sz="2500" dirty="0"/>
                  <a:t> the full </a:t>
                </a:r>
                <a:r>
                  <a:rPr lang="fr-BE" sz="2500" dirty="0" err="1"/>
                  <a:t>dataset</a:t>
                </a:r>
                <a:r>
                  <a:rPr lang="fr-BE" sz="2500" dirty="0"/>
                  <a:t> of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in the USET </a:t>
                </a:r>
                <a:r>
                  <a:rPr lang="fr-BE" sz="2500" dirty="0" err="1"/>
                  <a:t>database</a:t>
                </a:r>
                <a:endParaRPr lang="fr-BE" sz="2500" dirty="0"/>
              </a:p>
              <a:p>
                <a:pPr algn="l"/>
                <a:endParaRPr lang="fr-BE" sz="25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/>
                  <a:t>Compute</a:t>
                </a:r>
                <a:r>
                  <a:rPr lang="fr-BE" sz="2200" dirty="0"/>
                  <a:t> the area fraction for each image</a:t>
                </a: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for each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day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Remove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outliers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Assume a 1D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relationship</a:t>
                </a:r>
                <a:r>
                  <a:rPr lang="fr-BE" sz="2200" dirty="0">
                    <a:solidFill>
                      <a:srgbClr val="969696"/>
                    </a:solidFill>
                  </a:rPr>
                  <a:t>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between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plages </a:t>
                </a:r>
                <a:br>
                  <a:rPr lang="fr-BE" sz="2200" dirty="0">
                    <a:solidFill>
                      <a:srgbClr val="969696"/>
                    </a:solidFill>
                  </a:rPr>
                </a:br>
                <a:r>
                  <a:rPr lang="fr-BE" sz="2200" dirty="0">
                    <a:solidFill>
                      <a:srgbClr val="969696"/>
                    </a:solidFill>
                  </a:rPr>
                  <a:t>area and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Fit the data and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get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equation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161100" algn="l"/>
                <a:endParaRPr lang="fr-BE" sz="2200" b="0" i="1" dirty="0">
                  <a:latin typeface="Cambria Math" panose="02040503050406030204" pitchFamily="18" charset="0"/>
                </a:endParaRPr>
              </a:p>
              <a:p>
                <a:pPr marL="161100" algn="l"/>
                <a:r>
                  <a:rPr lang="fr-BE" sz="2500" b="1" dirty="0"/>
                  <a:t>          </a:t>
                </a:r>
                <a:endParaRPr lang="fr-BE" sz="2500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84543F-E7D6-F09D-AA1B-ADE04AFCE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  <a:blipFill>
                <a:blip r:embed="rId4"/>
                <a:stretch>
                  <a:fillRect t="-169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74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Introduction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0E8708E-93ED-4AC0-A349-2A2E6340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</a:t>
            </a:fld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D3397-37E5-B8C9-12E1-5E6615A10DFF}"/>
              </a:ext>
            </a:extLst>
          </p:cNvPr>
          <p:cNvSpPr/>
          <p:nvPr/>
        </p:nvSpPr>
        <p:spPr>
          <a:xfrm>
            <a:off x="5033049" y="6388915"/>
            <a:ext cx="21259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9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http://sidc.oma.be/uset/searchForm.php</a:t>
            </a:r>
            <a:endParaRPr lang="fr-BE" sz="9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2ADB219-B386-7ACB-3B45-3FBEAF99C575}"/>
              </a:ext>
            </a:extLst>
          </p:cNvPr>
          <p:cNvGrpSpPr/>
          <p:nvPr/>
        </p:nvGrpSpPr>
        <p:grpSpPr>
          <a:xfrm>
            <a:off x="2401228" y="2598385"/>
            <a:ext cx="3600000" cy="3600000"/>
            <a:chOff x="1216459" y="2369469"/>
            <a:chExt cx="4060934" cy="4042177"/>
          </a:xfrm>
        </p:grpSpPr>
        <p:pic>
          <p:nvPicPr>
            <p:cNvPr id="23" name="Image 22" descr="Une image contenant intérieur, noir, œuf, blanc&#10;&#10;Description générée automatiquement">
              <a:extLst>
                <a:ext uri="{FF2B5EF4-FFF2-40B4-BE49-F238E27FC236}">
                  <a16:creationId xmlns:a16="http://schemas.microsoft.com/office/drawing/2014/main" id="{019C39D1-B1D9-D377-5E62-0295B7F81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459" y="2369469"/>
              <a:ext cx="4060934" cy="4042177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E14D6484-B5DA-0D7E-C2E8-B53D0A9A842E}"/>
                </a:ext>
              </a:extLst>
            </p:cNvPr>
            <p:cNvSpPr/>
            <p:nvPr/>
          </p:nvSpPr>
          <p:spPr>
            <a:xfrm>
              <a:off x="2782583" y="4457700"/>
              <a:ext cx="600075" cy="561975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E9CE6A2C-AE3B-9EA2-C38B-4838F84F138B}"/>
                </a:ext>
              </a:extLst>
            </p:cNvPr>
            <p:cNvSpPr/>
            <p:nvPr/>
          </p:nvSpPr>
          <p:spPr>
            <a:xfrm>
              <a:off x="1967947" y="4566518"/>
              <a:ext cx="271620" cy="282178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965C976-2A29-6EB2-DC10-A411912C7856}"/>
                </a:ext>
              </a:extLst>
            </p:cNvPr>
            <p:cNvSpPr/>
            <p:nvPr/>
          </p:nvSpPr>
          <p:spPr>
            <a:xfrm>
              <a:off x="1910795" y="3356372"/>
              <a:ext cx="360917" cy="36433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FF923AC-C69A-8C91-53B9-32BF32401C53}"/>
                </a:ext>
              </a:extLst>
            </p:cNvPr>
            <p:cNvSpPr/>
            <p:nvPr/>
          </p:nvSpPr>
          <p:spPr>
            <a:xfrm>
              <a:off x="3931537" y="3971925"/>
              <a:ext cx="247557" cy="218608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F84D8196-3C54-A3D9-44B2-AE81D1924857}"/>
                </a:ext>
              </a:extLst>
            </p:cNvPr>
            <p:cNvSpPr/>
            <p:nvPr/>
          </p:nvSpPr>
          <p:spPr>
            <a:xfrm rot="20010546">
              <a:off x="4029938" y="4250548"/>
              <a:ext cx="401376" cy="561975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6B42C1C-76C6-0061-D221-BFB9139DDC38}"/>
                </a:ext>
              </a:extLst>
            </p:cNvPr>
            <p:cNvSpPr/>
            <p:nvPr/>
          </p:nvSpPr>
          <p:spPr>
            <a:xfrm rot="18364483">
              <a:off x="4491129" y="4177244"/>
              <a:ext cx="228483" cy="42662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925DC821-6974-9DEC-1C8E-4F79242E1A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3570" y="3053818"/>
              <a:ext cx="527244" cy="375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68123C60-F370-3704-F2B1-D08C4620FD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5503" y="3230327"/>
              <a:ext cx="722989" cy="13361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DCF18603-8298-8865-FF74-9543CE74A6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0130" y="3223480"/>
              <a:ext cx="150626" cy="11787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406A6047-96B8-CA67-C020-724448AFA371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3685312" y="3217127"/>
              <a:ext cx="240361" cy="7422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D1BCB773-6C5D-176D-95BC-6BF22E3D19C7}"/>
                </a:ext>
              </a:extLst>
            </p:cNvPr>
            <p:cNvCxnSpPr>
              <a:cxnSpLocks/>
            </p:cNvCxnSpPr>
            <p:nvPr/>
          </p:nvCxnSpPr>
          <p:spPr>
            <a:xfrm>
              <a:off x="4123795" y="3229772"/>
              <a:ext cx="173604" cy="10259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6BD75167-7604-995F-16C5-EFFE6C53ABD8}"/>
                </a:ext>
              </a:extLst>
            </p:cNvPr>
            <p:cNvCxnSpPr>
              <a:cxnSpLocks/>
            </p:cNvCxnSpPr>
            <p:nvPr/>
          </p:nvCxnSpPr>
          <p:spPr>
            <a:xfrm>
              <a:off x="4281482" y="3217126"/>
              <a:ext cx="258586" cy="9814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85EFB43-A93B-75AD-F9F0-3831491089B2}"/>
                </a:ext>
              </a:extLst>
            </p:cNvPr>
            <p:cNvSpPr/>
            <p:nvPr/>
          </p:nvSpPr>
          <p:spPr>
            <a:xfrm>
              <a:off x="2834461" y="2899428"/>
              <a:ext cx="1701699" cy="3176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 b="1" dirty="0" err="1">
                  <a:solidFill>
                    <a:schemeClr val="accent1"/>
                  </a:solidFill>
                </a:rPr>
                <a:t>Sunspots</a:t>
              </a:r>
              <a:r>
                <a:rPr lang="fr-BE" sz="1400" b="1" dirty="0">
                  <a:solidFill>
                    <a:schemeClr val="accent1"/>
                  </a:solidFill>
                </a:rPr>
                <a:t> groups</a:t>
              </a:r>
              <a:endParaRPr lang="fr-BE" sz="1400" dirty="0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DB1DFCA-FED6-A7A0-8D19-D2EF233528A8}"/>
              </a:ext>
            </a:extLst>
          </p:cNvPr>
          <p:cNvGrpSpPr/>
          <p:nvPr/>
        </p:nvGrpSpPr>
        <p:grpSpPr>
          <a:xfrm>
            <a:off x="6061493" y="2598385"/>
            <a:ext cx="3600000" cy="3598902"/>
            <a:chOff x="5904324" y="2369468"/>
            <a:chExt cx="4079868" cy="4042178"/>
          </a:xfrm>
        </p:grpSpPr>
        <p:pic>
          <p:nvPicPr>
            <p:cNvPr id="42" name="Image 41" descr="Une image contenant noir, intérieur, piscine à balles, blanc&#10;&#10;Description générée automatiquement">
              <a:extLst>
                <a:ext uri="{FF2B5EF4-FFF2-40B4-BE49-F238E27FC236}">
                  <a16:creationId xmlns:a16="http://schemas.microsoft.com/office/drawing/2014/main" id="{498BDCA6-9E18-864A-DA29-FB45D354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324" y="2369468"/>
              <a:ext cx="4079868" cy="4042178"/>
            </a:xfrm>
            <a:prstGeom prst="rect">
              <a:avLst/>
            </a:prstGeom>
          </p:spPr>
        </p:pic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2E6B890B-A0D1-9B3B-461F-1FDC8475A086}"/>
                </a:ext>
              </a:extLst>
            </p:cNvPr>
            <p:cNvSpPr/>
            <p:nvPr/>
          </p:nvSpPr>
          <p:spPr>
            <a:xfrm rot="15866706">
              <a:off x="7562724" y="4076581"/>
              <a:ext cx="665574" cy="145445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B86B7EB1-19FA-3AE4-1ED0-A56911A0DBC3}"/>
                </a:ext>
              </a:extLst>
            </p:cNvPr>
            <p:cNvSpPr/>
            <p:nvPr/>
          </p:nvSpPr>
          <p:spPr>
            <a:xfrm rot="17529619">
              <a:off x="8565654" y="3546826"/>
              <a:ext cx="915214" cy="141782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2121E117-1C6E-736E-C0E5-9C275BE69C55}"/>
                </a:ext>
              </a:extLst>
            </p:cNvPr>
            <p:cNvSpPr/>
            <p:nvPr/>
          </p:nvSpPr>
          <p:spPr>
            <a:xfrm rot="17529619">
              <a:off x="6409183" y="4270301"/>
              <a:ext cx="697852" cy="7815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0389BD72-4E7C-1C18-7A10-DFBFA32DD047}"/>
                </a:ext>
              </a:extLst>
            </p:cNvPr>
            <p:cNvSpPr/>
            <p:nvPr/>
          </p:nvSpPr>
          <p:spPr>
            <a:xfrm rot="17529619">
              <a:off x="6562259" y="3323388"/>
              <a:ext cx="420546" cy="4827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1558FD71-36A1-131A-2820-6A81FF74CBFE}"/>
                </a:ext>
              </a:extLst>
            </p:cNvPr>
            <p:cNvSpPr txBox="1"/>
            <p:nvPr/>
          </p:nvSpPr>
          <p:spPr>
            <a:xfrm>
              <a:off x="7490912" y="2976192"/>
              <a:ext cx="1318518" cy="3456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BE" sz="1400" b="1" dirty="0">
                  <a:solidFill>
                    <a:srgbClr val="FF0000"/>
                  </a:solidFill>
                </a:rPr>
                <a:t>Bright plages</a:t>
              </a:r>
            </a:p>
          </p:txBody>
        </p: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34A3E69C-CBF7-691D-6A6A-30A5D467FE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7851" y="3195971"/>
              <a:ext cx="446611" cy="2411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CB8971E6-8BF2-3535-1762-8E9566E84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7851" y="3293467"/>
              <a:ext cx="698052" cy="10827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FBAE826B-AA2F-8CBE-5BDF-47655CB48D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7842" y="3293467"/>
              <a:ext cx="9062" cy="11087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FFEBDF98-EF7C-B879-21F2-0C29073C07AB}"/>
                </a:ext>
              </a:extLst>
            </p:cNvPr>
            <p:cNvCxnSpPr>
              <a:cxnSpLocks/>
            </p:cNvCxnSpPr>
            <p:nvPr/>
          </p:nvCxnSpPr>
          <p:spPr>
            <a:xfrm>
              <a:off x="8577912" y="3278970"/>
              <a:ext cx="223188" cy="4133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37A3C81-E400-714E-2455-2E6C4BBABE41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>
                <a:solidFill>
                  <a:srgbClr val="FF0000"/>
                </a:solidFill>
              </a:rPr>
              <a:t>  </a:t>
            </a:r>
            <a:r>
              <a:rPr lang="fr-BE" sz="2500" i="1" u="sng" dirty="0">
                <a:solidFill>
                  <a:srgbClr val="FF0000"/>
                </a:solidFill>
              </a:rPr>
              <a:t>Aim :</a:t>
            </a:r>
            <a:r>
              <a:rPr lang="fr-BE" sz="2500" dirty="0">
                <a:solidFill>
                  <a:srgbClr val="FF0000"/>
                </a:solidFill>
              </a:rPr>
              <a:t> 	</a:t>
            </a:r>
            <a:r>
              <a:rPr lang="fr-BE" sz="2500" dirty="0"/>
              <a:t>- </a:t>
            </a:r>
            <a:r>
              <a:rPr lang="fr-BE" sz="2500" dirty="0" err="1"/>
              <a:t>Better</a:t>
            </a:r>
            <a:r>
              <a:rPr lang="fr-BE" sz="2500" dirty="0"/>
              <a:t> </a:t>
            </a:r>
            <a:r>
              <a:rPr lang="fr-BE" sz="2500" dirty="0" err="1"/>
              <a:t>understand</a:t>
            </a:r>
            <a:r>
              <a:rPr lang="fr-BE" sz="2500" dirty="0"/>
              <a:t> the </a:t>
            </a:r>
            <a:r>
              <a:rPr lang="fr-BE" sz="2500" dirty="0" err="1"/>
              <a:t>evolution</a:t>
            </a:r>
            <a:r>
              <a:rPr lang="fr-BE" sz="2500" dirty="0"/>
              <a:t> of </a:t>
            </a:r>
            <a:r>
              <a:rPr lang="fr-BE" sz="2500" dirty="0" err="1"/>
              <a:t>solar</a:t>
            </a:r>
            <a:r>
              <a:rPr lang="fr-BE" sz="2500" dirty="0"/>
              <a:t> </a:t>
            </a:r>
            <a:r>
              <a:rPr lang="fr-BE" sz="2500" dirty="0" err="1"/>
              <a:t>magnetic</a:t>
            </a:r>
            <a:r>
              <a:rPr lang="fr-BE" sz="2500" dirty="0"/>
              <a:t>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24573B54-16A5-6DC9-6596-7E984ADF56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448" y="2598385"/>
                <a:ext cx="2340427" cy="359890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fr-BE" sz="2500" u="sng" dirty="0"/>
                  <a:t>Sunspots :</a:t>
                </a:r>
                <a:endParaRPr lang="fr-BE" sz="2500" dirty="0"/>
              </a:p>
              <a:p>
                <a:pPr marL="0" indent="0" algn="ctr">
                  <a:buNone/>
                </a:pPr>
                <a:r>
                  <a:rPr lang="fr-BE" sz="2500" dirty="0" err="1"/>
                  <a:t>Dark</a:t>
                </a:r>
                <a:r>
                  <a:rPr lang="fr-BE" sz="2500" dirty="0"/>
                  <a:t> and cool </a:t>
                </a:r>
                <a:r>
                  <a:rPr lang="fr-BE" sz="2500" dirty="0" err="1"/>
                  <a:t>features</a:t>
                </a:r>
                <a:r>
                  <a:rPr lang="fr-BE" sz="2500" dirty="0"/>
                  <a:t> (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4000K)</a:t>
                </a:r>
              </a:p>
            </p:txBody>
          </p:sp>
        </mc:Choice>
        <mc:Fallback xmlns="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24573B54-16A5-6DC9-6596-7E984ADF5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8" y="2598385"/>
                <a:ext cx="2340427" cy="35989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0111D27-D91D-CEBD-7083-B2485C89E5C4}"/>
              </a:ext>
            </a:extLst>
          </p:cNvPr>
          <p:cNvSpPr txBox="1">
            <a:spLocks/>
          </p:cNvSpPr>
          <p:nvPr/>
        </p:nvSpPr>
        <p:spPr>
          <a:xfrm>
            <a:off x="9661493" y="2598385"/>
            <a:ext cx="2498907" cy="3598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2500" u="sng" dirty="0"/>
              <a:t>Plages :</a:t>
            </a:r>
            <a:endParaRPr lang="fr-BE" sz="2500" dirty="0"/>
          </a:p>
          <a:p>
            <a:pPr marL="0" indent="0" algn="ctr">
              <a:buNone/>
            </a:pPr>
            <a:r>
              <a:rPr lang="fr-BE" sz="2500" dirty="0"/>
              <a:t>Bright and </a:t>
            </a:r>
            <a:r>
              <a:rPr lang="fr-BE" sz="2500" dirty="0" err="1"/>
              <a:t>extended</a:t>
            </a:r>
            <a:r>
              <a:rPr lang="fr-BE" sz="2500" dirty="0"/>
              <a:t> structures (</a:t>
            </a:r>
            <a:r>
              <a:rPr lang="fr-BE" sz="2500" dirty="0" err="1"/>
              <a:t>higher</a:t>
            </a:r>
            <a:r>
              <a:rPr lang="fr-BE" sz="2500" dirty="0"/>
              <a:t> </a:t>
            </a:r>
            <a:r>
              <a:rPr lang="fr-BE" sz="2500" dirty="0" err="1"/>
              <a:t>temperature</a:t>
            </a:r>
            <a:r>
              <a:rPr lang="fr-BE" sz="2500" dirty="0"/>
              <a:t> and </a:t>
            </a:r>
            <a:r>
              <a:rPr lang="fr-BE" sz="2500" dirty="0" err="1"/>
              <a:t>density</a:t>
            </a:r>
            <a:r>
              <a:rPr lang="fr-BE" sz="2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2681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20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84543F-E7D6-F09D-AA1B-ADE04AFCE2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   </a:t>
                </a:r>
                <a:r>
                  <a:rPr lang="fr-BE" sz="2500" b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Using</a:t>
                </a:r>
                <a:r>
                  <a:rPr lang="fr-BE" sz="2500" dirty="0"/>
                  <a:t> the full </a:t>
                </a:r>
                <a:r>
                  <a:rPr lang="fr-BE" sz="2500" dirty="0" err="1"/>
                  <a:t>dataset</a:t>
                </a:r>
                <a:r>
                  <a:rPr lang="fr-BE" sz="2500" dirty="0"/>
                  <a:t> of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in the USET </a:t>
                </a:r>
                <a:r>
                  <a:rPr lang="fr-BE" sz="2500" dirty="0" err="1"/>
                  <a:t>database</a:t>
                </a:r>
                <a:endParaRPr lang="fr-BE" sz="2500" dirty="0"/>
              </a:p>
              <a:p>
                <a:pPr algn="l"/>
                <a:endParaRPr lang="fr-BE" sz="25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area fraction for each image</a:t>
                </a: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/>
                  <a:t>Compute</a:t>
                </a:r>
                <a:r>
                  <a:rPr lang="fr-BE" sz="2200" dirty="0"/>
                  <a:t> the standard </a:t>
                </a:r>
                <a:r>
                  <a:rPr lang="fr-BE" sz="2200" dirty="0" err="1"/>
                  <a:t>deviation</a:t>
                </a:r>
                <a:r>
                  <a:rPr lang="fr-BE" sz="2200" dirty="0"/>
                  <a:t> for each </a:t>
                </a:r>
                <a:r>
                  <a:rPr lang="fr-BE" sz="2200" dirty="0" err="1"/>
                  <a:t>day</a:t>
                </a:r>
                <a:endParaRPr lang="fr-BE" sz="22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Remove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outliers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Assume a 1D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relationship</a:t>
                </a:r>
                <a:r>
                  <a:rPr lang="fr-BE" sz="2200" dirty="0">
                    <a:solidFill>
                      <a:srgbClr val="969696"/>
                    </a:solidFill>
                  </a:rPr>
                  <a:t>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between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plages </a:t>
                </a:r>
                <a:br>
                  <a:rPr lang="fr-BE" sz="2200" dirty="0">
                    <a:solidFill>
                      <a:srgbClr val="969696"/>
                    </a:solidFill>
                  </a:rPr>
                </a:br>
                <a:r>
                  <a:rPr lang="fr-BE" sz="2200" dirty="0">
                    <a:solidFill>
                      <a:srgbClr val="969696"/>
                    </a:solidFill>
                  </a:rPr>
                  <a:t>area and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Fit the data and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get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equation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161100" algn="l"/>
                <a:endParaRPr lang="fr-BE" sz="2200" b="0" i="1" dirty="0">
                  <a:latin typeface="Cambria Math" panose="02040503050406030204" pitchFamily="18" charset="0"/>
                </a:endParaRPr>
              </a:p>
              <a:p>
                <a:pPr algn="l"/>
                <a:endParaRPr lang="fr-BE" sz="2500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84543F-E7D6-F09D-AA1B-ADE04AFCE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  <a:blipFill>
                <a:blip r:embed="rId4"/>
                <a:stretch>
                  <a:fillRect t="-169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4B66DB60-F4A1-A6E4-C719-892100841A63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4) </a:t>
            </a:r>
            <a:r>
              <a:rPr lang="fr-BE" sz="2500" i="1" u="sng" dirty="0" err="1">
                <a:solidFill>
                  <a:schemeClr val="bg1"/>
                </a:solidFill>
              </a:rPr>
              <a:t>Uncertainty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calculations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4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21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0674E7DA-C4FB-C97D-BD4C-CA48F7D26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   </a:t>
                </a:r>
                <a:r>
                  <a:rPr lang="fr-BE" sz="2500" b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Using</a:t>
                </a:r>
                <a:r>
                  <a:rPr lang="fr-BE" sz="2500" dirty="0"/>
                  <a:t> the full </a:t>
                </a:r>
                <a:r>
                  <a:rPr lang="fr-BE" sz="2500" dirty="0" err="1"/>
                  <a:t>dataset</a:t>
                </a:r>
                <a:r>
                  <a:rPr lang="fr-BE" sz="2500" dirty="0"/>
                  <a:t> of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in the USET </a:t>
                </a:r>
                <a:r>
                  <a:rPr lang="fr-BE" sz="2500" dirty="0" err="1"/>
                  <a:t>database</a:t>
                </a:r>
                <a:endParaRPr lang="fr-BE" sz="2500" dirty="0"/>
              </a:p>
              <a:p>
                <a:pPr algn="l"/>
                <a:endParaRPr lang="fr-BE" sz="25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area fraction for each image</a:t>
                </a: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for each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day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/>
                  <a:t>Remove</a:t>
                </a:r>
                <a:r>
                  <a:rPr lang="fr-BE" sz="2200" dirty="0"/>
                  <a:t> the </a:t>
                </a:r>
                <a:r>
                  <a:rPr lang="fr-BE" sz="2200" dirty="0" err="1"/>
                  <a:t>outliers</a:t>
                </a:r>
                <a:endParaRPr lang="fr-BE" sz="22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Assume a 1D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relationship</a:t>
                </a:r>
                <a:r>
                  <a:rPr lang="fr-BE" sz="2200" dirty="0">
                    <a:solidFill>
                      <a:srgbClr val="969696"/>
                    </a:solidFill>
                  </a:rPr>
                  <a:t>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between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plages </a:t>
                </a:r>
                <a:br>
                  <a:rPr lang="fr-BE" sz="2200" dirty="0">
                    <a:solidFill>
                      <a:srgbClr val="969696"/>
                    </a:solidFill>
                  </a:rPr>
                </a:br>
                <a:r>
                  <a:rPr lang="fr-BE" sz="2200" dirty="0">
                    <a:solidFill>
                      <a:srgbClr val="969696"/>
                    </a:solidFill>
                  </a:rPr>
                  <a:t>area and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Fit the data and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get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equation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161100" algn="l"/>
                <a:endParaRPr lang="fr-BE" sz="2200" b="0" i="1" dirty="0">
                  <a:latin typeface="Cambria Math" panose="02040503050406030204" pitchFamily="18" charset="0"/>
                </a:endParaRPr>
              </a:p>
              <a:p>
                <a:pPr algn="l"/>
                <a:endParaRPr lang="fr-BE" sz="2500" dirty="0"/>
              </a:p>
            </p:txBody>
          </p:sp>
        </mc:Choice>
        <mc:Fallback xmlns="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0674E7DA-C4FB-C97D-BD4C-CA48F7D26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  <a:blipFill>
                <a:blip r:embed="rId4"/>
                <a:stretch>
                  <a:fillRect t="-169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C4DB569-C432-A67E-F6F2-632FCD97C670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4) </a:t>
            </a:r>
            <a:r>
              <a:rPr lang="fr-BE" sz="2500" i="1" u="sng" dirty="0" err="1">
                <a:solidFill>
                  <a:schemeClr val="bg1"/>
                </a:solidFill>
              </a:rPr>
              <a:t>Uncertainty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calculations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19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22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10" name="Image 9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ED7D34E9-4ADF-5123-2685-45C30C655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80" y="1891970"/>
            <a:ext cx="4787654" cy="478765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E135F90-42C6-C52B-F431-7430B43F2CE8}"/>
              </a:ext>
            </a:extLst>
          </p:cNvPr>
          <p:cNvSpPr txBox="1"/>
          <p:nvPr/>
        </p:nvSpPr>
        <p:spPr>
          <a:xfrm>
            <a:off x="8347220" y="6230087"/>
            <a:ext cx="1548620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fr-BE" sz="2000" b="1" i="0" dirty="0">
                <a:latin typeface="+mj-lt"/>
              </a:rPr>
              <a:t>Area fraction</a:t>
            </a:r>
            <a:endParaRPr lang="fr-B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457CAC96-0677-E4E3-702B-71B1DF0358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   </a:t>
                </a:r>
                <a:r>
                  <a:rPr lang="fr-BE" sz="2500" b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Using</a:t>
                </a:r>
                <a:r>
                  <a:rPr lang="fr-BE" sz="2500" dirty="0"/>
                  <a:t> the full </a:t>
                </a:r>
                <a:r>
                  <a:rPr lang="fr-BE" sz="2500" dirty="0" err="1"/>
                  <a:t>dataset</a:t>
                </a:r>
                <a:r>
                  <a:rPr lang="fr-BE" sz="2500" dirty="0"/>
                  <a:t> of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in the USET </a:t>
                </a:r>
                <a:r>
                  <a:rPr lang="fr-BE" sz="2500" dirty="0" err="1"/>
                  <a:t>database</a:t>
                </a:r>
                <a:endParaRPr lang="fr-BE" sz="2500" dirty="0"/>
              </a:p>
              <a:p>
                <a:pPr algn="l"/>
                <a:endParaRPr lang="fr-BE" sz="25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area fraction for each image</a:t>
                </a: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for each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day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Remove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outliers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/>
                  <a:t>Assume a 1D </a:t>
                </a:r>
                <a:r>
                  <a:rPr lang="fr-BE" sz="2200" dirty="0" err="1"/>
                  <a:t>relationship</a:t>
                </a:r>
                <a:r>
                  <a:rPr lang="fr-BE" sz="2200" dirty="0"/>
                  <a:t> </a:t>
                </a:r>
                <a:r>
                  <a:rPr lang="fr-BE" sz="2200" dirty="0" err="1"/>
                  <a:t>between</a:t>
                </a:r>
                <a:r>
                  <a:rPr lang="fr-BE" sz="2200" dirty="0"/>
                  <a:t> plages </a:t>
                </a:r>
                <a:br>
                  <a:rPr lang="fr-BE" sz="2200" dirty="0"/>
                </a:br>
                <a:r>
                  <a:rPr lang="fr-BE" sz="2200" dirty="0"/>
                  <a:t>area and standard </a:t>
                </a:r>
                <a:r>
                  <a:rPr lang="fr-BE" sz="2200" dirty="0" err="1"/>
                  <a:t>deviation</a:t>
                </a:r>
                <a:endParaRPr lang="fr-BE" sz="22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Fit the data and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get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equation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161100" algn="l"/>
                <a:endParaRPr lang="fr-BE" sz="2200" b="0" i="1" dirty="0">
                  <a:latin typeface="Cambria Math" panose="02040503050406030204" pitchFamily="18" charset="0"/>
                </a:endParaRPr>
              </a:p>
              <a:p>
                <a:pPr algn="l"/>
                <a:endParaRPr lang="fr-BE" sz="2500" dirty="0"/>
              </a:p>
            </p:txBody>
          </p:sp>
        </mc:Choice>
        <mc:Fallback xmlns="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457CAC96-0677-E4E3-702B-71B1DF035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  <a:blipFill>
                <a:blip r:embed="rId5"/>
                <a:stretch>
                  <a:fillRect t="-169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E49E973-3EC6-3D9C-D460-75E999FB5231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4) </a:t>
            </a:r>
            <a:r>
              <a:rPr lang="fr-BE" sz="2500" i="1" u="sng" dirty="0" err="1">
                <a:solidFill>
                  <a:schemeClr val="bg1"/>
                </a:solidFill>
              </a:rPr>
              <a:t>Uncertainty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calculations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10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23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10" name="Image 9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ED7D34E9-4ADF-5123-2685-45C30C655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80" y="1891970"/>
            <a:ext cx="4787654" cy="478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725863D-68B8-42C5-D360-B9961511DA07}"/>
                  </a:ext>
                </a:extLst>
              </p:cNvPr>
              <p:cNvSpPr txBox="1"/>
              <p:nvPr/>
            </p:nvSpPr>
            <p:spPr>
              <a:xfrm>
                <a:off x="6995550" y="4443922"/>
                <a:ext cx="42367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=0.0932 </m:t>
                      </m:r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+0.0004</m:t>
                      </m:r>
                    </m:oMath>
                  </m:oMathPara>
                </a14:m>
                <a:endParaRPr lang="fr-B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725863D-68B8-42C5-D360-B9961511D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550" y="4443922"/>
                <a:ext cx="423672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0E135F90-42C6-C52B-F431-7430B43F2CE8}"/>
              </a:ext>
            </a:extLst>
          </p:cNvPr>
          <p:cNvSpPr txBox="1"/>
          <p:nvPr/>
        </p:nvSpPr>
        <p:spPr>
          <a:xfrm>
            <a:off x="8347220" y="6230087"/>
            <a:ext cx="1548620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fr-BE" sz="2000" b="1" i="0" dirty="0">
                <a:latin typeface="+mj-lt"/>
              </a:rPr>
              <a:t>Area fraction</a:t>
            </a:r>
            <a:endParaRPr lang="fr-B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92DB4068-87C5-856B-6FE8-588D2A8FB8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   </a:t>
                </a:r>
                <a:r>
                  <a:rPr lang="fr-BE" sz="2500" b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Using</a:t>
                </a:r>
                <a:r>
                  <a:rPr lang="fr-BE" sz="2500" dirty="0"/>
                  <a:t> the full </a:t>
                </a:r>
                <a:r>
                  <a:rPr lang="fr-BE" sz="2500" dirty="0" err="1"/>
                  <a:t>dataset</a:t>
                </a:r>
                <a:r>
                  <a:rPr lang="fr-BE" sz="2500" dirty="0"/>
                  <a:t> of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in the USET </a:t>
                </a:r>
                <a:r>
                  <a:rPr lang="fr-BE" sz="2500" dirty="0" err="1"/>
                  <a:t>database</a:t>
                </a:r>
                <a:endParaRPr lang="fr-BE" sz="2500" dirty="0"/>
              </a:p>
              <a:p>
                <a:pPr algn="l"/>
                <a:endParaRPr lang="fr-BE" sz="25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area fraction for each image</a:t>
                </a: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for each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day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Remove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outliers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Assume a 1D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relationship</a:t>
                </a:r>
                <a:r>
                  <a:rPr lang="fr-BE" sz="2200" dirty="0">
                    <a:solidFill>
                      <a:srgbClr val="969696"/>
                    </a:solidFill>
                  </a:rPr>
                  <a:t>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between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plages </a:t>
                </a:r>
                <a:br>
                  <a:rPr lang="fr-BE" sz="2200" dirty="0">
                    <a:solidFill>
                      <a:srgbClr val="969696"/>
                    </a:solidFill>
                  </a:rPr>
                </a:br>
                <a:r>
                  <a:rPr lang="fr-BE" sz="2200" dirty="0">
                    <a:solidFill>
                      <a:srgbClr val="969696"/>
                    </a:solidFill>
                  </a:rPr>
                  <a:t>area and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/>
                  <a:t>Fit the data and </a:t>
                </a:r>
                <a:r>
                  <a:rPr lang="fr-BE" sz="2200" dirty="0" err="1"/>
                  <a:t>get</a:t>
                </a:r>
                <a:r>
                  <a:rPr lang="fr-BE" sz="2200" dirty="0"/>
                  <a:t> the </a:t>
                </a:r>
                <a:r>
                  <a:rPr lang="fr-BE" sz="2200" dirty="0" err="1"/>
                  <a:t>equation</a:t>
                </a:r>
                <a:endParaRPr lang="fr-BE" sz="2200" dirty="0"/>
              </a:p>
              <a:p>
                <a:pPr marL="161100" algn="l"/>
                <a:endParaRPr lang="fr-BE" sz="2200" b="0" i="1" dirty="0">
                  <a:latin typeface="Cambria Math" panose="02040503050406030204" pitchFamily="18" charset="0"/>
                </a:endParaRPr>
              </a:p>
              <a:p>
                <a:pPr algn="l"/>
                <a:endParaRPr lang="fr-BE" sz="2500" dirty="0"/>
              </a:p>
            </p:txBody>
          </p:sp>
        </mc:Choice>
        <mc:Fallback xmlns="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92DB4068-87C5-856B-6FE8-588D2A8FB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  <a:blipFill>
                <a:blip r:embed="rId6"/>
                <a:stretch>
                  <a:fillRect t="-169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DDFEAC6-DD55-C76C-10C6-A05401820FCA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4) </a:t>
            </a:r>
            <a:r>
              <a:rPr lang="fr-BE" sz="2500" i="1" u="sng" dirty="0" err="1">
                <a:solidFill>
                  <a:schemeClr val="bg1"/>
                </a:solidFill>
              </a:rPr>
              <a:t>Uncertainty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calculations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0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24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10" name="Image 9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ED7D34E9-4ADF-5123-2685-45C30C655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80" y="1891970"/>
            <a:ext cx="4787654" cy="478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725863D-68B8-42C5-D360-B9961511DA07}"/>
                  </a:ext>
                </a:extLst>
              </p:cNvPr>
              <p:cNvSpPr txBox="1"/>
              <p:nvPr/>
            </p:nvSpPr>
            <p:spPr>
              <a:xfrm>
                <a:off x="6995550" y="4443922"/>
                <a:ext cx="42367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=0.0932 </m:t>
                      </m:r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+0.0004</m:t>
                      </m:r>
                    </m:oMath>
                  </m:oMathPara>
                </a14:m>
                <a:endParaRPr lang="fr-B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725863D-68B8-42C5-D360-B9961511D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550" y="4443922"/>
                <a:ext cx="423672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0E135F90-42C6-C52B-F431-7430B43F2CE8}"/>
              </a:ext>
            </a:extLst>
          </p:cNvPr>
          <p:cNvSpPr txBox="1"/>
          <p:nvPr/>
        </p:nvSpPr>
        <p:spPr>
          <a:xfrm>
            <a:off x="8347220" y="6230087"/>
            <a:ext cx="1548620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fr-BE" sz="2000" b="1" i="0" dirty="0">
                <a:latin typeface="+mj-lt"/>
              </a:rPr>
              <a:t>Area fraction</a:t>
            </a:r>
            <a:endParaRPr lang="fr-B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92DB4068-87C5-856B-6FE8-588D2A8FB8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   </a:t>
                </a:r>
                <a:r>
                  <a:rPr lang="fr-BE" sz="2500" b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Using</a:t>
                </a:r>
                <a:r>
                  <a:rPr lang="fr-BE" sz="2500" dirty="0"/>
                  <a:t> the full </a:t>
                </a:r>
                <a:r>
                  <a:rPr lang="fr-BE" sz="2500" dirty="0" err="1"/>
                  <a:t>dataset</a:t>
                </a:r>
                <a:r>
                  <a:rPr lang="fr-BE" sz="2500" dirty="0"/>
                  <a:t> of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in the USET </a:t>
                </a:r>
                <a:r>
                  <a:rPr lang="fr-BE" sz="2500" dirty="0" err="1"/>
                  <a:t>database</a:t>
                </a:r>
                <a:endParaRPr lang="fr-BE" sz="2500" dirty="0"/>
              </a:p>
              <a:p>
                <a:pPr algn="l"/>
                <a:endParaRPr lang="fr-BE" sz="25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area fraction for each image</a:t>
                </a: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Compute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for each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day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>
                    <a:solidFill>
                      <a:srgbClr val="969696"/>
                    </a:solidFill>
                  </a:rPr>
                  <a:t>Remove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outliers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Assume a 1D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relationship</a:t>
                </a:r>
                <a:r>
                  <a:rPr lang="fr-BE" sz="2200" dirty="0">
                    <a:solidFill>
                      <a:srgbClr val="969696"/>
                    </a:solidFill>
                  </a:rPr>
                  <a:t>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between</a:t>
                </a:r>
                <a:r>
                  <a:rPr lang="fr-BE" sz="2200" dirty="0">
                    <a:solidFill>
                      <a:srgbClr val="969696"/>
                    </a:solidFill>
                  </a:rPr>
                  <a:t> plages </a:t>
                </a:r>
                <a:br>
                  <a:rPr lang="fr-BE" sz="2200" dirty="0">
                    <a:solidFill>
                      <a:srgbClr val="969696"/>
                    </a:solidFill>
                  </a:rPr>
                </a:br>
                <a:r>
                  <a:rPr lang="fr-BE" sz="2200" dirty="0">
                    <a:solidFill>
                      <a:srgbClr val="969696"/>
                    </a:solidFill>
                  </a:rPr>
                  <a:t>area and standard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deviation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>
                    <a:solidFill>
                      <a:srgbClr val="969696"/>
                    </a:solidFill>
                  </a:rPr>
                  <a:t>Fit the data and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get</a:t>
                </a:r>
                <a:r>
                  <a:rPr lang="fr-BE" sz="2200" dirty="0">
                    <a:solidFill>
                      <a:srgbClr val="969696"/>
                    </a:solidFill>
                  </a:rPr>
                  <a:t> the </a:t>
                </a:r>
                <a:r>
                  <a:rPr lang="fr-BE" sz="2200" dirty="0" err="1">
                    <a:solidFill>
                      <a:srgbClr val="969696"/>
                    </a:solidFill>
                  </a:rPr>
                  <a:t>equation</a:t>
                </a:r>
                <a:endParaRPr lang="fr-BE" sz="2200" dirty="0">
                  <a:solidFill>
                    <a:srgbClr val="969696"/>
                  </a:solidFill>
                </a:endParaRPr>
              </a:p>
              <a:p>
                <a:pPr marL="161100" algn="l"/>
                <a:endParaRPr lang="fr-BE" sz="2200" b="0" i="1" dirty="0">
                  <a:latin typeface="Cambria Math" panose="02040503050406030204" pitchFamily="18" charset="0"/>
                </a:endParaRPr>
              </a:p>
              <a:p>
                <a:pPr marL="161100" algn="l"/>
                <a:r>
                  <a:rPr lang="fr-BE" sz="2500" b="1" dirty="0"/>
                  <a:t>          </a:t>
                </a:r>
                <a14:m>
                  <m:oMath xmlns:m="http://schemas.openxmlformats.org/officeDocument/2006/math">
                    <m:r>
                      <a:rPr lang="fr-BE" sz="2500" b="1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BE" sz="2500" b="1" dirty="0"/>
                  <a:t> </a:t>
                </a:r>
                <a:r>
                  <a:rPr lang="fr-BE" sz="2500" b="1" dirty="0" err="1"/>
                  <a:t>Error</a:t>
                </a:r>
                <a:r>
                  <a:rPr lang="fr-BE" sz="2500" b="1" dirty="0"/>
                  <a:t> </a:t>
                </a:r>
                <a:r>
                  <a:rPr lang="fr-BE" sz="2500" b="1" dirty="0" err="1"/>
                  <a:t>proportional</a:t>
                </a:r>
                <a:r>
                  <a:rPr lang="fr-BE" sz="2500" b="1" dirty="0"/>
                  <a:t> to the area</a:t>
                </a:r>
              </a:p>
              <a:p>
                <a:pPr algn="l"/>
                <a:endParaRPr lang="fr-BE" sz="2500" dirty="0"/>
              </a:p>
            </p:txBody>
          </p:sp>
        </mc:Choice>
        <mc:Fallback xmlns="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92DB4068-87C5-856B-6FE8-588D2A8FB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  <a:blipFill>
                <a:blip r:embed="rId6"/>
                <a:stretch>
                  <a:fillRect t="-169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980CFAA-24A3-2228-054D-EDB8FCE3F56D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4) </a:t>
            </a:r>
            <a:r>
              <a:rPr lang="fr-BE" sz="2500" i="1" u="sng" dirty="0" err="1">
                <a:solidFill>
                  <a:schemeClr val="bg1"/>
                </a:solidFill>
              </a:rPr>
              <a:t>Uncertainty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calculations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4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25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EAD19E-EDF0-0E7E-711E-952DCAA5F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83" y="1674407"/>
            <a:ext cx="10028030" cy="5014016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F1640CE-B113-5AAF-313C-4A24A5AA563D}"/>
              </a:ext>
            </a:extLst>
          </p:cNvPr>
          <p:cNvSpPr txBox="1">
            <a:spLocks/>
          </p:cNvSpPr>
          <p:nvPr/>
        </p:nvSpPr>
        <p:spPr>
          <a:xfrm>
            <a:off x="1" y="1674409"/>
            <a:ext cx="12192000" cy="5040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F6F8CA-2D97-9E3A-D1F3-D8EDEEE29E71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4) </a:t>
            </a:r>
            <a:r>
              <a:rPr lang="fr-BE" sz="2500" i="1" u="sng" dirty="0" err="1">
                <a:solidFill>
                  <a:schemeClr val="bg1"/>
                </a:solidFill>
              </a:rPr>
              <a:t>Uncertainty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calculations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38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Data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serie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validation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26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674409"/>
            <a:ext cx="12192000" cy="5040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dirty="0"/>
              <a:t>     </a:t>
            </a:r>
            <a:r>
              <a:rPr lang="fr-BE" sz="2500" b="1" u="sng" dirty="0"/>
              <a:t>How ?</a:t>
            </a:r>
            <a:r>
              <a:rPr lang="fr-BE" sz="2500" dirty="0"/>
              <a:t> </a:t>
            </a:r>
            <a:r>
              <a:rPr lang="fr-BE" sz="2500" dirty="0" err="1"/>
              <a:t>Comparison</a:t>
            </a:r>
            <a:r>
              <a:rPr lang="fr-BE" sz="2500" dirty="0"/>
              <a:t> with </a:t>
            </a:r>
            <a:r>
              <a:rPr lang="fr-BE" sz="2500" dirty="0" err="1"/>
              <a:t>Theodosios</a:t>
            </a:r>
            <a:r>
              <a:rPr lang="fr-BE" sz="2500" dirty="0"/>
              <a:t> </a:t>
            </a:r>
            <a:r>
              <a:rPr lang="fr-BE" sz="2500" dirty="0" err="1"/>
              <a:t>Chatzistergos</a:t>
            </a:r>
            <a:r>
              <a:rPr lang="fr-BE" sz="2500" dirty="0"/>
              <a:t> </a:t>
            </a:r>
            <a:r>
              <a:rPr lang="fr-BE" sz="2500" dirty="0" err="1"/>
              <a:t>results</a:t>
            </a:r>
            <a:r>
              <a:rPr lang="fr-BE" sz="2500" dirty="0"/>
              <a:t> on USET </a:t>
            </a:r>
            <a:r>
              <a:rPr lang="fr-BE" sz="2500" dirty="0" err="1"/>
              <a:t>dataset</a:t>
            </a:r>
            <a:r>
              <a:rPr lang="fr-BE" sz="2500" dirty="0"/>
              <a:t> (</a:t>
            </a:r>
            <a:r>
              <a:rPr lang="fr-BE" sz="2500" dirty="0" err="1"/>
              <a:t>Chatzistergos</a:t>
            </a:r>
            <a:r>
              <a:rPr lang="fr-BE" sz="2500" dirty="0"/>
              <a:t>   </a:t>
            </a:r>
            <a:br>
              <a:rPr lang="fr-BE" sz="2500" dirty="0"/>
            </a:br>
            <a:r>
              <a:rPr lang="fr-BE" sz="2500" dirty="0"/>
              <a:t>                                                                                                                                                   et al. 2020)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F2F583-A4D1-DD16-190C-64BC85C0D13C}"/>
              </a:ext>
            </a:extLst>
          </p:cNvPr>
          <p:cNvSpPr txBox="1"/>
          <p:nvPr/>
        </p:nvSpPr>
        <p:spPr>
          <a:xfrm>
            <a:off x="241127" y="6351118"/>
            <a:ext cx="9641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Chatzistergos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T., </a:t>
            </a:r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Ermolli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I., </a:t>
            </a:r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Krivova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N.A., et al.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(2020). 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Analysis of full-disc Ca II K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spectroheliograms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. III.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Plage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area composite series covering 1892-2019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A&amp;A, 639, A88, DOI 10.1051/0004- 6361/202037746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</p:txBody>
      </p:sp>
      <p:pic>
        <p:nvPicPr>
          <p:cNvPr id="5" name="Image 4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21D2FCCE-70A0-C543-D924-C899AB0D0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293468"/>
            <a:ext cx="8115299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09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Data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serie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validation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27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674409"/>
            <a:ext cx="12192000" cy="5040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dirty="0"/>
              <a:t>     </a:t>
            </a:r>
            <a:r>
              <a:rPr lang="fr-BE" sz="2500" b="1" u="sng" dirty="0"/>
              <a:t>How ?</a:t>
            </a:r>
            <a:r>
              <a:rPr lang="fr-BE" sz="2500" dirty="0"/>
              <a:t> </a:t>
            </a:r>
            <a:r>
              <a:rPr lang="fr-BE" sz="2500" dirty="0" err="1"/>
              <a:t>Comparison</a:t>
            </a:r>
            <a:r>
              <a:rPr lang="fr-BE" sz="2500" dirty="0"/>
              <a:t> with </a:t>
            </a:r>
            <a:r>
              <a:rPr lang="fr-BE" sz="2500" dirty="0" err="1"/>
              <a:t>Theodosios</a:t>
            </a:r>
            <a:r>
              <a:rPr lang="fr-BE" sz="2500" dirty="0"/>
              <a:t> </a:t>
            </a:r>
            <a:r>
              <a:rPr lang="fr-BE" sz="2500" dirty="0" err="1"/>
              <a:t>Chatzistergos</a:t>
            </a:r>
            <a:r>
              <a:rPr lang="fr-BE" sz="2500" dirty="0"/>
              <a:t> </a:t>
            </a:r>
            <a:r>
              <a:rPr lang="fr-BE" sz="2500" dirty="0" err="1"/>
              <a:t>results</a:t>
            </a:r>
            <a:r>
              <a:rPr lang="fr-BE" sz="2500" dirty="0"/>
              <a:t> on USET </a:t>
            </a:r>
            <a:r>
              <a:rPr lang="fr-BE" sz="2500" dirty="0" err="1"/>
              <a:t>dataset</a:t>
            </a:r>
            <a:r>
              <a:rPr lang="fr-BE" sz="2500" dirty="0"/>
              <a:t> (</a:t>
            </a:r>
            <a:r>
              <a:rPr lang="fr-BE" sz="2500" dirty="0" err="1"/>
              <a:t>Chatzistergos</a:t>
            </a:r>
            <a:r>
              <a:rPr lang="fr-BE" sz="2500" dirty="0"/>
              <a:t>   </a:t>
            </a:r>
            <a:br>
              <a:rPr lang="fr-BE" sz="2500" dirty="0"/>
            </a:br>
            <a:r>
              <a:rPr lang="fr-BE" sz="2500" dirty="0"/>
              <a:t>                                                                                                                                                   et al. 2020)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F2F583-A4D1-DD16-190C-64BC85C0D13C}"/>
              </a:ext>
            </a:extLst>
          </p:cNvPr>
          <p:cNvSpPr txBox="1"/>
          <p:nvPr/>
        </p:nvSpPr>
        <p:spPr>
          <a:xfrm>
            <a:off x="241127" y="6351118"/>
            <a:ext cx="9641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Chatzistergos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T., </a:t>
            </a:r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Ermolli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I., </a:t>
            </a:r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Krivova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N.A., et al.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(2020). 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Analysis of full-disc Ca II K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spectroheliograms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. III.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Plage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area composite series covering 1892-2019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A&amp;A, 639, A88, DOI 10.1051/0004- 6361/202037746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</p:txBody>
      </p:sp>
      <p:pic>
        <p:nvPicPr>
          <p:cNvPr id="5" name="Image 4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21D2FCCE-70A0-C543-D924-C899AB0D0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293468"/>
            <a:ext cx="8115299" cy="405765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DCB17B4-67A6-AB45-D901-B1B2E4D4F38D}"/>
              </a:ext>
            </a:extLst>
          </p:cNvPr>
          <p:cNvSpPr/>
          <p:nvPr/>
        </p:nvSpPr>
        <p:spPr>
          <a:xfrm>
            <a:off x="690880" y="3271842"/>
            <a:ext cx="1127760" cy="220439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133859-BA64-CA8F-907C-F22DBF51870C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 err="1">
                <a:solidFill>
                  <a:schemeClr val="bg1"/>
                </a:solidFill>
              </a:rPr>
              <a:t>Dataset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problem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Data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serie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validation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28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674409"/>
            <a:ext cx="12192000" cy="5040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dirty="0"/>
              <a:t>     </a:t>
            </a:r>
            <a:r>
              <a:rPr lang="fr-BE" sz="2500" b="1" u="sng" dirty="0"/>
              <a:t>How ?</a:t>
            </a:r>
            <a:r>
              <a:rPr lang="fr-BE" sz="2500" dirty="0"/>
              <a:t> </a:t>
            </a:r>
            <a:r>
              <a:rPr lang="fr-BE" sz="2500" dirty="0" err="1"/>
              <a:t>Comparison</a:t>
            </a:r>
            <a:r>
              <a:rPr lang="fr-BE" sz="2500" dirty="0"/>
              <a:t> with </a:t>
            </a:r>
            <a:r>
              <a:rPr lang="fr-BE" sz="2500" dirty="0" err="1"/>
              <a:t>Theodosios</a:t>
            </a:r>
            <a:r>
              <a:rPr lang="fr-BE" sz="2500" dirty="0"/>
              <a:t> </a:t>
            </a:r>
            <a:r>
              <a:rPr lang="fr-BE" sz="2500" dirty="0" err="1"/>
              <a:t>Chatzistergos</a:t>
            </a:r>
            <a:r>
              <a:rPr lang="fr-BE" sz="2500" dirty="0"/>
              <a:t> </a:t>
            </a:r>
            <a:r>
              <a:rPr lang="fr-BE" sz="2500" dirty="0" err="1"/>
              <a:t>results</a:t>
            </a:r>
            <a:r>
              <a:rPr lang="fr-BE" sz="2500" dirty="0"/>
              <a:t> on USET </a:t>
            </a:r>
            <a:r>
              <a:rPr lang="fr-BE" sz="2500" dirty="0" err="1"/>
              <a:t>dataset</a:t>
            </a:r>
            <a:r>
              <a:rPr lang="fr-BE" sz="2500" dirty="0"/>
              <a:t> (</a:t>
            </a:r>
            <a:r>
              <a:rPr lang="fr-BE" sz="2500" dirty="0" err="1"/>
              <a:t>Chatzistergos</a:t>
            </a:r>
            <a:r>
              <a:rPr lang="fr-BE" sz="2500" dirty="0"/>
              <a:t>   </a:t>
            </a:r>
            <a:br>
              <a:rPr lang="fr-BE" sz="2500" dirty="0"/>
            </a:br>
            <a:r>
              <a:rPr lang="fr-BE" sz="2500" dirty="0"/>
              <a:t>                                                                                                                                                   et al. 2020)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F2F583-A4D1-DD16-190C-64BC85C0D13C}"/>
              </a:ext>
            </a:extLst>
          </p:cNvPr>
          <p:cNvSpPr txBox="1"/>
          <p:nvPr/>
        </p:nvSpPr>
        <p:spPr>
          <a:xfrm>
            <a:off x="241127" y="6351118"/>
            <a:ext cx="9641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Chatzistergos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T., </a:t>
            </a:r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Ermolli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I., </a:t>
            </a:r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Krivova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N.A., et al.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(2020). 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Analysis of full-disc Ca II K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spectroheliograms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. III.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Plage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area composite series covering 1892-2019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A&amp;A, 639, A88, DOI 10.1051/0004- 6361/202037746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</p:txBody>
      </p:sp>
      <p:pic>
        <p:nvPicPr>
          <p:cNvPr id="5" name="Image 4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21D2FCCE-70A0-C543-D924-C899AB0D0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293468"/>
            <a:ext cx="8115299" cy="405765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DCB17B4-67A6-AB45-D901-B1B2E4D4F38D}"/>
              </a:ext>
            </a:extLst>
          </p:cNvPr>
          <p:cNvSpPr/>
          <p:nvPr/>
        </p:nvSpPr>
        <p:spPr>
          <a:xfrm>
            <a:off x="690880" y="3271842"/>
            <a:ext cx="1127760" cy="220439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949983-61F7-3515-DF91-DBE6071045F5}"/>
              </a:ext>
            </a:extLst>
          </p:cNvPr>
          <p:cNvSpPr txBox="1"/>
          <p:nvPr/>
        </p:nvSpPr>
        <p:spPr>
          <a:xfrm>
            <a:off x="8237218" y="2590800"/>
            <a:ext cx="395478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200" b="1" u="sng" dirty="0" err="1"/>
              <a:t>Problem</a:t>
            </a:r>
            <a:r>
              <a:rPr lang="fr-BE" sz="2200" b="1" u="sng" dirty="0"/>
              <a:t> :</a:t>
            </a:r>
          </a:p>
          <a:p>
            <a:pPr algn="ctr"/>
            <a:endParaRPr lang="fr-BE" sz="2200" dirty="0"/>
          </a:p>
          <a:p>
            <a:pPr algn="ctr"/>
            <a:r>
              <a:rPr lang="fr-BE" sz="2200" dirty="0"/>
              <a:t>On July 10, 2013 : Installation of a neutral </a:t>
            </a:r>
            <a:r>
              <a:rPr lang="fr-BE" sz="2200" dirty="0" err="1"/>
              <a:t>density</a:t>
            </a:r>
            <a:r>
              <a:rPr lang="fr-BE" sz="2200" dirty="0"/>
              <a:t> </a:t>
            </a:r>
            <a:r>
              <a:rPr lang="fr-BE" sz="2200" dirty="0" err="1"/>
              <a:t>filter</a:t>
            </a:r>
            <a:r>
              <a:rPr lang="fr-BE" sz="2200" dirty="0"/>
              <a:t> on the   Ca II K </a:t>
            </a:r>
            <a:r>
              <a:rPr lang="fr-BE" sz="2200" dirty="0" err="1"/>
              <a:t>telescope</a:t>
            </a:r>
            <a:endParaRPr lang="fr-BE" sz="2200" dirty="0"/>
          </a:p>
          <a:p>
            <a:pPr algn="ctr"/>
            <a:endParaRPr lang="fr-BE" sz="2200" dirty="0"/>
          </a:p>
          <a:p>
            <a:pPr algn="ctr"/>
            <a:endParaRPr lang="fr-BE" sz="2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427492-7402-3615-B14C-DF459C20350C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 err="1">
                <a:solidFill>
                  <a:schemeClr val="bg1"/>
                </a:solidFill>
              </a:rPr>
              <a:t>Dataset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problem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26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Data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serie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validation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29</a:t>
            </a:fld>
            <a:endParaRPr lang="fr-BE" dirty="0"/>
          </a:p>
        </p:txBody>
      </p:sp>
      <p:pic>
        <p:nvPicPr>
          <p:cNvPr id="14" name="Image 13" descr="Une image contenant texte, Tracé, capture d’écran, Police&#10;&#10;Description générée automatiquement">
            <a:extLst>
              <a:ext uri="{FF2B5EF4-FFF2-40B4-BE49-F238E27FC236}">
                <a16:creationId xmlns:a16="http://schemas.microsoft.com/office/drawing/2014/main" id="{59662ED3-EFAA-BA35-90EA-BC11C8C51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" y="2033203"/>
            <a:ext cx="8115306" cy="432314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AADC242-D5F6-45BC-FF28-77FBD0002DAB}"/>
              </a:ext>
            </a:extLst>
          </p:cNvPr>
          <p:cNvSpPr txBox="1"/>
          <p:nvPr/>
        </p:nvSpPr>
        <p:spPr>
          <a:xfrm>
            <a:off x="8237218" y="2590800"/>
            <a:ext cx="39547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200" b="1" u="sng" dirty="0" err="1"/>
              <a:t>Problem</a:t>
            </a:r>
            <a:r>
              <a:rPr lang="fr-BE" sz="2200" b="1" u="sng" dirty="0"/>
              <a:t> :</a:t>
            </a:r>
          </a:p>
          <a:p>
            <a:pPr algn="ctr"/>
            <a:endParaRPr lang="fr-BE" sz="2200" dirty="0"/>
          </a:p>
          <a:p>
            <a:pPr algn="ctr"/>
            <a:r>
              <a:rPr lang="fr-BE" sz="2200" dirty="0"/>
              <a:t>On July 10, 2013 : Installation of a neutral </a:t>
            </a:r>
            <a:r>
              <a:rPr lang="fr-BE" sz="2200" dirty="0" err="1"/>
              <a:t>density</a:t>
            </a:r>
            <a:r>
              <a:rPr lang="fr-BE" sz="2200" dirty="0"/>
              <a:t> </a:t>
            </a:r>
            <a:r>
              <a:rPr lang="fr-BE" sz="2200" dirty="0" err="1"/>
              <a:t>filter</a:t>
            </a:r>
            <a:r>
              <a:rPr lang="fr-BE" sz="2200" dirty="0"/>
              <a:t> on the   Ca II K </a:t>
            </a:r>
            <a:r>
              <a:rPr lang="fr-BE" sz="2200" dirty="0" err="1"/>
              <a:t>telescope</a:t>
            </a:r>
            <a:endParaRPr lang="fr-BE" sz="2200" dirty="0"/>
          </a:p>
          <a:p>
            <a:pPr algn="ctr"/>
            <a:endParaRPr lang="fr-BE" sz="2200" dirty="0"/>
          </a:p>
          <a:p>
            <a:pPr algn="ctr"/>
            <a:endParaRPr lang="fr-BE" sz="2200" dirty="0"/>
          </a:p>
          <a:p>
            <a:pPr algn="ctr"/>
            <a:endParaRPr lang="fr-BE" sz="2200" dirty="0"/>
          </a:p>
          <a:p>
            <a:pPr algn="ctr"/>
            <a:r>
              <a:rPr lang="fr-BE" sz="2200" dirty="0" err="1"/>
              <a:t>Exposure</a:t>
            </a:r>
            <a:r>
              <a:rPr lang="fr-BE" sz="2200" dirty="0"/>
              <a:t> time </a:t>
            </a:r>
            <a:r>
              <a:rPr lang="fr-BE" sz="2200" dirty="0" err="1"/>
              <a:t>increased</a:t>
            </a:r>
            <a:r>
              <a:rPr lang="fr-BE" sz="2200" dirty="0"/>
              <a:t> by a factor of 10</a:t>
            </a:r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467B660D-B92D-7C94-7EC8-640A79DDE3AF}"/>
              </a:ext>
            </a:extLst>
          </p:cNvPr>
          <p:cNvSpPr/>
          <p:nvPr/>
        </p:nvSpPr>
        <p:spPr>
          <a:xfrm rot="5400000">
            <a:off x="9804018" y="4670934"/>
            <a:ext cx="856488" cy="3680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F52378-AEEF-5F2F-772F-2471480460A1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 err="1">
                <a:solidFill>
                  <a:schemeClr val="bg1"/>
                </a:solidFill>
              </a:rPr>
              <a:t>Dataset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problem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9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Introduction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0E8708E-93ED-4AC0-A349-2A2E6340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</a:t>
            </a:fld>
            <a:endParaRPr lang="fr-BE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6C1789E-53E1-ECA7-A457-440EA06338FF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>
                <a:solidFill>
                  <a:srgbClr val="FF0000"/>
                </a:solidFill>
              </a:rPr>
              <a:t>  </a:t>
            </a:r>
            <a:r>
              <a:rPr lang="fr-BE" sz="2500" i="1" u="sng" dirty="0">
                <a:solidFill>
                  <a:srgbClr val="FF0000"/>
                </a:solidFill>
              </a:rPr>
              <a:t>Aim :</a:t>
            </a:r>
            <a:r>
              <a:rPr lang="fr-BE" sz="2500" dirty="0">
                <a:solidFill>
                  <a:srgbClr val="FF0000"/>
                </a:solidFill>
              </a:rPr>
              <a:t> 	</a:t>
            </a:r>
            <a:r>
              <a:rPr lang="fr-BE" sz="2500" dirty="0"/>
              <a:t>- </a:t>
            </a:r>
            <a:r>
              <a:rPr lang="fr-BE" sz="2500" dirty="0" err="1"/>
              <a:t>Better</a:t>
            </a:r>
            <a:r>
              <a:rPr lang="fr-BE" sz="2500" dirty="0"/>
              <a:t> </a:t>
            </a:r>
            <a:r>
              <a:rPr lang="fr-BE" sz="2500" dirty="0" err="1"/>
              <a:t>understand</a:t>
            </a:r>
            <a:r>
              <a:rPr lang="fr-BE" sz="2500" dirty="0"/>
              <a:t> the </a:t>
            </a:r>
            <a:r>
              <a:rPr lang="fr-BE" sz="2500" dirty="0" err="1"/>
              <a:t>evolution</a:t>
            </a:r>
            <a:r>
              <a:rPr lang="fr-BE" sz="2500" dirty="0"/>
              <a:t> of </a:t>
            </a:r>
            <a:r>
              <a:rPr lang="fr-BE" sz="2500" dirty="0" err="1"/>
              <a:t>solar</a:t>
            </a:r>
            <a:r>
              <a:rPr lang="fr-BE" sz="2500" dirty="0"/>
              <a:t> </a:t>
            </a:r>
            <a:r>
              <a:rPr lang="fr-BE" sz="2500" dirty="0" err="1"/>
              <a:t>magnetic</a:t>
            </a:r>
            <a:r>
              <a:rPr lang="fr-BE" sz="2500" dirty="0"/>
              <a:t> structures</a:t>
            </a:r>
            <a:br>
              <a:rPr lang="fr-BE" sz="2500" dirty="0"/>
            </a:br>
            <a:r>
              <a:rPr lang="fr-BE" sz="2500" dirty="0"/>
              <a:t>	- Compare </a:t>
            </a:r>
            <a:r>
              <a:rPr lang="fr-BE" sz="2500" dirty="0" err="1"/>
              <a:t>solar</a:t>
            </a:r>
            <a:r>
              <a:rPr lang="fr-BE" sz="2500" dirty="0"/>
              <a:t> </a:t>
            </a:r>
            <a:r>
              <a:rPr lang="fr-BE" sz="2500" dirty="0" err="1"/>
              <a:t>magnetic</a:t>
            </a:r>
            <a:r>
              <a:rPr lang="fr-BE" sz="2500" dirty="0"/>
              <a:t> </a:t>
            </a:r>
            <a:r>
              <a:rPr lang="fr-BE" sz="2500" dirty="0" err="1"/>
              <a:t>activity</a:t>
            </a:r>
            <a:r>
              <a:rPr lang="fr-BE" sz="2500" dirty="0"/>
              <a:t> with </a:t>
            </a:r>
            <a:r>
              <a:rPr lang="fr-BE" sz="2500" dirty="0" err="1"/>
              <a:t>sun</a:t>
            </a:r>
            <a:r>
              <a:rPr lang="fr-BE" sz="2500" dirty="0"/>
              <a:t>-like stars </a:t>
            </a:r>
            <a:r>
              <a:rPr lang="fr-BE" sz="2500" dirty="0" err="1"/>
              <a:t>magnetic</a:t>
            </a:r>
            <a:r>
              <a:rPr lang="fr-BE" sz="2500" dirty="0"/>
              <a:t> </a:t>
            </a:r>
            <a:r>
              <a:rPr lang="fr-BE" sz="2500" dirty="0" err="1"/>
              <a:t>activity</a:t>
            </a:r>
            <a:endParaRPr lang="fr-BE" sz="2500" dirty="0"/>
          </a:p>
        </p:txBody>
      </p:sp>
      <p:pic>
        <p:nvPicPr>
          <p:cNvPr id="65" name="Image 64" descr="Une image contenant boule, assis, intérieur, noir&#10;&#10;Description générée automatiquement">
            <a:extLst>
              <a:ext uri="{FF2B5EF4-FFF2-40B4-BE49-F238E27FC236}">
                <a16:creationId xmlns:a16="http://schemas.microsoft.com/office/drawing/2014/main" id="{36018344-E935-81FA-8272-80DA4124F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90" y="2691766"/>
            <a:ext cx="3145085" cy="3141407"/>
          </a:xfrm>
          <a:prstGeom prst="rect">
            <a:avLst/>
          </a:prstGeom>
          <a:ln w="57150">
            <a:noFill/>
          </a:ln>
        </p:spPr>
      </p:pic>
      <p:pic>
        <p:nvPicPr>
          <p:cNvPr id="82" name="Image 81" descr="Une image contenant espace, Univers, constellation, astronomie&#10;&#10;Description générée automatiquement">
            <a:extLst>
              <a:ext uri="{FF2B5EF4-FFF2-40B4-BE49-F238E27FC236}">
                <a16:creationId xmlns:a16="http://schemas.microsoft.com/office/drawing/2014/main" id="{AF4EFA80-DC2C-DEFA-D631-823287387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74" y="2691766"/>
            <a:ext cx="3274431" cy="3141407"/>
          </a:xfrm>
          <a:prstGeom prst="rect">
            <a:avLst/>
          </a:prstGeom>
        </p:spPr>
      </p:pic>
      <p:sp>
        <p:nvSpPr>
          <p:cNvPr id="83" name="Espace réservé du contenu 2">
            <a:extLst>
              <a:ext uri="{FF2B5EF4-FFF2-40B4-BE49-F238E27FC236}">
                <a16:creationId xmlns:a16="http://schemas.microsoft.com/office/drawing/2014/main" id="{FDA3D527-7D1D-B520-94AE-EE6431811B4A}"/>
              </a:ext>
            </a:extLst>
          </p:cNvPr>
          <p:cNvSpPr txBox="1">
            <a:spLocks/>
          </p:cNvSpPr>
          <p:nvPr/>
        </p:nvSpPr>
        <p:spPr>
          <a:xfrm>
            <a:off x="1599689" y="5986188"/>
            <a:ext cx="314508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2500" b="1" dirty="0"/>
              <a:t>Plages area</a:t>
            </a:r>
          </a:p>
        </p:txBody>
      </p:sp>
      <p:sp>
        <p:nvSpPr>
          <p:cNvPr id="84" name="Espace réservé du contenu 2">
            <a:extLst>
              <a:ext uri="{FF2B5EF4-FFF2-40B4-BE49-F238E27FC236}">
                <a16:creationId xmlns:a16="http://schemas.microsoft.com/office/drawing/2014/main" id="{B8048826-4D17-C297-10B5-E5420069DC72}"/>
              </a:ext>
            </a:extLst>
          </p:cNvPr>
          <p:cNvSpPr txBox="1">
            <a:spLocks/>
          </p:cNvSpPr>
          <p:nvPr/>
        </p:nvSpPr>
        <p:spPr>
          <a:xfrm>
            <a:off x="6847789" y="5986188"/>
            <a:ext cx="314508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2500" b="1" dirty="0"/>
              <a:t>Integrated </a:t>
            </a:r>
            <a:r>
              <a:rPr lang="fr-BE" sz="2500" b="1" dirty="0" err="1"/>
              <a:t>spectrum</a:t>
            </a:r>
            <a:endParaRPr lang="fr-BE" sz="2500" b="1" dirty="0"/>
          </a:p>
          <a:p>
            <a:pPr marL="0" indent="0">
              <a:buFont typeface="Arial" panose="020B0604020202020204" pitchFamily="34" charset="0"/>
              <a:buNone/>
            </a:pPr>
            <a:endParaRPr lang="fr-BE" sz="2500" b="1" dirty="0"/>
          </a:p>
        </p:txBody>
      </p:sp>
      <p:sp>
        <p:nvSpPr>
          <p:cNvPr id="85" name="Flèche : double flèche horizontale 84">
            <a:extLst>
              <a:ext uri="{FF2B5EF4-FFF2-40B4-BE49-F238E27FC236}">
                <a16:creationId xmlns:a16="http://schemas.microsoft.com/office/drawing/2014/main" id="{4C0E610F-46BA-501B-7FF6-4F191E94DA40}"/>
              </a:ext>
            </a:extLst>
          </p:cNvPr>
          <p:cNvSpPr/>
          <p:nvPr/>
        </p:nvSpPr>
        <p:spPr>
          <a:xfrm>
            <a:off x="5062856" y="6075979"/>
            <a:ext cx="1466850" cy="237234"/>
          </a:xfrm>
          <a:prstGeom prst="leftRightArrow">
            <a:avLst>
              <a:gd name="adj1" fmla="val 50000"/>
              <a:gd name="adj2" fmla="val 981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6" name="Espace réservé du contenu 2">
            <a:extLst>
              <a:ext uri="{FF2B5EF4-FFF2-40B4-BE49-F238E27FC236}">
                <a16:creationId xmlns:a16="http://schemas.microsoft.com/office/drawing/2014/main" id="{B3610F7C-89DE-413C-05FE-F09248F1C313}"/>
              </a:ext>
            </a:extLst>
          </p:cNvPr>
          <p:cNvSpPr txBox="1">
            <a:spLocks/>
          </p:cNvSpPr>
          <p:nvPr/>
        </p:nvSpPr>
        <p:spPr>
          <a:xfrm>
            <a:off x="5062856" y="6238873"/>
            <a:ext cx="146685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2500" b="1" dirty="0">
                <a:solidFill>
                  <a:schemeClr val="accent1"/>
                </a:solidFill>
              </a:rPr>
              <a:t>???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C0B49EA-29CF-9F03-8C19-5942FB246369}"/>
              </a:ext>
            </a:extLst>
          </p:cNvPr>
          <p:cNvSpPr/>
          <p:nvPr/>
        </p:nvSpPr>
        <p:spPr>
          <a:xfrm>
            <a:off x="6713764" y="5785548"/>
            <a:ext cx="35065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7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https://www.nasa.gov/image-feature/goddard/2019/hubble-spots-flock-of-cosmic-ducks</a:t>
            </a:r>
            <a:endParaRPr lang="fr-BE" sz="700" dirty="0"/>
          </a:p>
        </p:txBody>
      </p:sp>
    </p:spTree>
    <p:extLst>
      <p:ext uri="{BB962C8B-B14F-4D97-AF65-F5344CB8AC3E}">
        <p14:creationId xmlns:p14="http://schemas.microsoft.com/office/powerpoint/2010/main" val="1185288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Data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serie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validation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30</a:t>
            </a:fld>
            <a:endParaRPr lang="fr-BE" dirty="0"/>
          </a:p>
        </p:txBody>
      </p:sp>
      <p:pic>
        <p:nvPicPr>
          <p:cNvPr id="9" name="Image 8" descr="Une image contenant texte, Tracé, capture d’écran, ligne&#10;&#10;Description générée automatiquement">
            <a:extLst>
              <a:ext uri="{FF2B5EF4-FFF2-40B4-BE49-F238E27FC236}">
                <a16:creationId xmlns:a16="http://schemas.microsoft.com/office/drawing/2014/main" id="{3889EA09-E62B-6E88-B38C-5A3B68389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3" y="2438556"/>
            <a:ext cx="7768474" cy="3884237"/>
          </a:xfrm>
          <a:prstGeom prst="rect">
            <a:avLst/>
          </a:prstGeom>
        </p:spPr>
      </p:pic>
      <p:pic>
        <p:nvPicPr>
          <p:cNvPr id="5" name="Image 4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66F7042D-713C-8AF7-CF2A-93B7D3624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17" y="2438555"/>
            <a:ext cx="4054969" cy="405496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9896BB-A8EB-2B4D-D29D-0B07DBDFE2C3}"/>
              </a:ext>
            </a:extLst>
          </p:cNvPr>
          <p:cNvSpPr txBox="1">
            <a:spLocks/>
          </p:cNvSpPr>
          <p:nvPr/>
        </p:nvSpPr>
        <p:spPr>
          <a:xfrm>
            <a:off x="1" y="1674409"/>
            <a:ext cx="12192000" cy="5040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dirty="0"/>
              <a:t>     </a:t>
            </a:r>
            <a:r>
              <a:rPr lang="fr-BE" sz="2500" b="1" u="sng" dirty="0"/>
              <a:t>How ?</a:t>
            </a:r>
            <a:r>
              <a:rPr lang="fr-BE" sz="2500" dirty="0"/>
              <a:t> </a:t>
            </a:r>
            <a:r>
              <a:rPr lang="fr-BE" sz="2500" dirty="0" err="1"/>
              <a:t>Comparison</a:t>
            </a:r>
            <a:r>
              <a:rPr lang="fr-BE" sz="2500" dirty="0"/>
              <a:t> with </a:t>
            </a:r>
            <a:r>
              <a:rPr lang="fr-BE" sz="2500" dirty="0" err="1"/>
              <a:t>Theodosios</a:t>
            </a:r>
            <a:r>
              <a:rPr lang="fr-BE" sz="2500" dirty="0"/>
              <a:t> </a:t>
            </a:r>
            <a:r>
              <a:rPr lang="fr-BE" sz="2500" dirty="0" err="1"/>
              <a:t>Chatzistergos</a:t>
            </a:r>
            <a:r>
              <a:rPr lang="fr-BE" sz="2500" dirty="0"/>
              <a:t> </a:t>
            </a:r>
            <a:r>
              <a:rPr lang="fr-BE" sz="2500" dirty="0" err="1"/>
              <a:t>results</a:t>
            </a:r>
            <a:r>
              <a:rPr lang="fr-BE" sz="2500" dirty="0"/>
              <a:t> on USET </a:t>
            </a:r>
            <a:r>
              <a:rPr lang="fr-BE" sz="2500" dirty="0" err="1"/>
              <a:t>dataset</a:t>
            </a:r>
            <a:r>
              <a:rPr lang="fr-BE" sz="2500" dirty="0"/>
              <a:t> (</a:t>
            </a:r>
            <a:r>
              <a:rPr lang="fr-BE" sz="2500" dirty="0" err="1"/>
              <a:t>Chatzistergos</a:t>
            </a:r>
            <a:r>
              <a:rPr lang="fr-BE" sz="2500" dirty="0"/>
              <a:t>   </a:t>
            </a:r>
            <a:br>
              <a:rPr lang="fr-BE" sz="2500" dirty="0"/>
            </a:br>
            <a:r>
              <a:rPr lang="fr-BE" sz="2500" dirty="0"/>
              <a:t>                                                                                                                                                   et al. 2020)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D9B5F3-0309-C7C2-CF45-9FB9F3906608}"/>
              </a:ext>
            </a:extLst>
          </p:cNvPr>
          <p:cNvSpPr txBox="1"/>
          <p:nvPr/>
        </p:nvSpPr>
        <p:spPr>
          <a:xfrm>
            <a:off x="241127" y="6351118"/>
            <a:ext cx="8008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Chatzistergos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T., </a:t>
            </a:r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Ermolli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I., </a:t>
            </a:r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Krivova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N.A., et al.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(2020). 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Analysis of full-disc Ca II K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spectroheliograms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. III.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Plage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area composite series covering 1892-2019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 A&amp;A, 639, A88, DOI 10.1051/0004- 6361/202037746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</p:txBody>
      </p:sp>
    </p:spTree>
    <p:extLst>
      <p:ext uri="{BB962C8B-B14F-4D97-AF65-F5344CB8AC3E}">
        <p14:creationId xmlns:p14="http://schemas.microsoft.com/office/powerpoint/2010/main" val="1701845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TIGRE S-Index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31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11" name="Image 10" descr="Une image contenant ciel, plein air, s’asseoir, sol&#10;&#10;Description générée automatiquement">
            <a:extLst>
              <a:ext uri="{FF2B5EF4-FFF2-40B4-BE49-F238E27FC236}">
                <a16:creationId xmlns:a16="http://schemas.microsoft.com/office/drawing/2014/main" id="{95A32086-1196-2736-27A9-EDE7B7FF9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9" y="1682497"/>
            <a:ext cx="2872891" cy="2399415"/>
          </a:xfrm>
          <a:prstGeom prst="rect">
            <a:avLst/>
          </a:prstGeom>
        </p:spPr>
      </p:pic>
      <p:pic>
        <p:nvPicPr>
          <p:cNvPr id="5" name="Image 4" descr="Une image contenant télescope, trépied, plein air, astronomie&#10;&#10;Description générée automatiquement">
            <a:extLst>
              <a:ext uri="{FF2B5EF4-FFF2-40B4-BE49-F238E27FC236}">
                <a16:creationId xmlns:a16="http://schemas.microsoft.com/office/drawing/2014/main" id="{ECD0AD97-73AB-89A2-75D3-03566077B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8" y="4081912"/>
            <a:ext cx="3276000" cy="2457000"/>
          </a:xfrm>
          <a:prstGeom prst="rect">
            <a:avLst/>
          </a:prstGeom>
        </p:spPr>
      </p:pic>
      <p:pic>
        <p:nvPicPr>
          <p:cNvPr id="6" name="Image 5" descr="Une image contenant texte, diagramme, croquis, ligne&#10;&#10;Description générée automatiquement">
            <a:extLst>
              <a:ext uri="{FF2B5EF4-FFF2-40B4-BE49-F238E27FC236}">
                <a16:creationId xmlns:a16="http://schemas.microsoft.com/office/drawing/2014/main" id="{4824D331-9ED2-1175-7F31-126E02618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90" y="3706812"/>
            <a:ext cx="5556250" cy="2832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D8E243B4-4680-5E07-1771-B4930424FF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3860" y="1687640"/>
                <a:ext cx="9178141" cy="39299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2200" b="1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• TIGRE</a:t>
                </a:r>
                <a:r>
                  <a:rPr lang="en-GB" sz="2200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:r>
                  <a:rPr lang="fr-BE" sz="2200" b="0" i="0" dirty="0" err="1">
                    <a:solidFill>
                      <a:srgbClr val="333333"/>
                    </a:solidFill>
                    <a:effectLst/>
                  </a:rPr>
                  <a:t>Telescopio</a:t>
                </a:r>
                <a:r>
                  <a:rPr lang="fr-BE" sz="2200" b="0" i="0" dirty="0">
                    <a:solidFill>
                      <a:srgbClr val="333333"/>
                    </a:solidFill>
                    <a:effectLst/>
                  </a:rPr>
                  <a:t> Internacional de Guanajuato </a:t>
                </a:r>
                <a:r>
                  <a:rPr lang="fr-BE" sz="2200" b="0" i="0" dirty="0" err="1">
                    <a:solidFill>
                      <a:srgbClr val="333333"/>
                    </a:solidFill>
                    <a:effectLst/>
                  </a:rPr>
                  <a:t>Robótico</a:t>
                </a:r>
                <a:r>
                  <a:rPr lang="fr-BE" sz="2200" dirty="0">
                    <a:solidFill>
                      <a:srgbClr val="333333"/>
                    </a:solidFill>
                  </a:rPr>
                  <a:t> </a:t>
                </a:r>
                <a:r>
                  <a:rPr lang="fr-BE" sz="2200" b="0" i="0" dirty="0" err="1">
                    <a:solidFill>
                      <a:srgbClr val="333333"/>
                    </a:solidFill>
                    <a:effectLst/>
                  </a:rPr>
                  <a:t>Espectroscópico</a:t>
                </a:r>
                <a:endParaRPr lang="en-GB" sz="500" b="1" dirty="0">
                  <a:solidFill>
                    <a:srgbClr val="404040"/>
                  </a:solidFill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en-GB" sz="2200" b="1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• Location</a:t>
                </a:r>
                <a:r>
                  <a:rPr lang="en-GB" sz="2200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: Guanajuato, Mexico</a:t>
                </a:r>
                <a:endParaRPr lang="en-GB" sz="500" dirty="0">
                  <a:solidFill>
                    <a:srgbClr val="404040"/>
                  </a:solidFill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en-GB" sz="2200" b="1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• Activities </a:t>
                </a:r>
                <a:r>
                  <a:rPr lang="en-GB" sz="2200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: - Observing solar spectrum reflected by the Moon (since 08/2013)</a:t>
                </a:r>
                <a:endParaRPr lang="en-GB" sz="2200" b="1" dirty="0">
                  <a:solidFill>
                    <a:srgbClr val="404040"/>
                  </a:solidFill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en-GB" sz="2200" b="1" i="0" dirty="0">
                    <a:solidFill>
                      <a:srgbClr val="40404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	         </a:t>
                </a:r>
                <a:r>
                  <a:rPr lang="en-GB" sz="2200" i="0" dirty="0">
                    <a:solidFill>
                      <a:srgbClr val="404040"/>
                    </a:solidFill>
                    <a:effectLst/>
                  </a:rPr>
                  <a:t>- </a:t>
                </a:r>
                <a:r>
                  <a:rPr lang="en-GB" sz="2200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Observing </a:t>
                </a:r>
                <a:r>
                  <a:rPr lang="en-GB" sz="2200" i="0" dirty="0">
                    <a:solidFill>
                      <a:srgbClr val="404040"/>
                    </a:solidFill>
                    <a:effectLst/>
                  </a:rPr>
                  <a:t>solar-type stars spectrum</a:t>
                </a:r>
                <a:endParaRPr lang="en-GB" sz="500" dirty="0">
                  <a:solidFill>
                    <a:srgbClr val="404040"/>
                  </a:solidFill>
                </a:endParaRPr>
              </a:p>
              <a:p>
                <a:pPr algn="l"/>
                <a:r>
                  <a:rPr lang="en-GB" sz="2200" b="1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• TIGRE data </a:t>
                </a:r>
                <a:r>
                  <a:rPr lang="en-GB" sz="2200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GB" sz="2200" i="1" u="sng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S-Index</a:t>
                </a:r>
                <a:r>
                  <a:rPr lang="en-GB" sz="2200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BE" sz="22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GB" sz="2200" dirty="0">
                    <a:solidFill>
                      <a:srgbClr val="404040"/>
                    </a:solidFill>
                  </a:rPr>
                  <a:t> based on the flux in the Ca II H &amp; K lines</a:t>
                </a:r>
              </a:p>
            </p:txBody>
          </p:sp>
        </mc:Choice>
        <mc:Fallback xmlns="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D8E243B4-4680-5E07-1771-B4930424F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860" y="1687640"/>
                <a:ext cx="9178141" cy="3929905"/>
              </a:xfrm>
              <a:prstGeom prst="rect">
                <a:avLst/>
              </a:prstGeom>
              <a:blipFill>
                <a:blip r:embed="rId7"/>
                <a:stretch>
                  <a:fillRect l="-863" t="-2016" r="-26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A81DE791-13A8-E2DD-E8A7-C14D0C8E8A09}"/>
              </a:ext>
            </a:extLst>
          </p:cNvPr>
          <p:cNvSpPr txBox="1"/>
          <p:nvPr/>
        </p:nvSpPr>
        <p:spPr>
          <a:xfrm>
            <a:off x="3618526" y="6457950"/>
            <a:ext cx="555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900" dirty="0"/>
              <a:t>A.  </a:t>
            </a:r>
            <a:r>
              <a:rPr lang="fr-BE" sz="900" dirty="0" err="1"/>
              <a:t>Hempelmann</a:t>
            </a:r>
            <a:r>
              <a:rPr lang="fr-BE" sz="900" dirty="0"/>
              <a:t>, M.  </a:t>
            </a:r>
            <a:r>
              <a:rPr lang="fr-BE" sz="900" dirty="0" err="1"/>
              <a:t>Mittag</a:t>
            </a:r>
            <a:r>
              <a:rPr lang="fr-BE" sz="900" dirty="0"/>
              <a:t>, J. N.  Gonzalez-Perez, J. H. M. M.  Schmitt, K. P.  Schröder, G.  </a:t>
            </a:r>
            <a:r>
              <a:rPr lang="fr-BE" sz="900" dirty="0" err="1"/>
              <a:t>Rauw</a:t>
            </a:r>
            <a:r>
              <a:rPr lang="fr-BE" sz="900" dirty="0"/>
              <a:t>, </a:t>
            </a:r>
            <a:r>
              <a:rPr lang="fr-BE" sz="900" i="1" dirty="0" err="1"/>
              <a:t>Measuring</a:t>
            </a:r>
            <a:r>
              <a:rPr lang="fr-BE" sz="900" i="1" dirty="0"/>
              <a:t> rotation </a:t>
            </a:r>
            <a:r>
              <a:rPr lang="fr-BE" sz="900" i="1" dirty="0" err="1"/>
              <a:t>periods</a:t>
            </a:r>
            <a:r>
              <a:rPr lang="fr-BE" sz="900" i="1" dirty="0"/>
              <a:t> of </a:t>
            </a:r>
            <a:r>
              <a:rPr lang="fr-BE" sz="900" i="1" dirty="0" err="1"/>
              <a:t>solar</a:t>
            </a:r>
            <a:r>
              <a:rPr lang="fr-BE" sz="900" i="1" dirty="0"/>
              <a:t>-like stars </a:t>
            </a:r>
            <a:r>
              <a:rPr lang="fr-BE" sz="900" i="1" dirty="0" err="1"/>
              <a:t>using</a:t>
            </a:r>
            <a:r>
              <a:rPr lang="fr-BE" sz="900" i="1" dirty="0"/>
              <a:t> TIGRE - A </a:t>
            </a:r>
            <a:r>
              <a:rPr lang="fr-BE" sz="900" i="1" dirty="0" err="1"/>
              <a:t>study</a:t>
            </a:r>
            <a:r>
              <a:rPr lang="fr-BE" sz="900" i="1" dirty="0"/>
              <a:t> of </a:t>
            </a:r>
            <a:r>
              <a:rPr lang="fr-BE" sz="900" i="1" dirty="0" err="1"/>
              <a:t>periodic</a:t>
            </a:r>
            <a:r>
              <a:rPr lang="fr-BE" sz="900" i="1" dirty="0"/>
              <a:t> </a:t>
            </a:r>
            <a:r>
              <a:rPr lang="fr-BE" sz="900" i="1" dirty="0" err="1"/>
              <a:t>CaII</a:t>
            </a:r>
            <a:r>
              <a:rPr lang="fr-BE" sz="900" i="1" dirty="0"/>
              <a:t> H+K S-index </a:t>
            </a:r>
            <a:r>
              <a:rPr lang="fr-BE" sz="900" i="1" dirty="0" err="1"/>
              <a:t>variability</a:t>
            </a:r>
            <a:r>
              <a:rPr lang="fr-BE" sz="900" i="1" dirty="0"/>
              <a:t>, </a:t>
            </a:r>
            <a:r>
              <a:rPr lang="fr-BE" sz="900" dirty="0"/>
              <a:t>A&amp;A 586 A14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3377FCE-F708-5AD1-FE62-9B5E619CFFA1}"/>
                  </a:ext>
                </a:extLst>
              </p:cNvPr>
              <p:cNvSpPr txBox="1"/>
              <p:nvPr/>
            </p:nvSpPr>
            <p:spPr>
              <a:xfrm>
                <a:off x="9181504" y="4363856"/>
                <a:ext cx="3010495" cy="1618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BE" sz="28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BE" sz="28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BE" sz="28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fr-BE" sz="28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BE" sz="28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fr-BE" sz="28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fr-BE" sz="28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BE" sz="28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BE" sz="2800" b="0" dirty="0">
                  <a:solidFill>
                    <a:srgbClr val="404040"/>
                  </a:solidFill>
                </a:endParaRPr>
              </a:p>
              <a:p>
                <a:pPr algn="l"/>
                <a:endParaRPr lang="en-GB" sz="2200" b="0" i="1" dirty="0">
                  <a:solidFill>
                    <a:srgbClr val="40404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BE" sz="20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BE" sz="2000" b="0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404040"/>
                    </a:solidFill>
                  </a:rPr>
                  <a:t>is a calibration constant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3377FCE-F708-5AD1-FE62-9B5E619CF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504" y="4363856"/>
                <a:ext cx="3010495" cy="1618200"/>
              </a:xfrm>
              <a:prstGeom prst="rect">
                <a:avLst/>
              </a:prstGeom>
              <a:blipFill>
                <a:blip r:embed="rId8"/>
                <a:stretch>
                  <a:fillRect b="-603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2067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TIGRE S-Index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32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29D7C6-EA57-2BE3-BE18-6424DA167E1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Solar S-Index</a:t>
            </a:r>
          </a:p>
        </p:txBody>
      </p:sp>
      <p:pic>
        <p:nvPicPr>
          <p:cNvPr id="6" name="Image 5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3246C46D-14FF-E75A-478E-E07B2BB93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4" y="2028957"/>
            <a:ext cx="8298082" cy="4399370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AC0D3A9-83B5-8555-5AAC-8017FCCD8841}"/>
              </a:ext>
            </a:extLst>
          </p:cNvPr>
          <p:cNvSpPr txBox="1">
            <a:spLocks/>
          </p:cNvSpPr>
          <p:nvPr/>
        </p:nvSpPr>
        <p:spPr>
          <a:xfrm>
            <a:off x="8420331" y="2361878"/>
            <a:ext cx="3771669" cy="4488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200" b="1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fr-BE" sz="22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Following the </a:t>
            </a:r>
            <a:r>
              <a:rPr lang="fr-BE" sz="2200" dirty="0" err="1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solar</a:t>
            </a:r>
            <a:r>
              <a:rPr lang="fr-BE" sz="22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cycle (maximum in 2014-2015 and minimum in 2019-2020)</a:t>
            </a:r>
          </a:p>
          <a:p>
            <a:pPr algn="l"/>
            <a:endParaRPr lang="fr-BE" sz="500" b="1" dirty="0">
              <a:solidFill>
                <a:srgbClr val="333333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2200" b="1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GB" sz="2200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Some technical issues that limited or hindered its functionalities (e.g. 2016-2017)</a:t>
            </a:r>
            <a:endParaRPr lang="en-GB" sz="2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39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33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500" dirty="0"/>
          </a:p>
        </p:txBody>
      </p:sp>
      <p:pic>
        <p:nvPicPr>
          <p:cNvPr id="6" name="Image 5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3246C46D-14FF-E75A-478E-E07B2BB93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" y="2861979"/>
            <a:ext cx="5568057" cy="2952000"/>
          </a:xfrm>
          <a:prstGeom prst="rect">
            <a:avLst/>
          </a:prstGeom>
        </p:spPr>
      </p:pic>
      <p:pic>
        <p:nvPicPr>
          <p:cNvPr id="7" name="Image 6" descr="Une image contenant texte, Tracé, ligne, capture d’écran&#10;&#10;Description générée automatiquement">
            <a:extLst>
              <a:ext uri="{FF2B5EF4-FFF2-40B4-BE49-F238E27FC236}">
                <a16:creationId xmlns:a16="http://schemas.microsoft.com/office/drawing/2014/main" id="{9FCA5FDA-33A9-AD7E-016B-1F81C5FE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57" y="2874183"/>
            <a:ext cx="5541424" cy="2952000"/>
          </a:xfrm>
          <a:prstGeom prst="rect">
            <a:avLst/>
          </a:prstGeom>
        </p:spPr>
      </p:pic>
      <p:sp>
        <p:nvSpPr>
          <p:cNvPr id="9" name="Flèche : double flèche horizontale 8">
            <a:extLst>
              <a:ext uri="{FF2B5EF4-FFF2-40B4-BE49-F238E27FC236}">
                <a16:creationId xmlns:a16="http://schemas.microsoft.com/office/drawing/2014/main" id="{B8A76613-C4AD-EF50-254B-3F7DDFA94C48}"/>
              </a:ext>
            </a:extLst>
          </p:cNvPr>
          <p:cNvSpPr/>
          <p:nvPr/>
        </p:nvSpPr>
        <p:spPr>
          <a:xfrm>
            <a:off x="5713768" y="4233343"/>
            <a:ext cx="741680" cy="23368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A011EF3-8F21-6CD1-69DC-36521714749B}"/>
              </a:ext>
            </a:extLst>
          </p:cNvPr>
          <p:cNvSpPr txBox="1">
            <a:spLocks/>
          </p:cNvSpPr>
          <p:nvPr/>
        </p:nvSpPr>
        <p:spPr>
          <a:xfrm>
            <a:off x="130619" y="1894346"/>
            <a:ext cx="5541425" cy="706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4000" b="1" u="sng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TIGRE S-Index</a:t>
            </a:r>
            <a:endParaRPr lang="fr-BE" sz="4000" u="sng" dirty="0">
              <a:solidFill>
                <a:srgbClr val="333333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B62B4E0-82AF-A8E2-7933-5C954B29DAE5}"/>
              </a:ext>
            </a:extLst>
          </p:cNvPr>
          <p:cNvSpPr txBox="1">
            <a:spLocks/>
          </p:cNvSpPr>
          <p:nvPr/>
        </p:nvSpPr>
        <p:spPr>
          <a:xfrm>
            <a:off x="6519957" y="1880144"/>
            <a:ext cx="5541425" cy="706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4000" b="1" u="sng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USET Ca II K plages</a:t>
            </a:r>
            <a:endParaRPr lang="fr-BE" sz="4000" u="sng" dirty="0">
              <a:solidFill>
                <a:srgbClr val="333333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3AC4276-5580-C98D-D30F-4B7A4F8F1BE0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u="sng">
                <a:solidFill>
                  <a:srgbClr val="FFFFFF"/>
                </a:solidFill>
              </a:rPr>
              <a:t>5. USET vs TIGRE</a:t>
            </a:r>
            <a:endParaRPr lang="en-US" sz="4000" b="1" u="sng" dirty="0">
              <a:solidFill>
                <a:srgbClr val="FFFFFF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285464F-76B9-931A-6DFB-2C63AA605A03}"/>
              </a:ext>
            </a:extLst>
          </p:cNvPr>
          <p:cNvSpPr txBox="1">
            <a:spLocks/>
          </p:cNvSpPr>
          <p:nvPr/>
        </p:nvSpPr>
        <p:spPr>
          <a:xfrm>
            <a:off x="5672044" y="4467125"/>
            <a:ext cx="847912" cy="610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3500" b="1" dirty="0">
                <a:solidFill>
                  <a:srgbClr val="FF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281646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>
                <a:solidFill>
                  <a:srgbClr val="FFFFFF"/>
                </a:solidFill>
              </a:rPr>
              <a:t>5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USET vs TIGRE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34</a:t>
            </a:fld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9AA96792-6C6E-2948-5898-9202409304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940" y="5771096"/>
                <a:ext cx="10515600" cy="9440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b="1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• </a:t>
                </a:r>
                <a:r>
                  <a:rPr lang="fr-BE" dirty="0" err="1"/>
                  <a:t>Correlation</a:t>
                </a:r>
                <a:r>
                  <a:rPr lang="fr-BE" dirty="0"/>
                  <a:t> coefficient &gt; 0.92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dirty="0"/>
                  <a:t> Strong </a:t>
                </a:r>
                <a:r>
                  <a:rPr lang="fr-BE" dirty="0" err="1"/>
                  <a:t>linear</a:t>
                </a:r>
                <a:r>
                  <a:rPr lang="fr-BE" dirty="0"/>
                  <a:t> </a:t>
                </a:r>
                <a:r>
                  <a:rPr lang="fr-BE" dirty="0" err="1"/>
                  <a:t>relationship</a:t>
                </a:r>
                <a:r>
                  <a:rPr lang="fr-BE" dirty="0"/>
                  <a:t> </a:t>
                </a:r>
                <a:r>
                  <a:rPr lang="fr-BE" dirty="0" err="1"/>
                  <a:t>between</a:t>
                </a:r>
                <a:r>
                  <a:rPr lang="fr-BE" dirty="0"/>
                  <a:t> </a:t>
                </a:r>
                <a:r>
                  <a:rPr lang="fr-BE" dirty="0" err="1"/>
                  <a:t>both</a:t>
                </a:r>
                <a:r>
                  <a:rPr lang="fr-BE" dirty="0"/>
                  <a:t> variables</a:t>
                </a:r>
              </a:p>
              <a:p>
                <a:pPr algn="l"/>
                <a:r>
                  <a:rPr lang="en-GB" b="1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• </a:t>
                </a:r>
                <a:r>
                  <a:rPr lang="fr-BE" dirty="0"/>
                  <a:t>Preliminary </a:t>
                </a:r>
                <a:r>
                  <a:rPr lang="fr-BE" dirty="0" err="1"/>
                  <a:t>results</a:t>
                </a:r>
                <a:r>
                  <a:rPr lang="fr-BE" dirty="0"/>
                  <a:t> to </a:t>
                </a:r>
                <a:r>
                  <a:rPr lang="fr-BE" dirty="0" err="1"/>
                  <a:t>understand</a:t>
                </a:r>
                <a:r>
                  <a:rPr lang="fr-BE" dirty="0"/>
                  <a:t> the relation </a:t>
                </a:r>
                <a:r>
                  <a:rPr lang="fr-BE" dirty="0" err="1"/>
                  <a:t>between</a:t>
                </a:r>
                <a:r>
                  <a:rPr lang="fr-BE" dirty="0"/>
                  <a:t> Ca II K plages and S-Index</a:t>
                </a:r>
              </a:p>
            </p:txBody>
          </p:sp>
        </mc:Choice>
        <mc:Fallback xmlns="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9AA96792-6C6E-2948-5898-920240930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0" y="5771096"/>
                <a:ext cx="10515600" cy="944024"/>
              </a:xfrm>
              <a:prstGeom prst="rect">
                <a:avLst/>
              </a:prstGeom>
              <a:blipFill>
                <a:blip r:embed="rId4"/>
                <a:stretch>
                  <a:fillRect l="-870" t="-9032" r="-522" b="-7742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21344360-34A5-AA61-4623-537C1EB2D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56" y="1699908"/>
            <a:ext cx="9483088" cy="40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50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Synoptic map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35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524F254-AD45-0410-2A82-0075255F5738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/>
              <a:t>  </a:t>
            </a:r>
            <a:r>
              <a:rPr lang="fr-BE" sz="2500" i="1" u="sng" dirty="0"/>
              <a:t>Aim :</a:t>
            </a:r>
            <a:r>
              <a:rPr lang="fr-BE" sz="2500" dirty="0"/>
              <a:t> 	- Observe the distribution of the </a:t>
            </a:r>
            <a:r>
              <a:rPr lang="fr-BE" sz="2500" dirty="0" err="1"/>
              <a:t>magnetic</a:t>
            </a:r>
            <a:r>
              <a:rPr lang="fr-BE" sz="2500" dirty="0"/>
              <a:t> structures during a </a:t>
            </a:r>
            <a:r>
              <a:rPr lang="fr-BE" sz="2500" dirty="0" err="1"/>
              <a:t>complete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rotation</a:t>
            </a:r>
          </a:p>
          <a:p>
            <a:pPr algn="l"/>
            <a:br>
              <a:rPr lang="fr-BE" sz="100" dirty="0"/>
            </a:br>
            <a:r>
              <a:rPr lang="fr-BE" sz="2500" dirty="0"/>
              <a:t>	- </a:t>
            </a:r>
            <a:r>
              <a:rPr lang="fr-BE" sz="2500" dirty="0" err="1"/>
              <a:t>Reconstruct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images for </a:t>
            </a:r>
            <a:r>
              <a:rPr lang="fr-BE" sz="2500" dirty="0" err="1"/>
              <a:t>different</a:t>
            </a:r>
            <a:r>
              <a:rPr lang="fr-BE" sz="2500" dirty="0"/>
              <a:t> angles of </a:t>
            </a:r>
            <a:r>
              <a:rPr lang="fr-BE" sz="2500" dirty="0" err="1"/>
              <a:t>view</a:t>
            </a:r>
            <a:endParaRPr lang="fr-BE" sz="2500" dirty="0"/>
          </a:p>
          <a:p>
            <a:pPr algn="l"/>
            <a:endParaRPr lang="fr-BE" sz="2500" dirty="0"/>
          </a:p>
        </p:txBody>
      </p:sp>
    </p:spTree>
    <p:extLst>
      <p:ext uri="{BB962C8B-B14F-4D97-AF65-F5344CB8AC3E}">
        <p14:creationId xmlns:p14="http://schemas.microsoft.com/office/powerpoint/2010/main" val="1105806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Synoptic map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36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524F254-AD45-0410-2A82-0075255F5738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/>
              <a:t>  </a:t>
            </a:r>
            <a:r>
              <a:rPr lang="fr-BE" sz="2500" i="1" u="sng" dirty="0"/>
              <a:t>Aim :</a:t>
            </a:r>
            <a:r>
              <a:rPr lang="fr-BE" sz="2500" dirty="0"/>
              <a:t> 	- Observe the distribution of the </a:t>
            </a:r>
            <a:r>
              <a:rPr lang="fr-BE" sz="2500" dirty="0" err="1"/>
              <a:t>magnetic</a:t>
            </a:r>
            <a:r>
              <a:rPr lang="fr-BE" sz="2500" dirty="0"/>
              <a:t> structures during a </a:t>
            </a:r>
            <a:r>
              <a:rPr lang="fr-BE" sz="2500" dirty="0" err="1"/>
              <a:t>complete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rotation</a:t>
            </a:r>
          </a:p>
          <a:p>
            <a:pPr algn="l"/>
            <a:br>
              <a:rPr lang="fr-BE" sz="100" dirty="0"/>
            </a:br>
            <a:r>
              <a:rPr lang="fr-BE" sz="2500" dirty="0"/>
              <a:t>	- </a:t>
            </a:r>
            <a:r>
              <a:rPr lang="fr-BE" sz="2500" dirty="0" err="1"/>
              <a:t>Reconstruct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images for </a:t>
            </a:r>
            <a:r>
              <a:rPr lang="fr-BE" sz="2500" dirty="0" err="1"/>
              <a:t>different</a:t>
            </a:r>
            <a:r>
              <a:rPr lang="fr-BE" sz="2500" dirty="0"/>
              <a:t> angles of </a:t>
            </a:r>
            <a:r>
              <a:rPr lang="fr-BE" sz="2500" dirty="0" err="1"/>
              <a:t>view</a:t>
            </a:r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13" name="Image 12" descr="Une image contenant texte, capture d’écran, Rectangle, monochrome&#10;&#10;Description générée automatiquement">
            <a:extLst>
              <a:ext uri="{FF2B5EF4-FFF2-40B4-BE49-F238E27FC236}">
                <a16:creationId xmlns:a16="http://schemas.microsoft.com/office/drawing/2014/main" id="{C1315EB1-8657-C4CF-3D7D-C3C26E102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23" y="2780188"/>
            <a:ext cx="7378154" cy="39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8581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Synoptic map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pic>
        <p:nvPicPr>
          <p:cNvPr id="23" name="Image 22" descr="Une image contenant cercle, sphère, lune, objet astronomique&#10;&#10;Description générée automatiquement">
            <a:extLst>
              <a:ext uri="{FF2B5EF4-FFF2-40B4-BE49-F238E27FC236}">
                <a16:creationId xmlns:a16="http://schemas.microsoft.com/office/drawing/2014/main" id="{E7CA4B82-5C3C-92EB-CC1C-40DF53413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133" y="2753360"/>
            <a:ext cx="3788535" cy="379675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37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524F254-AD45-0410-2A82-0075255F5738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/>
              <a:t>  </a:t>
            </a:r>
            <a:r>
              <a:rPr lang="fr-BE" sz="2500" i="1" u="sng" dirty="0"/>
              <a:t>Aim :</a:t>
            </a:r>
            <a:r>
              <a:rPr lang="fr-BE" sz="2500" dirty="0"/>
              <a:t> 	- Observe the distribution of the </a:t>
            </a:r>
            <a:r>
              <a:rPr lang="fr-BE" sz="2500" dirty="0" err="1"/>
              <a:t>magnetic</a:t>
            </a:r>
            <a:r>
              <a:rPr lang="fr-BE" sz="2500" dirty="0"/>
              <a:t> structures during a </a:t>
            </a:r>
            <a:r>
              <a:rPr lang="fr-BE" sz="2500" dirty="0" err="1"/>
              <a:t>complete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rotation</a:t>
            </a:r>
          </a:p>
          <a:p>
            <a:pPr algn="l"/>
            <a:br>
              <a:rPr lang="fr-BE" sz="100" dirty="0"/>
            </a:br>
            <a:r>
              <a:rPr lang="fr-BE" sz="2500" dirty="0"/>
              <a:t>	- </a:t>
            </a:r>
            <a:r>
              <a:rPr lang="fr-BE" sz="2500" dirty="0" err="1"/>
              <a:t>Reconstruct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images for </a:t>
            </a:r>
            <a:r>
              <a:rPr lang="fr-BE" sz="2500" dirty="0" err="1"/>
              <a:t>different</a:t>
            </a:r>
            <a:r>
              <a:rPr lang="fr-BE" sz="2500" dirty="0"/>
              <a:t> angles of </a:t>
            </a:r>
            <a:r>
              <a:rPr lang="fr-BE" sz="2500" dirty="0" err="1"/>
              <a:t>view</a:t>
            </a:r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21" name="Image 20" descr="Une image contenant texte, capture d’écran, Rectangle, noir&#10;&#10;Description générée automatiquement">
            <a:extLst>
              <a:ext uri="{FF2B5EF4-FFF2-40B4-BE49-F238E27FC236}">
                <a16:creationId xmlns:a16="http://schemas.microsoft.com/office/drawing/2014/main" id="{EE009339-8512-C98B-0831-10BD172D9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0" y="2950513"/>
            <a:ext cx="7466388" cy="3942656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8218497-FC58-BFEB-D6A9-E93206B7F7CE}"/>
              </a:ext>
            </a:extLst>
          </p:cNvPr>
          <p:cNvCxnSpPr>
            <a:cxnSpLocks/>
          </p:cNvCxnSpPr>
          <p:nvPr/>
        </p:nvCxnSpPr>
        <p:spPr>
          <a:xfrm>
            <a:off x="7519398" y="4775200"/>
            <a:ext cx="90093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024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Synoptic map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pic>
        <p:nvPicPr>
          <p:cNvPr id="8" name="Image 7" descr="Une image contenant lune, objet astronomique, nature, planète&#10;&#10;Description générée automatiquement">
            <a:extLst>
              <a:ext uri="{FF2B5EF4-FFF2-40B4-BE49-F238E27FC236}">
                <a16:creationId xmlns:a16="http://schemas.microsoft.com/office/drawing/2014/main" id="{299B0C58-7818-559A-577E-0CC07CADE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94" y="2692405"/>
            <a:ext cx="3909306" cy="387105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38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524F254-AD45-0410-2A82-0075255F5738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/>
              <a:t>  </a:t>
            </a:r>
            <a:r>
              <a:rPr lang="fr-BE" sz="2500" i="1" u="sng" dirty="0"/>
              <a:t>Aim :</a:t>
            </a:r>
            <a:r>
              <a:rPr lang="fr-BE" sz="2500" dirty="0"/>
              <a:t> 	- Observe the distribution of the </a:t>
            </a:r>
            <a:r>
              <a:rPr lang="fr-BE" sz="2500" dirty="0" err="1"/>
              <a:t>magnetic</a:t>
            </a:r>
            <a:r>
              <a:rPr lang="fr-BE" sz="2500" dirty="0"/>
              <a:t> structures during a </a:t>
            </a:r>
            <a:r>
              <a:rPr lang="fr-BE" sz="2500" dirty="0" err="1"/>
              <a:t>complete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rotation</a:t>
            </a:r>
          </a:p>
          <a:p>
            <a:pPr algn="l"/>
            <a:br>
              <a:rPr lang="fr-BE" sz="100" dirty="0"/>
            </a:br>
            <a:r>
              <a:rPr lang="fr-BE" sz="2500" dirty="0"/>
              <a:t>	- </a:t>
            </a:r>
            <a:r>
              <a:rPr lang="fr-BE" sz="2500" dirty="0" err="1"/>
              <a:t>Reconstruct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images for </a:t>
            </a:r>
            <a:r>
              <a:rPr lang="fr-BE" sz="2500" dirty="0" err="1"/>
              <a:t>different</a:t>
            </a:r>
            <a:r>
              <a:rPr lang="fr-BE" sz="2500" dirty="0"/>
              <a:t> angles of </a:t>
            </a:r>
            <a:r>
              <a:rPr lang="fr-BE" sz="2500" dirty="0" err="1"/>
              <a:t>view</a:t>
            </a:r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6" name="Image 5" descr="Une image contenant texte, capture d’écran, noir et blanc&#10;&#10;Description générée automatiquement">
            <a:extLst>
              <a:ext uri="{FF2B5EF4-FFF2-40B4-BE49-F238E27FC236}">
                <a16:creationId xmlns:a16="http://schemas.microsoft.com/office/drawing/2014/main" id="{5FB5E176-D59A-8ED4-58EF-B1D67061E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" y="2950513"/>
            <a:ext cx="7455924" cy="3942656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8218497-FC58-BFEB-D6A9-E93206B7F7CE}"/>
              </a:ext>
            </a:extLst>
          </p:cNvPr>
          <p:cNvCxnSpPr>
            <a:cxnSpLocks/>
          </p:cNvCxnSpPr>
          <p:nvPr/>
        </p:nvCxnSpPr>
        <p:spPr>
          <a:xfrm>
            <a:off x="7519398" y="4775200"/>
            <a:ext cx="90093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452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Synoptic map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6" name="Image 5" descr="Une image contenant cercle, invertébré, astronomie&#10;&#10;Description générée automatiquement">
            <a:extLst>
              <a:ext uri="{FF2B5EF4-FFF2-40B4-BE49-F238E27FC236}">
                <a16:creationId xmlns:a16="http://schemas.microsoft.com/office/drawing/2014/main" id="{B04515A9-68F7-D5EB-E14D-2812D899B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76" y="2723434"/>
            <a:ext cx="3906982" cy="3826678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39</a:t>
            </a:fld>
            <a:endParaRPr lang="fr-BE" dirty="0"/>
          </a:p>
        </p:txBody>
      </p:sp>
      <p:pic>
        <p:nvPicPr>
          <p:cNvPr id="8" name="Image 7" descr="Une image contenant texte, capture d’écran, noir et blanc, monochrome&#10;&#10;Description générée automatiquement">
            <a:extLst>
              <a:ext uri="{FF2B5EF4-FFF2-40B4-BE49-F238E27FC236}">
                <a16:creationId xmlns:a16="http://schemas.microsoft.com/office/drawing/2014/main" id="{C614DD02-7302-2ACE-3A73-5D0C2ED7C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" y="2950513"/>
            <a:ext cx="7459847" cy="3942656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524F254-AD45-0410-2A82-0075255F5738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/>
              <a:t>  </a:t>
            </a:r>
            <a:r>
              <a:rPr lang="fr-BE" sz="2500" i="1" u="sng" dirty="0"/>
              <a:t>Aim :</a:t>
            </a:r>
            <a:r>
              <a:rPr lang="fr-BE" sz="2500" dirty="0"/>
              <a:t> 	- Observe the distribution of the </a:t>
            </a:r>
            <a:r>
              <a:rPr lang="fr-BE" sz="2500" dirty="0" err="1"/>
              <a:t>magnetic</a:t>
            </a:r>
            <a:r>
              <a:rPr lang="fr-BE" sz="2500" dirty="0"/>
              <a:t> structures during a </a:t>
            </a:r>
            <a:r>
              <a:rPr lang="fr-BE" sz="2500" dirty="0" err="1"/>
              <a:t>complete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rotation</a:t>
            </a:r>
          </a:p>
          <a:p>
            <a:pPr algn="l"/>
            <a:br>
              <a:rPr lang="fr-BE" sz="100" dirty="0"/>
            </a:br>
            <a:r>
              <a:rPr lang="fr-BE" sz="2500" dirty="0"/>
              <a:t>	- </a:t>
            </a:r>
            <a:r>
              <a:rPr lang="fr-BE" sz="2500" dirty="0" err="1"/>
              <a:t>Reconstruct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images for </a:t>
            </a:r>
            <a:r>
              <a:rPr lang="fr-BE" sz="2500" dirty="0" err="1"/>
              <a:t>different</a:t>
            </a:r>
            <a:r>
              <a:rPr lang="fr-BE" sz="2500" dirty="0"/>
              <a:t> angles of </a:t>
            </a:r>
            <a:r>
              <a:rPr lang="fr-BE" sz="2500" dirty="0" err="1"/>
              <a:t>view</a:t>
            </a:r>
            <a:endParaRPr lang="fr-BE" sz="2500" dirty="0"/>
          </a:p>
          <a:p>
            <a:pPr algn="l"/>
            <a:endParaRPr lang="fr-BE" sz="2500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8218497-FC58-BFEB-D6A9-E93206B7F7CE}"/>
              </a:ext>
            </a:extLst>
          </p:cNvPr>
          <p:cNvCxnSpPr>
            <a:cxnSpLocks/>
          </p:cNvCxnSpPr>
          <p:nvPr/>
        </p:nvCxnSpPr>
        <p:spPr>
          <a:xfrm>
            <a:off x="7519398" y="4775200"/>
            <a:ext cx="90093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31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Introduction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0E8708E-93ED-4AC0-A349-2A2E6340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4</a:t>
            </a:fld>
            <a:endParaRPr lang="fr-BE" dirty="0"/>
          </a:p>
        </p:txBody>
      </p:sp>
      <p:pic>
        <p:nvPicPr>
          <p:cNvPr id="3" name="Image 2" descr="Une image contenant intérieur, assis, petit, blanc&#10;&#10;Description générée automatiquement">
            <a:extLst>
              <a:ext uri="{FF2B5EF4-FFF2-40B4-BE49-F238E27FC236}">
                <a16:creationId xmlns:a16="http://schemas.microsoft.com/office/drawing/2014/main" id="{6F77D896-C6A2-C51C-3287-9E755332A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77" y="2990850"/>
            <a:ext cx="4899024" cy="36071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46351A-67B6-8BBC-1F20-C070D6379398}"/>
              </a:ext>
            </a:extLst>
          </p:cNvPr>
          <p:cNvSpPr/>
          <p:nvPr/>
        </p:nvSpPr>
        <p:spPr>
          <a:xfrm>
            <a:off x="6260404" y="6581879"/>
            <a:ext cx="22172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http://www.sidc.be/uset/usetpres.php</a:t>
            </a:r>
            <a:endParaRPr lang="fr-BE" sz="10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F9FCD7D-B674-64C7-0D2D-2048DC4258EA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>
                <a:solidFill>
                  <a:srgbClr val="FF0000"/>
                </a:solidFill>
              </a:rPr>
              <a:t>  </a:t>
            </a:r>
            <a:r>
              <a:rPr lang="fr-BE" sz="2500" i="1" u="sng" dirty="0">
                <a:solidFill>
                  <a:srgbClr val="FF0000"/>
                </a:solidFill>
              </a:rPr>
              <a:t>Aim :</a:t>
            </a:r>
            <a:r>
              <a:rPr lang="fr-BE" sz="2500" dirty="0">
                <a:solidFill>
                  <a:srgbClr val="FF0000"/>
                </a:solidFill>
              </a:rPr>
              <a:t> 	</a:t>
            </a:r>
            <a:r>
              <a:rPr lang="fr-BE" sz="2500" dirty="0"/>
              <a:t>- </a:t>
            </a:r>
            <a:r>
              <a:rPr lang="fr-BE" sz="2500" dirty="0" err="1"/>
              <a:t>Better</a:t>
            </a:r>
            <a:r>
              <a:rPr lang="fr-BE" sz="2500" dirty="0"/>
              <a:t> </a:t>
            </a:r>
            <a:r>
              <a:rPr lang="fr-BE" sz="2500" dirty="0" err="1"/>
              <a:t>understand</a:t>
            </a:r>
            <a:r>
              <a:rPr lang="fr-BE" sz="2500" dirty="0"/>
              <a:t> the </a:t>
            </a:r>
            <a:r>
              <a:rPr lang="fr-BE" sz="2500" dirty="0" err="1"/>
              <a:t>evolution</a:t>
            </a:r>
            <a:r>
              <a:rPr lang="fr-BE" sz="2500" dirty="0"/>
              <a:t> of </a:t>
            </a:r>
            <a:r>
              <a:rPr lang="fr-BE" sz="2500" dirty="0" err="1"/>
              <a:t>solar</a:t>
            </a:r>
            <a:r>
              <a:rPr lang="fr-BE" sz="2500" dirty="0"/>
              <a:t> </a:t>
            </a:r>
            <a:r>
              <a:rPr lang="fr-BE" sz="2500" dirty="0" err="1"/>
              <a:t>magnetic</a:t>
            </a:r>
            <a:r>
              <a:rPr lang="fr-BE" sz="2500" dirty="0"/>
              <a:t> structures</a:t>
            </a:r>
            <a:br>
              <a:rPr lang="fr-BE" sz="2500" dirty="0"/>
            </a:br>
            <a:r>
              <a:rPr lang="fr-BE" sz="2500" dirty="0"/>
              <a:t>	- Compare </a:t>
            </a:r>
            <a:r>
              <a:rPr lang="fr-BE" sz="2500" dirty="0" err="1"/>
              <a:t>solar</a:t>
            </a:r>
            <a:r>
              <a:rPr lang="fr-BE" sz="2500" dirty="0"/>
              <a:t> </a:t>
            </a:r>
            <a:r>
              <a:rPr lang="fr-BE" sz="2500" dirty="0" err="1"/>
              <a:t>magnetic</a:t>
            </a:r>
            <a:r>
              <a:rPr lang="fr-BE" sz="2500" dirty="0"/>
              <a:t> </a:t>
            </a:r>
            <a:r>
              <a:rPr lang="fr-BE" sz="2500" dirty="0" err="1"/>
              <a:t>activity</a:t>
            </a:r>
            <a:r>
              <a:rPr lang="fr-BE" sz="2500" dirty="0"/>
              <a:t> with </a:t>
            </a:r>
            <a:r>
              <a:rPr lang="fr-BE" sz="2500" dirty="0" err="1"/>
              <a:t>sun</a:t>
            </a:r>
            <a:r>
              <a:rPr lang="fr-BE" sz="2500" dirty="0"/>
              <a:t>-like stars </a:t>
            </a:r>
            <a:r>
              <a:rPr lang="fr-BE" sz="2500" dirty="0" err="1"/>
              <a:t>magnetic</a:t>
            </a:r>
            <a:r>
              <a:rPr lang="fr-BE" sz="2500" dirty="0"/>
              <a:t> </a:t>
            </a:r>
            <a:r>
              <a:rPr lang="fr-BE" sz="2500" dirty="0" err="1"/>
              <a:t>activity</a:t>
            </a:r>
            <a:r>
              <a:rPr lang="fr-BE" sz="2500" dirty="0"/>
              <a:t> 	</a:t>
            </a:r>
          </a:p>
          <a:p>
            <a:pPr algn="l"/>
            <a:r>
              <a:rPr lang="fr-BE" sz="2500" dirty="0"/>
              <a:t>  </a:t>
            </a:r>
            <a:r>
              <a:rPr lang="fr-BE" sz="2500" i="1" u="sng" dirty="0">
                <a:solidFill>
                  <a:srgbClr val="FF0000"/>
                </a:solidFill>
              </a:rPr>
              <a:t>How ?</a:t>
            </a:r>
            <a:r>
              <a:rPr lang="fr-BE" sz="2500" dirty="0">
                <a:solidFill>
                  <a:srgbClr val="FF0000"/>
                </a:solidFill>
              </a:rPr>
              <a:t> </a:t>
            </a:r>
            <a:r>
              <a:rPr lang="fr-BE" sz="2500" dirty="0"/>
              <a:t>Exploitation of images </a:t>
            </a:r>
            <a:r>
              <a:rPr lang="fr-BE" sz="2500" dirty="0" err="1"/>
              <a:t>taken</a:t>
            </a:r>
            <a:r>
              <a:rPr lang="fr-BE" sz="2500" dirty="0"/>
              <a:t> on-site with USET (« Uccle Solar Equatorial Table »)</a:t>
            </a:r>
          </a:p>
        </p:txBody>
      </p:sp>
      <p:pic>
        <p:nvPicPr>
          <p:cNvPr id="4" name="Image 3" descr="Une image contenant intérieur, assis, évier, table&#10;&#10;Description générée automatiquement">
            <a:extLst>
              <a:ext uri="{FF2B5EF4-FFF2-40B4-BE49-F238E27FC236}">
                <a16:creationId xmlns:a16="http://schemas.microsoft.com/office/drawing/2014/main" id="{02F65CF1-92B7-7A9D-F0D1-D925C9350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80" y="2990850"/>
            <a:ext cx="2668897" cy="35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82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Synoptic map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6" name="Image 5" descr="Une image contenant cercle&#10;&#10;Description générée automatiquement">
            <a:extLst>
              <a:ext uri="{FF2B5EF4-FFF2-40B4-BE49-F238E27FC236}">
                <a16:creationId xmlns:a16="http://schemas.microsoft.com/office/drawing/2014/main" id="{AABE2CFE-F937-F4D0-C3C6-D39A7EE75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2755559"/>
            <a:ext cx="3899712" cy="3812139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40</a:t>
            </a:fld>
            <a:endParaRPr lang="fr-BE" dirty="0"/>
          </a:p>
        </p:txBody>
      </p:sp>
      <p:pic>
        <p:nvPicPr>
          <p:cNvPr id="8" name="Image 7" descr="Une image contenant texte, capture d’écran, Rectangle, noir et blanc&#10;&#10;Description générée automatiquement">
            <a:extLst>
              <a:ext uri="{FF2B5EF4-FFF2-40B4-BE49-F238E27FC236}">
                <a16:creationId xmlns:a16="http://schemas.microsoft.com/office/drawing/2014/main" id="{6DC8A30B-B836-A5DB-C85A-BBB7656FF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" y="2950513"/>
            <a:ext cx="7455925" cy="3942656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524F254-AD45-0410-2A82-0075255F5738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/>
              <a:t>  </a:t>
            </a:r>
            <a:r>
              <a:rPr lang="fr-BE" sz="2500" i="1" u="sng" dirty="0"/>
              <a:t>Aim :</a:t>
            </a:r>
            <a:r>
              <a:rPr lang="fr-BE" sz="2500" dirty="0"/>
              <a:t> 	- Observe the distribution of the </a:t>
            </a:r>
            <a:r>
              <a:rPr lang="fr-BE" sz="2500" dirty="0" err="1"/>
              <a:t>magnetic</a:t>
            </a:r>
            <a:r>
              <a:rPr lang="fr-BE" sz="2500" dirty="0"/>
              <a:t> structures during a </a:t>
            </a:r>
            <a:r>
              <a:rPr lang="fr-BE" sz="2500" dirty="0" err="1"/>
              <a:t>complete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rotation</a:t>
            </a:r>
          </a:p>
          <a:p>
            <a:pPr algn="l"/>
            <a:br>
              <a:rPr lang="fr-BE" sz="100" dirty="0"/>
            </a:br>
            <a:r>
              <a:rPr lang="fr-BE" sz="2500" dirty="0"/>
              <a:t>	- </a:t>
            </a:r>
            <a:r>
              <a:rPr lang="fr-BE" sz="2500" dirty="0" err="1"/>
              <a:t>Reconstruct</a:t>
            </a:r>
            <a:r>
              <a:rPr lang="fr-BE" sz="2500" dirty="0"/>
              <a:t> </a:t>
            </a:r>
            <a:r>
              <a:rPr lang="fr-BE" sz="2500" dirty="0" err="1"/>
              <a:t>solar</a:t>
            </a:r>
            <a:r>
              <a:rPr lang="fr-BE" sz="2500" dirty="0"/>
              <a:t> images for </a:t>
            </a:r>
            <a:r>
              <a:rPr lang="fr-BE" sz="2500" dirty="0" err="1"/>
              <a:t>different</a:t>
            </a:r>
            <a:r>
              <a:rPr lang="fr-BE" sz="2500" dirty="0"/>
              <a:t> angles of </a:t>
            </a:r>
            <a:r>
              <a:rPr lang="fr-BE" sz="2500" dirty="0" err="1"/>
              <a:t>view</a:t>
            </a:r>
            <a:endParaRPr lang="fr-BE" sz="2500" dirty="0"/>
          </a:p>
          <a:p>
            <a:pPr algn="l"/>
            <a:endParaRPr lang="fr-BE" sz="2500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8218497-FC58-BFEB-D6A9-E93206B7F7CE}"/>
              </a:ext>
            </a:extLst>
          </p:cNvPr>
          <p:cNvCxnSpPr>
            <a:cxnSpLocks/>
          </p:cNvCxnSpPr>
          <p:nvPr/>
        </p:nvCxnSpPr>
        <p:spPr>
          <a:xfrm>
            <a:off x="7519398" y="4775200"/>
            <a:ext cx="90093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359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ynoptic_Inclinations_&amp;_Projections_withCLV">
            <a:hlinkClick r:id="" action="ppaction://media"/>
            <a:extLst>
              <a:ext uri="{FF2B5EF4-FFF2-40B4-BE49-F238E27FC236}">
                <a16:creationId xmlns:a16="http://schemas.microsoft.com/office/drawing/2014/main" id="{71C4FE4F-3596-9984-A980-1E6EB71C8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0100" y="455499"/>
            <a:ext cx="14192196" cy="754443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Synoptic map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41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809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>
                <a:solidFill>
                  <a:srgbClr val="FFFFFF"/>
                </a:solidFill>
              </a:rPr>
              <a:t>7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000" b="1" u="sng" dirty="0">
                <a:solidFill>
                  <a:srgbClr val="FFFFFF"/>
                </a:solidFill>
              </a:rPr>
              <a:t>Next steps</a:t>
            </a:r>
            <a:endParaRPr lang="en-US" sz="4000" b="1" u="sng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pic>
        <p:nvPicPr>
          <p:cNvPr id="5" name="Image 4" descr="Une image contenant cercle, sphère, lune, objet astronomique&#10;&#10;Description générée automatiquement">
            <a:extLst>
              <a:ext uri="{FF2B5EF4-FFF2-40B4-BE49-F238E27FC236}">
                <a16:creationId xmlns:a16="http://schemas.microsoft.com/office/drawing/2014/main" id="{1B9CF096-141C-1FAE-3434-F87C1855E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3" y="3764280"/>
            <a:ext cx="2873767" cy="2880000"/>
          </a:xfrm>
          <a:prstGeom prst="rect">
            <a:avLst/>
          </a:prstGeom>
        </p:spPr>
      </p:pic>
      <p:pic>
        <p:nvPicPr>
          <p:cNvPr id="7" name="Image 6" descr="Une image contenant lune, objet astronomique, nature, planète&#10;&#10;Description générée automatiquement">
            <a:extLst>
              <a:ext uri="{FF2B5EF4-FFF2-40B4-BE49-F238E27FC236}">
                <a16:creationId xmlns:a16="http://schemas.microsoft.com/office/drawing/2014/main" id="{636A04AA-824F-5DB3-4A58-834807A7B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19" y="3743960"/>
            <a:ext cx="2947693" cy="2880000"/>
          </a:xfrm>
          <a:prstGeom prst="rect">
            <a:avLst/>
          </a:prstGeom>
        </p:spPr>
      </p:pic>
      <p:pic>
        <p:nvPicPr>
          <p:cNvPr id="9" name="Image 8" descr="Une image contenant cercle, invertébré, astronomie&#10;&#10;Description générée automatiquement">
            <a:extLst>
              <a:ext uri="{FF2B5EF4-FFF2-40B4-BE49-F238E27FC236}">
                <a16:creationId xmlns:a16="http://schemas.microsoft.com/office/drawing/2014/main" id="{BFD84E25-5687-AF44-0168-5FF25608B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41" y="3743960"/>
            <a:ext cx="2960519" cy="2880000"/>
          </a:xfrm>
          <a:prstGeom prst="rect">
            <a:avLst/>
          </a:prstGeom>
        </p:spPr>
      </p:pic>
      <p:pic>
        <p:nvPicPr>
          <p:cNvPr id="11" name="Image 10" descr="Une image contenant cercle&#10;&#10;Description générée automatiquement">
            <a:extLst>
              <a:ext uri="{FF2B5EF4-FFF2-40B4-BE49-F238E27FC236}">
                <a16:creationId xmlns:a16="http://schemas.microsoft.com/office/drawing/2014/main" id="{BFACB03C-9ED8-98A5-D615-6F970FBFB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89" y="3738279"/>
            <a:ext cx="2935735" cy="2880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42</a:t>
            </a:fld>
            <a:endParaRPr lang="fr-BE" dirty="0"/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654328DC-6BB5-8603-D27A-AC7AFF35BDDD}"/>
              </a:ext>
            </a:extLst>
          </p:cNvPr>
          <p:cNvSpPr txBox="1">
            <a:spLocks/>
          </p:cNvSpPr>
          <p:nvPr/>
        </p:nvSpPr>
        <p:spPr>
          <a:xfrm>
            <a:off x="139723" y="1742163"/>
            <a:ext cx="12052277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 Computing Ca II K </a:t>
            </a:r>
            <a:r>
              <a:rPr lang="en-GB" sz="2500" dirty="0" err="1"/>
              <a:t>plages</a:t>
            </a:r>
            <a:r>
              <a:rPr lang="en-GB" sz="2500" dirty="0"/>
              <a:t> area for different inclinations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endParaRPr lang="en-GB" sz="1000" dirty="0"/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 Getting S-Index for multiple solar-type stars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endParaRPr lang="en-GB" sz="1000" dirty="0"/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 Comparing Ca II K </a:t>
            </a:r>
            <a:r>
              <a:rPr lang="en-GB" sz="2500" dirty="0" err="1"/>
              <a:t>plages</a:t>
            </a:r>
            <a:r>
              <a:rPr lang="en-GB" sz="2500" dirty="0"/>
              <a:t> with stellar S-Index to study the inclination angle of other stars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endParaRPr lang="en-GB" sz="1000" dirty="0"/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 Study the possible other cycles during the solar cycle (solar rotation and other ?) </a:t>
            </a:r>
          </a:p>
        </p:txBody>
      </p:sp>
    </p:spTree>
    <p:extLst>
      <p:ext uri="{BB962C8B-B14F-4D97-AF65-F5344CB8AC3E}">
        <p14:creationId xmlns:p14="http://schemas.microsoft.com/office/powerpoint/2010/main" val="2323949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43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12" name="Image 11" descr="Une image contenant nature, objet astronomique, ciel, Événement céleste&#10;&#10;Description générée automatiquement">
            <a:extLst>
              <a:ext uri="{FF2B5EF4-FFF2-40B4-BE49-F238E27FC236}">
                <a16:creationId xmlns:a16="http://schemas.microsoft.com/office/drawing/2014/main" id="{50E4CC24-B4D2-3540-E81B-32E51195B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" y="1748851"/>
            <a:ext cx="2512192" cy="2496781"/>
          </a:xfrm>
          <a:prstGeom prst="rect">
            <a:avLst/>
          </a:prstGeom>
        </p:spPr>
      </p:pic>
      <p:pic>
        <p:nvPicPr>
          <p:cNvPr id="14" name="Image 13" descr="Une image contenant noir, capture d’écran, noir et blanc, obscurité&#10;&#10;Description générée automatiquement">
            <a:extLst>
              <a:ext uri="{FF2B5EF4-FFF2-40B4-BE49-F238E27FC236}">
                <a16:creationId xmlns:a16="http://schemas.microsoft.com/office/drawing/2014/main" id="{7FFF532F-66E1-1B9B-591F-F071E016A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" y="4281210"/>
            <a:ext cx="2522420" cy="249166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Segmentation </a:t>
            </a:r>
            <a:r>
              <a:rPr lang="fr-BE" sz="2500" i="1" u="sng" dirty="0" err="1">
                <a:solidFill>
                  <a:schemeClr val="bg1"/>
                </a:solidFill>
              </a:rPr>
              <a:t>method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17" name="Image 16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581C5539-6825-F57C-C68F-21A67A384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94" y="4347776"/>
            <a:ext cx="4834038" cy="2459423"/>
          </a:xfrm>
          <a:prstGeom prst="rect">
            <a:avLst/>
          </a:prstGeom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758ED228-4A5E-3A63-0F81-C735DBEE6996}"/>
              </a:ext>
            </a:extLst>
          </p:cNvPr>
          <p:cNvSpPr/>
          <p:nvPr/>
        </p:nvSpPr>
        <p:spPr>
          <a:xfrm rot="19008128" flipV="1">
            <a:off x="914503" y="3146838"/>
            <a:ext cx="1979273" cy="2061163"/>
          </a:xfrm>
          <a:prstGeom prst="arc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00BC3BD8-BD53-90FC-6000-2412CF2836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80641" y="1877641"/>
                <a:ext cx="5648960" cy="48374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7200" algn="l" defTabSz="540000"/>
                <a:r>
                  <a:rPr lang="fr-BE" sz="1800" dirty="0"/>
                  <a:t>1. </a:t>
                </a:r>
                <a:r>
                  <a:rPr lang="fr-BE" sz="1800" dirty="0" err="1"/>
                  <a:t>Compute</a:t>
                </a:r>
                <a:r>
                  <a:rPr lang="fr-BE" sz="1800" dirty="0"/>
                  <a:t> the </a:t>
                </a:r>
                <a:r>
                  <a:rPr lang="fr-BE" sz="1800" dirty="0" err="1"/>
                  <a:t>mean</a:t>
                </a:r>
                <a:r>
                  <a:rPr lang="fr-BE" sz="1800" dirty="0"/>
                  <a:t>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BE" sz="18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bar>
                  </m:oMath>
                </a14:m>
                <a:r>
                  <a:rPr lang="fr-BE" sz="1800" dirty="0"/>
                  <a:t> and the standard </a:t>
                </a:r>
                <a:r>
                  <a:rPr lang="fr-BE" sz="1800" dirty="0" err="1"/>
                  <a:t>deviation</a:t>
                </a:r>
                <a:r>
                  <a:rPr lang="fr-BE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BE" sz="1800" dirty="0"/>
                  <a:t> over the </a:t>
                </a:r>
                <a:r>
                  <a:rPr lang="fr-BE" sz="1800" dirty="0" err="1"/>
                  <a:t>disk</a:t>
                </a:r>
                <a:endParaRPr lang="fr-BE" sz="1800" dirty="0"/>
              </a:p>
              <a:p>
                <a:pPr marL="97200" algn="l" defTabSz="540000"/>
                <a:br>
                  <a:rPr lang="fr-BE" sz="800" dirty="0"/>
                </a:br>
                <a:r>
                  <a:rPr lang="fr-BE" sz="1800" dirty="0"/>
                  <a:t>2. </a:t>
                </a:r>
                <a:r>
                  <a:rPr lang="fr-BE" sz="1800" dirty="0" err="1"/>
                  <a:t>Identify</a:t>
                </a:r>
                <a:r>
                  <a:rPr lang="fr-BE" sz="1800" dirty="0"/>
                  <a:t> pixels with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</a:t>
                </a:r>
                <a:r>
                  <a:rPr lang="fr-BE" sz="1800" dirty="0" err="1"/>
                  <a:t>within</a:t>
                </a:r>
                <a:r>
                  <a:rPr lang="fr-BE" sz="1800" dirty="0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BE" sz="18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BE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bar>
                    <m:r>
                      <a:rPr lang="fr-BE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18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fr-BE" sz="1800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fr-B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BE" sz="1800" dirty="0"/>
                  <a:t> (for </a:t>
                </a:r>
                <a14:m>
                  <m:oMath xmlns:m="http://schemas.openxmlformats.org/officeDocument/2006/math">
                    <m:r>
                      <a:rPr lang="fr-BE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BE" sz="1800" dirty="0"/>
                  <a:t> in the range </a:t>
                </a:r>
                <a14:m>
                  <m:oMath xmlns:m="http://schemas.openxmlformats.org/officeDocument/2006/math">
                    <m:r>
                      <a:rPr lang="fr-BE" sz="1800" b="0" i="1" smtClean="0">
                        <a:latin typeface="Cambria Math" panose="02040503050406030204" pitchFamily="18" charset="0"/>
                      </a:rPr>
                      <m:t>0.5−3.0</m:t>
                    </m:r>
                  </m:oMath>
                </a14:m>
                <a:r>
                  <a:rPr lang="fr-BE" sz="1800" dirty="0"/>
                  <a:t>)</a:t>
                </a:r>
              </a:p>
              <a:p>
                <a:pPr marL="97200" algn="l" defTabSz="540000"/>
                <a:br>
                  <a:rPr lang="fr-BE" sz="800" dirty="0"/>
                </a:br>
                <a:r>
                  <a:rPr lang="fr-BE" sz="1000" dirty="0"/>
                  <a:t>    </a:t>
                </a:r>
                <a:r>
                  <a:rPr lang="fr-BE" sz="1800" dirty="0"/>
                  <a:t>3. </a:t>
                </a:r>
                <a:r>
                  <a:rPr lang="fr-BE" sz="1800" dirty="0" err="1"/>
                  <a:t>Recalculate</a:t>
                </a:r>
                <a:r>
                  <a:rPr lang="fr-BE" sz="1800" dirty="0"/>
                  <a:t> </a:t>
                </a:r>
                <a:r>
                  <a:rPr lang="fr-BE" sz="1800" dirty="0" err="1"/>
                  <a:t>mean</a:t>
                </a:r>
                <a:r>
                  <a:rPr lang="fr-BE" sz="1800" dirty="0"/>
                  <a:t>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and standard </a:t>
                </a:r>
                <a:r>
                  <a:rPr lang="fr-BE" sz="1800" dirty="0" err="1"/>
                  <a:t>deviation</a:t>
                </a:r>
                <a:r>
                  <a:rPr lang="fr-BE" sz="1800" dirty="0"/>
                  <a:t> for   </a:t>
                </a:r>
                <a:br>
                  <a:rPr lang="fr-BE" sz="1800" dirty="0"/>
                </a:br>
                <a:r>
                  <a:rPr lang="fr-BE" sz="1800" dirty="0"/>
                  <a:t>       those </a:t>
                </a:r>
                <a:r>
                  <a:rPr lang="fr-BE" sz="1800" dirty="0" err="1"/>
                  <a:t>intervals</a:t>
                </a:r>
                <a:endParaRPr lang="fr-BE" sz="1800" dirty="0"/>
              </a:p>
              <a:p>
                <a:pPr marL="97200" algn="l" defTabSz="540000"/>
                <a:br>
                  <a:rPr lang="fr-BE" sz="800" dirty="0"/>
                </a:br>
                <a:r>
                  <a:rPr lang="fr-BE" sz="1000" dirty="0"/>
                  <a:t>        </a:t>
                </a:r>
                <a:r>
                  <a:rPr lang="fr-BE" sz="1800" dirty="0"/>
                  <a:t>4. The minimum of the </a:t>
                </a:r>
                <a:r>
                  <a:rPr lang="fr-BE" sz="1800" dirty="0" err="1"/>
                  <a:t>calculated</a:t>
                </a:r>
                <a:r>
                  <a:rPr lang="fr-BE" sz="1800" dirty="0"/>
                  <a:t> </a:t>
                </a:r>
                <a:r>
                  <a:rPr lang="fr-BE" sz="1800" dirty="0" err="1"/>
                  <a:t>mean</a:t>
                </a:r>
                <a:r>
                  <a:rPr lang="fr-BE" sz="1800" dirty="0"/>
                  <a:t>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</a:t>
                </a:r>
                <a14:m>
                  <m:oMath xmlns:m="http://schemas.openxmlformats.org/officeDocument/2006/math">
                    <m:r>
                      <a:rPr lang="fr-BE" sz="1800" b="0" i="0" smtClean="0">
                        <a:latin typeface="Cambria Math" panose="02040503050406030204" pitchFamily="18" charset="0"/>
                      </a:rPr>
                      <m:t>         </m:t>
                    </m:r>
                    <m:sSub>
                      <m:sSubPr>
                        <m:ctrlPr>
                          <a:rPr lang="fr-B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fr-BE" sz="18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fr-BE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bar>
                      </m:e>
                      <m:sub>
                        <m:r>
                          <a:rPr lang="fr-BE" sz="18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fr-BE" sz="18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BE" sz="1800" dirty="0"/>
                  <a:t>best </a:t>
                </a:r>
                <a:r>
                  <a:rPr lang="fr-BE" sz="1800" dirty="0" err="1"/>
                  <a:t>represents</a:t>
                </a:r>
                <a:r>
                  <a:rPr lang="fr-BE" sz="1800" dirty="0"/>
                  <a:t> the QS </a:t>
                </a:r>
                <a:r>
                  <a:rPr lang="fr-BE" sz="1800" dirty="0" err="1"/>
                  <a:t>regions</a:t>
                </a:r>
                <a:endParaRPr lang="fr-BE" sz="1800" dirty="0"/>
              </a:p>
              <a:p>
                <a:pPr marL="97200" algn="l" defTabSz="540000"/>
                <a:br>
                  <a:rPr lang="fr-BE" sz="800" dirty="0"/>
                </a:br>
                <a:r>
                  <a:rPr lang="fr-BE" sz="1800" dirty="0"/>
                  <a:t>5.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</a:t>
                </a:r>
                <a:r>
                  <a:rPr lang="fr-BE" sz="1800" dirty="0" err="1"/>
                  <a:t>threshold</a:t>
                </a:r>
                <a:r>
                  <a:rPr lang="fr-BE" sz="1800" dirty="0"/>
                  <a:t> to </a:t>
                </a:r>
                <a:r>
                  <a:rPr lang="fr-BE" sz="1800" dirty="0" err="1"/>
                  <a:t>identify</a:t>
                </a:r>
                <a:r>
                  <a:rPr lang="fr-BE" sz="1800" dirty="0"/>
                  <a:t> the plages </a:t>
                </a:r>
                <a:r>
                  <a:rPr lang="fr-BE" sz="1800" dirty="0" err="1"/>
                  <a:t>is</a:t>
                </a:r>
                <a:r>
                  <a:rPr lang="fr-BE" sz="1800" dirty="0"/>
                  <a:t> :</a:t>
                </a:r>
              </a:p>
              <a:p>
                <a:pPr marL="97200" algn="l" defTabSz="540000"/>
                <a:endParaRPr lang="fr-BE" sz="1800" dirty="0"/>
              </a:p>
              <a:p>
                <a:pPr marL="97200" algn="l" defTabSz="5400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BE" sz="1800" b="0" i="1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fr-B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fr-B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BE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bar>
                        </m:e>
                        <m:sub>
                          <m:r>
                            <a:rPr lang="fr-BE" sz="18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fr-BE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B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BE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fr-BE" sz="1800" b="0" i="1" smtClean="0">
                          <a:latin typeface="Cambria Math" panose="02040503050406030204" pitchFamily="18" charset="0"/>
                        </a:rPr>
                        <m:t> .</m:t>
                      </m:r>
                      <m:sSub>
                        <m:sSubPr>
                          <m:ctrlPr>
                            <a:rPr lang="fr-B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BE" sz="18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BE" sz="1800" dirty="0"/>
              </a:p>
              <a:p>
                <a:pPr marL="97200" algn="l" defTabSz="540000"/>
                <a:r>
                  <a:rPr lang="fr-BE" sz="18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BE" sz="1800" dirty="0"/>
                  <a:t> </a:t>
                </a:r>
                <a:r>
                  <a:rPr lang="fr-BE" sz="1800" dirty="0" err="1"/>
                  <a:t>is</a:t>
                </a:r>
                <a:r>
                  <a:rPr lang="fr-BE" sz="1800" dirty="0"/>
                  <a:t> an </a:t>
                </a:r>
                <a:r>
                  <a:rPr lang="fr-BE" sz="1800" dirty="0" err="1"/>
                  <a:t>arbitrary</a:t>
                </a:r>
                <a:r>
                  <a:rPr lang="fr-BE" sz="1800" dirty="0"/>
                  <a:t> multiplicative factor</a:t>
                </a:r>
              </a:p>
              <a:p>
                <a:pPr marL="97200" algn="l" defTabSz="540000"/>
                <a:endParaRPr lang="fr-BE" sz="1800" dirty="0"/>
              </a:p>
            </p:txBody>
          </p:sp>
        </mc:Choice>
        <mc:Fallback xmlns="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00BC3BD8-BD53-90FC-6000-2412CF283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41" y="1877641"/>
                <a:ext cx="5648960" cy="4837480"/>
              </a:xfrm>
              <a:prstGeom prst="rect">
                <a:avLst/>
              </a:prstGeom>
              <a:blipFill>
                <a:blip r:embed="rId7"/>
                <a:stretch>
                  <a:fillRect t="-630" r="-312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 descr="Une image contenant capture d’écran, diagramme, ligne, Tracé&#10;&#10;Description générée automatiquement">
            <a:extLst>
              <a:ext uri="{FF2B5EF4-FFF2-40B4-BE49-F238E27FC236}">
                <a16:creationId xmlns:a16="http://schemas.microsoft.com/office/drawing/2014/main" id="{F07A2E0A-D163-6F6E-DA89-052A016E9E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752" y="1761824"/>
            <a:ext cx="2827220" cy="26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44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TIGRE </a:t>
            </a:r>
            <a:r>
              <a:rPr lang="en-US" sz="4000" b="1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technical issues</a:t>
            </a:r>
            <a:endParaRPr lang="en-US" sz="4000" b="1" u="sng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44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500" dirty="0"/>
          </a:p>
        </p:txBody>
      </p:sp>
      <p:pic>
        <p:nvPicPr>
          <p:cNvPr id="6" name="Image 5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3246C46D-14FF-E75A-478E-E07B2BB93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" y="2123350"/>
            <a:ext cx="7952736" cy="4216279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AC0D3A9-83B5-8555-5AAC-8017FCCD8841}"/>
              </a:ext>
            </a:extLst>
          </p:cNvPr>
          <p:cNvSpPr txBox="1">
            <a:spLocks/>
          </p:cNvSpPr>
          <p:nvPr/>
        </p:nvSpPr>
        <p:spPr>
          <a:xfrm>
            <a:off x="8115295" y="2361878"/>
            <a:ext cx="4076706" cy="4488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200" b="1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GB" sz="2200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Issues with time losses from </a:t>
            </a:r>
            <a:r>
              <a:rPr lang="en-GB" sz="2200" b="1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hours to days </a:t>
            </a:r>
            <a:r>
              <a:rPr lang="en-GB" sz="2200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internet cuts and power failures</a:t>
            </a:r>
          </a:p>
          <a:p>
            <a:pPr algn="l"/>
            <a:endParaRPr lang="en-GB" sz="2200" dirty="0">
              <a:solidFill>
                <a:srgbClr val="40404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2200" b="1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GB" sz="2200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Issues with time losses from </a:t>
            </a:r>
            <a:r>
              <a:rPr lang="en-GB" sz="2200" b="1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days to months </a:t>
            </a:r>
            <a:r>
              <a:rPr lang="en-GB" sz="2200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hardware failures, power supply</a:t>
            </a:r>
            <a:endParaRPr lang="en-GB" sz="2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16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Introduction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0E8708E-93ED-4AC0-A349-2A2E6340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5</a:t>
            </a:fld>
            <a:endParaRPr lang="fr-BE" dirty="0"/>
          </a:p>
        </p:txBody>
      </p:sp>
      <p:pic>
        <p:nvPicPr>
          <p:cNvPr id="13" name="Image 12" descr="Une image contenant intérieur, assis, évier, table&#10;&#10;Description générée automatiquement">
            <a:extLst>
              <a:ext uri="{FF2B5EF4-FFF2-40B4-BE49-F238E27FC236}">
                <a16:creationId xmlns:a16="http://schemas.microsoft.com/office/drawing/2014/main" id="{6A09A50C-2CBB-2EFB-6FD8-C892E4758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80" y="2990850"/>
            <a:ext cx="2668897" cy="35726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005E2A-4D01-9E37-9675-6AEEF7EB4B5A}"/>
              </a:ext>
            </a:extLst>
          </p:cNvPr>
          <p:cNvSpPr/>
          <p:nvPr/>
        </p:nvSpPr>
        <p:spPr>
          <a:xfrm>
            <a:off x="9037333" y="3257695"/>
            <a:ext cx="416560" cy="276210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5" name="Image 14" descr="Une image contenant boule, assis, intérieur, noir&#10;&#10;Description générée automatiquement">
            <a:extLst>
              <a:ext uri="{FF2B5EF4-FFF2-40B4-BE49-F238E27FC236}">
                <a16:creationId xmlns:a16="http://schemas.microsoft.com/office/drawing/2014/main" id="{71B8F307-A764-AD0A-8E01-7BA3B8E06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33" y="3070370"/>
            <a:ext cx="3145085" cy="3141407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2">
                <a:extLst>
                  <a:ext uri="{FF2B5EF4-FFF2-40B4-BE49-F238E27FC236}">
                    <a16:creationId xmlns:a16="http://schemas.microsoft.com/office/drawing/2014/main" id="{748BE411-5B0F-E830-0136-F473015E92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8080" y="6310315"/>
                <a:ext cx="3320790" cy="3651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fr-BE" sz="2500" b="1" dirty="0">
                    <a:solidFill>
                      <a:srgbClr val="00B050"/>
                    </a:solidFill>
                  </a:rPr>
                  <a:t>Chromosphere (</a:t>
                </a:r>
                <a14:m>
                  <m:oMath xmlns:m="http://schemas.openxmlformats.org/officeDocument/2006/math">
                    <m:r>
                      <a:rPr lang="fr-BE" sz="25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𝑪𝒂</m:t>
                    </m:r>
                  </m:oMath>
                </a14:m>
                <a:r>
                  <a:rPr lang="fr-BE" sz="2500" b="1" dirty="0">
                    <a:solidFill>
                      <a:srgbClr val="00B050"/>
                    </a:solidFill>
                  </a:rPr>
                  <a:t> II K)</a:t>
                </a:r>
                <a:endParaRPr lang="fr-BE" sz="25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fr-BE" sz="2500" b="1" dirty="0"/>
              </a:p>
            </p:txBody>
          </p:sp>
        </mc:Choice>
        <mc:Fallback xmlns="">
          <p:sp>
            <p:nvSpPr>
              <p:cNvPr id="16" name="Espace réservé du contenu 2">
                <a:extLst>
                  <a:ext uri="{FF2B5EF4-FFF2-40B4-BE49-F238E27FC236}">
                    <a16:creationId xmlns:a16="http://schemas.microsoft.com/office/drawing/2014/main" id="{748BE411-5B0F-E830-0136-F473015E9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080" y="6310315"/>
                <a:ext cx="3320790" cy="365125"/>
              </a:xfrm>
              <a:prstGeom prst="rect">
                <a:avLst/>
              </a:prstGeom>
              <a:blipFill>
                <a:blip r:embed="rId6"/>
                <a:stretch>
                  <a:fillRect l="-2385" t="-21667" r="-2202" b="-6000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2639044-7C1F-B037-7D60-84773F99CC38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311230" y="4638748"/>
            <a:ext cx="1726103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4EB7B997-6CF9-0867-EAED-0B4167BC8919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i="1" dirty="0">
                <a:solidFill>
                  <a:srgbClr val="FF0000"/>
                </a:solidFill>
              </a:rPr>
              <a:t>  </a:t>
            </a:r>
            <a:r>
              <a:rPr lang="fr-BE" sz="2500" i="1" u="sng" dirty="0">
                <a:solidFill>
                  <a:srgbClr val="FF0000"/>
                </a:solidFill>
              </a:rPr>
              <a:t>Aim :</a:t>
            </a:r>
            <a:r>
              <a:rPr lang="fr-BE" sz="2500" dirty="0">
                <a:solidFill>
                  <a:srgbClr val="FF0000"/>
                </a:solidFill>
              </a:rPr>
              <a:t> 	</a:t>
            </a:r>
            <a:r>
              <a:rPr lang="fr-BE" sz="2500" dirty="0"/>
              <a:t>- </a:t>
            </a:r>
            <a:r>
              <a:rPr lang="fr-BE" sz="2500" dirty="0" err="1"/>
              <a:t>Better</a:t>
            </a:r>
            <a:r>
              <a:rPr lang="fr-BE" sz="2500" dirty="0"/>
              <a:t> </a:t>
            </a:r>
            <a:r>
              <a:rPr lang="fr-BE" sz="2500" dirty="0" err="1"/>
              <a:t>understand</a:t>
            </a:r>
            <a:r>
              <a:rPr lang="fr-BE" sz="2500" dirty="0"/>
              <a:t> the </a:t>
            </a:r>
            <a:r>
              <a:rPr lang="fr-BE" sz="2500" dirty="0" err="1"/>
              <a:t>evolution</a:t>
            </a:r>
            <a:r>
              <a:rPr lang="fr-BE" sz="2500" dirty="0"/>
              <a:t> of </a:t>
            </a:r>
            <a:r>
              <a:rPr lang="fr-BE" sz="2500" dirty="0" err="1"/>
              <a:t>solar</a:t>
            </a:r>
            <a:r>
              <a:rPr lang="fr-BE" sz="2500" dirty="0"/>
              <a:t> </a:t>
            </a:r>
            <a:r>
              <a:rPr lang="fr-BE" sz="2500" dirty="0" err="1"/>
              <a:t>magnetic</a:t>
            </a:r>
            <a:r>
              <a:rPr lang="fr-BE" sz="2500" dirty="0"/>
              <a:t> structures</a:t>
            </a:r>
            <a:br>
              <a:rPr lang="fr-BE" sz="2500" dirty="0"/>
            </a:br>
            <a:r>
              <a:rPr lang="fr-BE" sz="2500" dirty="0"/>
              <a:t>	- Compare </a:t>
            </a:r>
            <a:r>
              <a:rPr lang="fr-BE" sz="2500" dirty="0" err="1"/>
              <a:t>solar</a:t>
            </a:r>
            <a:r>
              <a:rPr lang="fr-BE" sz="2500" dirty="0"/>
              <a:t> </a:t>
            </a:r>
            <a:r>
              <a:rPr lang="fr-BE" sz="2500" dirty="0" err="1"/>
              <a:t>magnetic</a:t>
            </a:r>
            <a:r>
              <a:rPr lang="fr-BE" sz="2500" dirty="0"/>
              <a:t> </a:t>
            </a:r>
            <a:r>
              <a:rPr lang="fr-BE" sz="2500" dirty="0" err="1"/>
              <a:t>activity</a:t>
            </a:r>
            <a:r>
              <a:rPr lang="fr-BE" sz="2500" dirty="0"/>
              <a:t> with </a:t>
            </a:r>
            <a:r>
              <a:rPr lang="fr-BE" sz="2500" dirty="0" err="1"/>
              <a:t>sun</a:t>
            </a:r>
            <a:r>
              <a:rPr lang="fr-BE" sz="2500" dirty="0"/>
              <a:t>-like stars </a:t>
            </a:r>
            <a:r>
              <a:rPr lang="fr-BE" sz="2500" dirty="0" err="1"/>
              <a:t>magnetic</a:t>
            </a:r>
            <a:r>
              <a:rPr lang="fr-BE" sz="2500" dirty="0"/>
              <a:t> </a:t>
            </a:r>
            <a:r>
              <a:rPr lang="fr-BE" sz="2500" dirty="0" err="1"/>
              <a:t>activity</a:t>
            </a:r>
            <a:r>
              <a:rPr lang="fr-BE" sz="2500" dirty="0"/>
              <a:t> 	</a:t>
            </a:r>
          </a:p>
          <a:p>
            <a:pPr algn="l"/>
            <a:r>
              <a:rPr lang="fr-BE" sz="2500" dirty="0"/>
              <a:t>  </a:t>
            </a:r>
            <a:r>
              <a:rPr lang="fr-BE" sz="2500" i="1" u="sng" dirty="0">
                <a:solidFill>
                  <a:srgbClr val="FF0000"/>
                </a:solidFill>
              </a:rPr>
              <a:t>How ?</a:t>
            </a:r>
            <a:r>
              <a:rPr lang="fr-BE" sz="2500" dirty="0">
                <a:solidFill>
                  <a:srgbClr val="FF0000"/>
                </a:solidFill>
              </a:rPr>
              <a:t> </a:t>
            </a:r>
            <a:r>
              <a:rPr lang="fr-BE" sz="2500" dirty="0"/>
              <a:t>Exploitation of images </a:t>
            </a:r>
            <a:r>
              <a:rPr lang="fr-BE" sz="2500" dirty="0" err="1"/>
              <a:t>taken</a:t>
            </a:r>
            <a:r>
              <a:rPr lang="fr-BE" sz="2500" dirty="0"/>
              <a:t> on-site with USET (« Uccle Solar Equatorial Table »)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A1193-FDED-A1BC-53F7-3C05B119DCD0}"/>
              </a:ext>
            </a:extLst>
          </p:cNvPr>
          <p:cNvSpPr txBox="1">
            <a:spLocks/>
          </p:cNvSpPr>
          <p:nvPr/>
        </p:nvSpPr>
        <p:spPr>
          <a:xfrm>
            <a:off x="376725" y="3363070"/>
            <a:ext cx="2939867" cy="815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1800" u="sng" dirty="0"/>
              <a:t>Ca II K line :</a:t>
            </a:r>
            <a:r>
              <a:rPr lang="fr-BE" sz="1800" dirty="0"/>
              <a:t> 3933.7 Å</a:t>
            </a:r>
          </a:p>
          <a:p>
            <a:pPr marL="0" indent="0" algn="ctr">
              <a:buNone/>
            </a:pPr>
            <a:r>
              <a:rPr lang="fr-BE" sz="1800" u="sng" dirty="0" err="1"/>
              <a:t>Filter</a:t>
            </a:r>
            <a:r>
              <a:rPr lang="fr-BE" sz="1800" u="sng" dirty="0"/>
              <a:t> </a:t>
            </a:r>
            <a:r>
              <a:rPr lang="fr-BE" sz="1800" u="sng" dirty="0" err="1"/>
              <a:t>bandpass</a:t>
            </a:r>
            <a:r>
              <a:rPr lang="fr-BE" sz="1800" u="sng" dirty="0"/>
              <a:t> :</a:t>
            </a:r>
            <a:r>
              <a:rPr lang="fr-BE" sz="1800" dirty="0"/>
              <a:t> 2.7 Å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811335-1075-1AFE-2D2B-BE4C69B010B9}"/>
              </a:ext>
            </a:extLst>
          </p:cNvPr>
          <p:cNvSpPr txBox="1"/>
          <p:nvPr/>
        </p:nvSpPr>
        <p:spPr>
          <a:xfrm>
            <a:off x="101595" y="6079351"/>
            <a:ext cx="36787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1000" b="0" i="0" dirty="0">
                <a:solidFill>
                  <a:srgbClr val="333333"/>
                </a:solidFill>
                <a:effectLst/>
                <a:latin typeface="-apple-system"/>
              </a:rPr>
              <a:t>Pagano, I. (2013). </a:t>
            </a:r>
            <a:r>
              <a:rPr lang="fr-BE" sz="1000" b="0" i="0" dirty="0" err="1">
                <a:solidFill>
                  <a:srgbClr val="333333"/>
                </a:solidFill>
                <a:effectLst/>
                <a:latin typeface="-apple-system"/>
              </a:rPr>
              <a:t>Stellar</a:t>
            </a:r>
            <a:r>
              <a:rPr lang="fr-BE" sz="1000" b="0" i="0" dirty="0">
                <a:solidFill>
                  <a:srgbClr val="333333"/>
                </a:solidFill>
                <a:effectLst/>
                <a:latin typeface="-apple-system"/>
              </a:rPr>
              <a:t> Activity. In: </a:t>
            </a:r>
            <a:r>
              <a:rPr lang="fr-BE" sz="1000" b="0" i="0" dirty="0" err="1">
                <a:solidFill>
                  <a:srgbClr val="333333"/>
                </a:solidFill>
                <a:effectLst/>
                <a:latin typeface="-apple-system"/>
              </a:rPr>
              <a:t>Oswalt</a:t>
            </a:r>
            <a:r>
              <a:rPr lang="fr-BE" sz="1000" b="0" i="0" dirty="0">
                <a:solidFill>
                  <a:srgbClr val="333333"/>
                </a:solidFill>
                <a:effectLst/>
                <a:latin typeface="-apple-system"/>
              </a:rPr>
              <a:t>, T.D., </a:t>
            </a:r>
            <a:r>
              <a:rPr lang="fr-BE" sz="1000" b="0" i="0" dirty="0" err="1">
                <a:solidFill>
                  <a:srgbClr val="333333"/>
                </a:solidFill>
                <a:effectLst/>
                <a:latin typeface="-apple-system"/>
              </a:rPr>
              <a:t>Barstow</a:t>
            </a:r>
            <a:r>
              <a:rPr lang="fr-BE" sz="1000" b="0" i="0" dirty="0">
                <a:solidFill>
                  <a:srgbClr val="333333"/>
                </a:solidFill>
                <a:effectLst/>
                <a:latin typeface="-apple-system"/>
              </a:rPr>
              <a:t>, M.A. (</a:t>
            </a:r>
            <a:r>
              <a:rPr lang="fr-BE" sz="1000" b="0" i="0" dirty="0" err="1">
                <a:solidFill>
                  <a:srgbClr val="333333"/>
                </a:solidFill>
                <a:effectLst/>
                <a:latin typeface="-apple-system"/>
              </a:rPr>
              <a:t>eds</a:t>
            </a:r>
            <a:r>
              <a:rPr lang="fr-BE" sz="1000" b="0" i="0" dirty="0">
                <a:solidFill>
                  <a:srgbClr val="333333"/>
                </a:solidFill>
                <a:effectLst/>
                <a:latin typeface="-apple-system"/>
              </a:rPr>
              <a:t>) </a:t>
            </a:r>
            <a:r>
              <a:rPr lang="fr-BE" sz="1000" b="0" i="0" dirty="0" err="1">
                <a:solidFill>
                  <a:srgbClr val="333333"/>
                </a:solidFill>
                <a:effectLst/>
                <a:latin typeface="-apple-system"/>
              </a:rPr>
              <a:t>Planets</a:t>
            </a:r>
            <a:r>
              <a:rPr lang="fr-BE" sz="1000" b="0" i="0" dirty="0">
                <a:solidFill>
                  <a:srgbClr val="333333"/>
                </a:solidFill>
                <a:effectLst/>
                <a:latin typeface="-apple-system"/>
              </a:rPr>
              <a:t>, Stars and </a:t>
            </a:r>
            <a:r>
              <a:rPr lang="fr-BE" sz="1000" b="0" i="0" dirty="0" err="1">
                <a:solidFill>
                  <a:srgbClr val="333333"/>
                </a:solidFill>
                <a:effectLst/>
                <a:latin typeface="-apple-system"/>
              </a:rPr>
              <a:t>Stellar</a:t>
            </a:r>
            <a:r>
              <a:rPr lang="fr-BE" sz="10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fr-BE" sz="1000" b="0" i="0" dirty="0" err="1">
                <a:solidFill>
                  <a:srgbClr val="333333"/>
                </a:solidFill>
                <a:effectLst/>
                <a:latin typeface="-apple-system"/>
              </a:rPr>
              <a:t>Systems</a:t>
            </a:r>
            <a:r>
              <a:rPr lang="fr-BE" sz="1000" b="0" i="0" dirty="0">
                <a:solidFill>
                  <a:srgbClr val="333333"/>
                </a:solidFill>
                <a:effectLst/>
                <a:latin typeface="-apple-system"/>
              </a:rPr>
              <a:t>. Springer, Dordrecht. https://doi.org/10.1007/978-94-007-5615-1_10</a:t>
            </a:r>
          </a:p>
        </p:txBody>
      </p:sp>
      <p:pic>
        <p:nvPicPr>
          <p:cNvPr id="9" name="Image 8" descr="Une image contenant diagramme, ligne, Tracé, texte&#10;&#10;Description générée automatiquement">
            <a:extLst>
              <a:ext uri="{FF2B5EF4-FFF2-40B4-BE49-F238E27FC236}">
                <a16:creationId xmlns:a16="http://schemas.microsoft.com/office/drawing/2014/main" id="{89499A34-FBCB-D378-D23A-883C2ACBF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2" y="4178501"/>
            <a:ext cx="3630688" cy="18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35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6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</a:t>
            </a:r>
            <a:r>
              <a:rPr lang="fr-BE" sz="2500" i="1" u="sng" dirty="0" err="1">
                <a:solidFill>
                  <a:schemeClr val="bg1"/>
                </a:solidFill>
              </a:rPr>
              <a:t>Dataset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sorting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USET Ca II K </a:t>
                </a:r>
                <a:r>
                  <a:rPr lang="fr-BE" sz="2500" b="1" i="1" u="sng" dirty="0" err="1"/>
                  <a:t>database</a:t>
                </a:r>
                <a:r>
                  <a:rPr lang="fr-BE" sz="2500" b="1" i="1" u="sng" dirty="0"/>
                  <a:t> :</a:t>
                </a:r>
                <a:r>
                  <a:rPr lang="fr-BE" sz="2500" dirty="0"/>
                  <a:t>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since July 2012 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500" dirty="0"/>
                  <a:t>  Aim : 1 image per </a:t>
                </a:r>
                <a:r>
                  <a:rPr lang="fr-BE" sz="2500" dirty="0" err="1"/>
                  <a:t>day</a:t>
                </a:r>
                <a:endParaRPr lang="fr-BE" sz="2500" dirty="0"/>
              </a:p>
              <a:p>
                <a:pPr algn="l"/>
                <a:r>
                  <a:rPr lang="fr-BE" sz="2500" dirty="0"/>
                  <a:t>  </a:t>
                </a:r>
              </a:p>
            </p:txBody>
          </p:sp>
        </mc:Choice>
        <mc:Fallback xmlns="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  <a:blipFill>
                <a:blip r:embed="rId4"/>
                <a:stretch>
                  <a:fillRect t="-171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240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7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</a:t>
            </a:r>
            <a:r>
              <a:rPr lang="fr-BE" sz="2500" i="1" u="sng" dirty="0" err="1">
                <a:solidFill>
                  <a:schemeClr val="bg1"/>
                </a:solidFill>
              </a:rPr>
              <a:t>Dataset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sorting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USET Ca II K </a:t>
                </a:r>
                <a:r>
                  <a:rPr lang="fr-BE" sz="2500" b="1" i="1" u="sng" dirty="0" err="1"/>
                  <a:t>database</a:t>
                </a:r>
                <a:r>
                  <a:rPr lang="fr-BE" sz="2500" b="1" i="1" u="sng" dirty="0"/>
                  <a:t> :</a:t>
                </a:r>
                <a:r>
                  <a:rPr lang="fr-BE" sz="2500" dirty="0"/>
                  <a:t>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since July 2012 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500" dirty="0"/>
                  <a:t>  Aim : 1 image per </a:t>
                </a:r>
                <a:r>
                  <a:rPr lang="fr-BE" sz="2500" dirty="0" err="1"/>
                  <a:t>day</a:t>
                </a:r>
                <a:endParaRPr lang="fr-BE" sz="2500" dirty="0"/>
              </a:p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Removing</a:t>
                </a:r>
                <a:r>
                  <a:rPr lang="fr-BE" sz="2500" dirty="0"/>
                  <a:t> </a:t>
                </a:r>
                <a:r>
                  <a:rPr lang="fr-BE" sz="2500" dirty="0" err="1"/>
                  <a:t>bad</a:t>
                </a:r>
                <a:r>
                  <a:rPr lang="fr-BE" sz="2500" dirty="0"/>
                  <a:t> </a:t>
                </a:r>
                <a:r>
                  <a:rPr lang="fr-BE" sz="2500" dirty="0" err="1"/>
                  <a:t>quality</a:t>
                </a:r>
                <a:r>
                  <a:rPr lang="fr-BE" sz="2500" dirty="0"/>
                  <a:t> images </a:t>
                </a:r>
              </a:p>
            </p:txBody>
          </p:sp>
        </mc:Choice>
        <mc:Fallback xmlns="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  <a:blipFill>
                <a:blip r:embed="rId4"/>
                <a:stretch>
                  <a:fillRect t="-171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9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8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</a:t>
            </a:r>
            <a:r>
              <a:rPr lang="fr-BE" sz="2500" i="1" u="sng" dirty="0" err="1">
                <a:solidFill>
                  <a:schemeClr val="bg1"/>
                </a:solidFill>
              </a:rPr>
              <a:t>Dataset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sorting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USET Ca II K </a:t>
                </a:r>
                <a:r>
                  <a:rPr lang="fr-BE" sz="2500" b="1" i="1" u="sng" dirty="0" err="1"/>
                  <a:t>database</a:t>
                </a:r>
                <a:r>
                  <a:rPr lang="fr-BE" sz="2500" b="1" i="1" u="sng" dirty="0"/>
                  <a:t> :</a:t>
                </a:r>
                <a:r>
                  <a:rPr lang="fr-BE" sz="2500" dirty="0"/>
                  <a:t>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since July 2012 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500" dirty="0"/>
                  <a:t>  Aim : 1 image per </a:t>
                </a:r>
                <a:r>
                  <a:rPr lang="fr-BE" sz="2500" dirty="0" err="1"/>
                  <a:t>day</a:t>
                </a:r>
                <a:endParaRPr lang="fr-BE" sz="2500" dirty="0"/>
              </a:p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Removing</a:t>
                </a:r>
                <a:r>
                  <a:rPr lang="fr-BE" sz="2500" dirty="0"/>
                  <a:t> </a:t>
                </a:r>
                <a:r>
                  <a:rPr lang="fr-BE" sz="2500" dirty="0" err="1"/>
                  <a:t>bad</a:t>
                </a:r>
                <a:r>
                  <a:rPr lang="fr-BE" sz="2500" dirty="0"/>
                  <a:t> </a:t>
                </a:r>
                <a:r>
                  <a:rPr lang="fr-BE" sz="2500" dirty="0" err="1"/>
                  <a:t>quality</a:t>
                </a:r>
                <a:r>
                  <a:rPr lang="fr-BE" sz="2500" dirty="0"/>
                  <a:t> images </a:t>
                </a:r>
              </a:p>
            </p:txBody>
          </p:sp>
        </mc:Choice>
        <mc:Fallback xmlns="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  <a:blipFill>
                <a:blip r:embed="rId4"/>
                <a:stretch>
                  <a:fillRect t="-171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34CE2BA5-8D14-6190-0457-2185A92A95A3}"/>
              </a:ext>
            </a:extLst>
          </p:cNvPr>
          <p:cNvGrpSpPr/>
          <p:nvPr/>
        </p:nvGrpSpPr>
        <p:grpSpPr>
          <a:xfrm>
            <a:off x="762270" y="2591974"/>
            <a:ext cx="2893869" cy="3675543"/>
            <a:chOff x="762270" y="2591974"/>
            <a:chExt cx="2893869" cy="3675543"/>
          </a:xfrm>
        </p:grpSpPr>
        <p:pic>
          <p:nvPicPr>
            <p:cNvPr id="44" name="Image 43" descr="Une image contenant objet astronomique, lune, planète, sphère&#10;&#10;Description générée automatiquement">
              <a:extLst>
                <a:ext uri="{FF2B5EF4-FFF2-40B4-BE49-F238E27FC236}">
                  <a16:creationId xmlns:a16="http://schemas.microsoft.com/office/drawing/2014/main" id="{10829A7F-CAD5-1092-8625-9DF4D2D7D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50" y="3005930"/>
              <a:ext cx="2891989" cy="2887029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85F1C62-696A-4653-99A2-7A966602E614}"/>
                </a:ext>
              </a:extLst>
            </p:cNvPr>
            <p:cNvSpPr/>
            <p:nvPr/>
          </p:nvSpPr>
          <p:spPr>
            <a:xfrm>
              <a:off x="764150" y="2591974"/>
              <a:ext cx="2891989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BE" sz="2300" dirty="0" err="1"/>
                <a:t>Cropped</a:t>
              </a:r>
              <a:r>
                <a:rPr lang="fr-BE" sz="2300" dirty="0"/>
                <a:t> image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5B11CB-A936-D669-A0CF-EEA2E099A43D}"/>
                </a:ext>
              </a:extLst>
            </p:cNvPr>
            <p:cNvSpPr/>
            <p:nvPr/>
          </p:nvSpPr>
          <p:spPr>
            <a:xfrm>
              <a:off x="762270" y="5821241"/>
              <a:ext cx="2891989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BE" sz="2300" dirty="0" err="1">
                  <a:solidFill>
                    <a:srgbClr val="FF0000"/>
                  </a:solidFill>
                </a:rPr>
                <a:t>Missing</a:t>
              </a:r>
              <a:r>
                <a:rPr lang="fr-BE" sz="2300" dirty="0">
                  <a:solidFill>
                    <a:srgbClr val="FF0000"/>
                  </a:solidFill>
                </a:rPr>
                <a:t> information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6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0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9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</a:t>
            </a:r>
            <a:r>
              <a:rPr lang="fr-BE" sz="2500" i="1" u="sng" dirty="0" err="1">
                <a:solidFill>
                  <a:schemeClr val="bg1"/>
                </a:solidFill>
              </a:rPr>
              <a:t>Dataset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sorting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USET Ca II K </a:t>
                </a:r>
                <a:r>
                  <a:rPr lang="fr-BE" sz="2500" b="1" i="1" u="sng" dirty="0" err="1"/>
                  <a:t>database</a:t>
                </a:r>
                <a:r>
                  <a:rPr lang="fr-BE" sz="2500" b="1" i="1" u="sng" dirty="0"/>
                  <a:t> :</a:t>
                </a:r>
                <a:r>
                  <a:rPr lang="fr-BE" sz="2500" dirty="0"/>
                  <a:t>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21.000 images since July 2012 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500" dirty="0"/>
                  <a:t>  Aim : 1 image per </a:t>
                </a:r>
                <a:r>
                  <a:rPr lang="fr-BE" sz="2500" dirty="0" err="1"/>
                  <a:t>day</a:t>
                </a:r>
                <a:endParaRPr lang="fr-BE" sz="2500" dirty="0"/>
              </a:p>
              <a:p>
                <a:pPr algn="l"/>
                <a:r>
                  <a:rPr lang="fr-BE" sz="2500" dirty="0"/>
                  <a:t>  </a:t>
                </a:r>
                <a:r>
                  <a:rPr lang="fr-BE" sz="2500" b="1" i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Removing</a:t>
                </a:r>
                <a:r>
                  <a:rPr lang="fr-BE" sz="2500" dirty="0"/>
                  <a:t> </a:t>
                </a:r>
                <a:r>
                  <a:rPr lang="fr-BE" sz="2500" dirty="0" err="1"/>
                  <a:t>bad</a:t>
                </a:r>
                <a:r>
                  <a:rPr lang="fr-BE" sz="2500" dirty="0"/>
                  <a:t> </a:t>
                </a:r>
                <a:r>
                  <a:rPr lang="fr-BE" sz="2500" dirty="0" err="1"/>
                  <a:t>quality</a:t>
                </a:r>
                <a:r>
                  <a:rPr lang="fr-BE" sz="2500" dirty="0"/>
                  <a:t> images </a:t>
                </a:r>
              </a:p>
            </p:txBody>
          </p:sp>
        </mc:Choice>
        <mc:Fallback xmlns="">
          <p:sp>
            <p:nvSpPr>
              <p:cNvPr id="42" name="Espace réservé du contenu 2">
                <a:extLst>
                  <a:ext uri="{FF2B5EF4-FFF2-40B4-BE49-F238E27FC236}">
                    <a16:creationId xmlns:a16="http://schemas.microsoft.com/office/drawing/2014/main" id="{193EF87F-3367-0154-D32D-0B4E0D405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42163"/>
                <a:ext cx="12192000" cy="4972958"/>
              </a:xfrm>
              <a:prstGeom prst="rect">
                <a:avLst/>
              </a:prstGeom>
              <a:blipFill>
                <a:blip r:embed="rId4"/>
                <a:stretch>
                  <a:fillRect t="-171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age 43" descr="Une image contenant objet astronomique, lune, planète, sphère&#10;&#10;Description générée automatiquement">
            <a:extLst>
              <a:ext uri="{FF2B5EF4-FFF2-40B4-BE49-F238E27FC236}">
                <a16:creationId xmlns:a16="http://schemas.microsoft.com/office/drawing/2014/main" id="{10829A7F-CAD5-1092-8625-9DF4D2D7D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0" y="3005930"/>
            <a:ext cx="2891989" cy="288702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85F1C62-696A-4653-99A2-7A966602E614}"/>
              </a:ext>
            </a:extLst>
          </p:cNvPr>
          <p:cNvSpPr/>
          <p:nvPr/>
        </p:nvSpPr>
        <p:spPr>
          <a:xfrm>
            <a:off x="764150" y="2591974"/>
            <a:ext cx="28919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/>
              <a:t>Cropped</a:t>
            </a:r>
            <a:r>
              <a:rPr lang="fr-BE" sz="2300" dirty="0"/>
              <a:t>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B11CB-A936-D669-A0CF-EEA2E099A43D}"/>
              </a:ext>
            </a:extLst>
          </p:cNvPr>
          <p:cNvSpPr/>
          <p:nvPr/>
        </p:nvSpPr>
        <p:spPr>
          <a:xfrm>
            <a:off x="762270" y="5821241"/>
            <a:ext cx="28919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300" dirty="0" err="1">
                <a:solidFill>
                  <a:srgbClr val="FF0000"/>
                </a:solidFill>
              </a:rPr>
              <a:t>Missing</a:t>
            </a:r>
            <a:r>
              <a:rPr lang="fr-BE" sz="2300" dirty="0">
                <a:solidFill>
                  <a:srgbClr val="FF0000"/>
                </a:solidFill>
              </a:rPr>
              <a:t> information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27CE0FE-5556-D458-9AFE-536115BFF041}"/>
              </a:ext>
            </a:extLst>
          </p:cNvPr>
          <p:cNvGrpSpPr/>
          <p:nvPr/>
        </p:nvGrpSpPr>
        <p:grpSpPr>
          <a:xfrm>
            <a:off x="4625518" y="2578128"/>
            <a:ext cx="2897629" cy="3689389"/>
            <a:chOff x="4625518" y="2578128"/>
            <a:chExt cx="2897629" cy="3689389"/>
          </a:xfrm>
        </p:grpSpPr>
        <p:pic>
          <p:nvPicPr>
            <p:cNvPr id="49" name="Image 48" descr="Une image contenant lune, objet astronomique, Événement céleste, nature&#10;&#10;Description générée automatiquement">
              <a:extLst>
                <a:ext uri="{FF2B5EF4-FFF2-40B4-BE49-F238E27FC236}">
                  <a16:creationId xmlns:a16="http://schemas.microsoft.com/office/drawing/2014/main" id="{9366AC7F-30C4-1612-92B4-BD871337E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398" y="2992084"/>
              <a:ext cx="2895749" cy="287669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AC6406F-E197-A2E0-E267-BC632C4FC761}"/>
                </a:ext>
              </a:extLst>
            </p:cNvPr>
            <p:cNvSpPr/>
            <p:nvPr/>
          </p:nvSpPr>
          <p:spPr>
            <a:xfrm>
              <a:off x="4631758" y="2578128"/>
              <a:ext cx="2891389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BE" sz="2300" dirty="0" err="1"/>
                <a:t>Clouds</a:t>
              </a:r>
              <a:endParaRPr lang="fr-BE" sz="23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430E7B-B8D0-F030-F118-180D63A7B657}"/>
                </a:ext>
              </a:extLst>
            </p:cNvPr>
            <p:cNvSpPr/>
            <p:nvPr/>
          </p:nvSpPr>
          <p:spPr>
            <a:xfrm>
              <a:off x="4625518" y="5821241"/>
              <a:ext cx="2891989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BE" sz="2300" dirty="0" err="1">
                  <a:solidFill>
                    <a:srgbClr val="FF0000"/>
                  </a:solidFill>
                </a:rPr>
                <a:t>Hidden</a:t>
              </a:r>
              <a:r>
                <a:rPr lang="fr-BE" sz="2300" dirty="0">
                  <a:solidFill>
                    <a:srgbClr val="FF0000"/>
                  </a:solidFill>
                </a:rPr>
                <a:t> information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5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34551</TotalTime>
  <Words>2077</Words>
  <Application>Microsoft Office PowerPoint</Application>
  <PresentationFormat>Grand écran</PresentationFormat>
  <Paragraphs>313</Paragraphs>
  <Slides>44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-apple-system</vt:lpstr>
      <vt:lpstr>Arial</vt:lpstr>
      <vt:lpstr>Calibri</vt:lpstr>
      <vt:lpstr>Calibri Light</vt:lpstr>
      <vt:lpstr>Cambria Math</vt:lpstr>
      <vt:lpstr>Thème Office</vt:lpstr>
      <vt:lpstr>PhD Project :   Long-term evolution of large-scale magnetic structures on USET images</vt:lpstr>
      <vt:lpstr>1. Introduction </vt:lpstr>
      <vt:lpstr>1. Introduction </vt:lpstr>
      <vt:lpstr>1. Introduction </vt:lpstr>
      <vt:lpstr>1. Introduction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2. Plage segmentation </vt:lpstr>
      <vt:lpstr>3. Data serie validation</vt:lpstr>
      <vt:lpstr>3. Data serie validation</vt:lpstr>
      <vt:lpstr>3. Data serie validation</vt:lpstr>
      <vt:lpstr>3. Data serie validation</vt:lpstr>
      <vt:lpstr>3. Data serie validation</vt:lpstr>
      <vt:lpstr>4. TIGRE S-Index</vt:lpstr>
      <vt:lpstr>4. TIGRE S-Index</vt:lpstr>
      <vt:lpstr>Présentation PowerPoint</vt:lpstr>
      <vt:lpstr>5. USET vs TIGRE</vt:lpstr>
      <vt:lpstr>6. Synoptic map</vt:lpstr>
      <vt:lpstr>6. Synoptic map</vt:lpstr>
      <vt:lpstr>6. Synoptic map</vt:lpstr>
      <vt:lpstr>6. Synoptic map</vt:lpstr>
      <vt:lpstr>6. Synoptic map</vt:lpstr>
      <vt:lpstr>6. Synoptic map</vt:lpstr>
      <vt:lpstr>6. Synoptic map</vt:lpstr>
      <vt:lpstr>7. Next steps</vt:lpstr>
      <vt:lpstr>Plage segmentation </vt:lpstr>
      <vt:lpstr>TIGRE technical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PhD Project :  Long-term evolution of large-scale magnetic structures on USET images</dc:title>
  <dc:creator>Greg</dc:creator>
  <cp:lastModifiedBy>Grégory Vanden Broeck</cp:lastModifiedBy>
  <cp:revision>156</cp:revision>
  <dcterms:created xsi:type="dcterms:W3CDTF">2020-04-14T14:23:55Z</dcterms:created>
  <dcterms:modified xsi:type="dcterms:W3CDTF">2023-06-09T07:24:40Z</dcterms:modified>
</cp:coreProperties>
</file>