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408" r:id="rId2"/>
    <p:sldId id="411" r:id="rId3"/>
    <p:sldId id="414" r:id="rId4"/>
    <p:sldId id="413" r:id="rId5"/>
    <p:sldId id="415" r:id="rId6"/>
    <p:sldId id="417" r:id="rId7"/>
    <p:sldId id="421" r:id="rId8"/>
    <p:sldId id="439" r:id="rId9"/>
    <p:sldId id="425" r:id="rId10"/>
    <p:sldId id="432" r:id="rId11"/>
    <p:sldId id="423" r:id="rId12"/>
    <p:sldId id="437" r:id="rId13"/>
    <p:sldId id="424" r:id="rId14"/>
    <p:sldId id="435" r:id="rId15"/>
    <p:sldId id="443" r:id="rId16"/>
    <p:sldId id="440" r:id="rId17"/>
    <p:sldId id="427" r:id="rId18"/>
    <p:sldId id="429" r:id="rId19"/>
    <p:sldId id="430" r:id="rId20"/>
    <p:sldId id="441" r:id="rId21"/>
    <p:sldId id="442" r:id="rId22"/>
    <p:sldId id="378" r:id="rId23"/>
    <p:sldId id="370" r:id="rId24"/>
    <p:sldId id="331" r:id="rId25"/>
    <p:sldId id="409" r:id="rId26"/>
    <p:sldId id="347" r:id="rId27"/>
    <p:sldId id="354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FFFEFD"/>
    <a:srgbClr val="FF5050"/>
    <a:srgbClr val="BDD0EC"/>
    <a:srgbClr val="F9A061"/>
    <a:srgbClr val="FF9E97"/>
    <a:srgbClr val="0000FF"/>
    <a:srgbClr val="007FF2"/>
    <a:srgbClr val="0655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447" autoAdjust="0"/>
  </p:normalViewPr>
  <p:slideViewPr>
    <p:cSldViewPr snapToGrid="0">
      <p:cViewPr>
        <p:scale>
          <a:sx n="58" d="100"/>
          <a:sy n="58" d="100"/>
        </p:scale>
        <p:origin x="988" y="28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65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44E6231-29C4-49E7-A5DE-79BCB260B84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CBB9616-A406-4288-ACE8-0F84713ED90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64E123-5B18-46C3-8426-2EE8C59BE1E6}" type="datetimeFigureOut">
              <a:rPr lang="fr-BE" smtClean="0"/>
              <a:t>15-04-24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6423F2C-B9D3-4606-9707-8B3BE26E97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B63228D-27F1-4BFD-BC9E-7CAA0E8DBB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1BDD41-72E9-4E6A-8664-C37A853AB12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7807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86D8A9-6BE8-4794-836E-774B32A6CF2A}" type="datetimeFigureOut">
              <a:rPr lang="fr-BE" smtClean="0"/>
              <a:t>15-04-24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4A101A-12C1-4150-B13D-0FF3DBE56BFA}" type="slidenum">
              <a:rPr lang="fr-BE" smtClean="0"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09588852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4A101A-12C1-4150-B13D-0FF3DBE56BFA}" type="slidenum">
              <a:rPr lang="fr-BE" smtClean="0"/>
              <a:t>8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827141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4A101A-12C1-4150-B13D-0FF3DBE56BFA}" type="slidenum">
              <a:rPr lang="fr-BE" smtClean="0"/>
              <a:t>10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988350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4A101A-12C1-4150-B13D-0FF3DBE56BFA}" type="slidenum">
              <a:rPr lang="fr-BE" smtClean="0"/>
              <a:t>12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26308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628218-29F3-4D63-ABB0-D012EEBD57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6AF2BF5-ADFE-407E-93DC-3A92597A0D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15A50FF-0C69-4B13-B610-EADBBA9E8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4E44F-6A37-4A6C-88F9-71ACA00C5411}" type="datetime1">
              <a:rPr lang="fr-BE" smtClean="0"/>
              <a:t>15-04-24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B22C397-2B91-4F07-8BDC-5288FA52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1FE5AD8-212E-4799-B6D1-0F507536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90814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08E3E9-848D-41F1-872E-5FC6FECA4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0416E83-A33D-44D3-BE7C-C652ABF1F1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836C53-D0F7-43B7-950F-384463CA1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EEA6B-2968-4E2C-B962-3F2AD2DF0208}" type="datetime1">
              <a:rPr lang="fr-BE" smtClean="0"/>
              <a:t>15-04-24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DE23FD-20F6-45B4-A2E7-9901DE980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D7C67A8-DA1F-4648-A54B-5227EC838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40224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F186D99-6CA1-4E8B-BC0A-A0E792DDBD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12E1711-F77C-4467-AE08-E5DF6D78D1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08BE48-33C8-4CEF-9978-2F8F58FD9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13760-DB8F-4FDE-B4F9-2FCAE4FFA849}" type="datetime1">
              <a:rPr lang="fr-BE" smtClean="0"/>
              <a:t>15-04-24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49B619-3F4D-4A97-AD35-1173254F8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9A6B13-F621-49C9-8C18-CF6D81304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29627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BB067A-61D2-4E79-A74A-B09603BD9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6BEFD7-32BE-4C50-8898-DA73883A8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D9D94DC-993A-4C21-B874-3E7403E5C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E2D9-6899-47B6-A32E-DBF965BF3809}" type="datetime1">
              <a:rPr lang="fr-BE" smtClean="0"/>
              <a:t>15-04-24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971C05-2E41-45B1-9548-9BEB944FF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89E8F39-AFDF-4D8A-BFF1-68DA5ABD3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73557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AE842E-8C1A-4990-BB3C-48559E943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23B8335-2801-490F-BFFC-DE8AA6BA47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0587D0-98D7-41FA-969E-76A0AB79C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86D36-6ED1-49CB-8736-423A90636DD0}" type="datetime1">
              <a:rPr lang="fr-BE" smtClean="0"/>
              <a:t>15-04-24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9565051-CEFB-4ADD-9EA6-65BECD35F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1F7223-2C8E-4935-885E-6D3CA803C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49760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47217E-8140-49B6-A432-DD48D9A6A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C725EA-9533-406E-805C-E8F4613E80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0E51E82-E246-4271-96EE-783404084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04CAC4-0F76-4D08-B8A5-8AC3CB029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9E95-820B-44AA-B30D-48ED636BB5CB}" type="datetime1">
              <a:rPr lang="fr-BE" smtClean="0"/>
              <a:t>15-04-24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23A0DD8-D19A-4FB2-B58A-D5E5B4134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BCEE73F-E4C1-47F4-BB63-804DF0FF5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77828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64E05C-E9AE-40A2-ACA1-02350412C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F038D25-E44A-4317-9CBC-B5FCD49DF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14F3D03-9316-4CD4-B60E-789C253E02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C6B8CB2-3A17-4442-B251-E27CAB07F6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F39592A-6138-4D28-BEDA-CC4127DEC1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0618057-7315-4DB5-A70F-ABDC2B93F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27DB0-4B95-4F15-BF05-BAC2D48B894B}" type="datetime1">
              <a:rPr lang="fr-BE" smtClean="0"/>
              <a:t>15-04-24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E7E6092-8ADF-4338-BB9F-43F44CDAA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9D5CEC1-F7A5-4CB8-9C67-3AFFABD4C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35769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4FBB54-1E91-4A42-B1A1-8105A139F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4E011BF-978F-4B7C-897A-02AF53595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1070C-F5E3-4EB6-BB23-F014D39B80D1}" type="datetime1">
              <a:rPr lang="fr-BE" smtClean="0"/>
              <a:t>15-04-24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5270B55-CAF6-4550-B33A-43F20CFF9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E2FCEBA-F340-42E8-B8F0-A96DE1B31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32585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C358AE8-3007-4B99-BEDE-9DF948172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2BCE-A421-49A3-BA21-79909927377D}" type="datetime1">
              <a:rPr lang="fr-BE" smtClean="0"/>
              <a:t>15-04-24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D81E708-B7D3-47D2-AC11-B0E6A3986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582C0C7-291E-4F54-B2B0-98EE4530F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26040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271D94-1B2F-430D-A9C1-B9F15D3D2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8CAD65-86CE-4F89-8199-0AAD4832F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B12D8C9-38C0-46F2-80A7-25BA670062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DCE97B4-7969-42CE-92C0-C0B8A7C35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1E22-4F07-4B5D-B5C5-EDE9CAA993B4}" type="datetime1">
              <a:rPr lang="fr-BE" smtClean="0"/>
              <a:t>15-04-24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E3E64EA-1CBE-45EE-85B3-7FEF2672E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3DDA05F-D4E7-4DC8-B2F4-2881D955E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75360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9F6AA0-9F29-4314-8D0A-1516803FF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8495727-5919-4239-B70C-3F65764DC8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F53284-CE67-43BE-9102-D083A024E5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2B59DF3-A1FC-4DF5-AC64-DD79168D6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C18B6-FF5A-46A3-BEAF-24851CAF41D6}" type="datetime1">
              <a:rPr lang="fr-BE" smtClean="0"/>
              <a:t>15-04-24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10DCD59-01F8-49D6-92DE-105B03D1E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3F2A560-CE53-422F-93AB-BB21C3D0B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84211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20000"/>
                <a:lumOff val="8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27C4422-991B-448D-869F-08600892D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54CC30-8EDB-4735-9A7C-FEF27A7C3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975CC4-0402-4E86-8B28-C7BD59AA05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649F7-F842-4BCB-963F-954F36F89C1A}" type="datetime1">
              <a:rPr lang="fr-BE" smtClean="0"/>
              <a:t>15-04-24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176342-7786-4356-A97F-84B612B168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0C20895-5E19-46CC-80C0-C7357FC8A8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7D7A9-65C0-4197-AEB6-CFB9F2BFE73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24083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gif"/><Relationship Id="rId5" Type="http://schemas.openxmlformats.org/officeDocument/2006/relationships/image" Target="../media/image5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.mp4"/><Relationship Id="rId7" Type="http://schemas.openxmlformats.org/officeDocument/2006/relationships/image" Target="../media/image2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8.png"/><Relationship Id="rId4" Type="http://schemas.openxmlformats.org/officeDocument/2006/relationships/video" Target="../media/media1.mp4"/><Relationship Id="rId9" Type="http://schemas.openxmlformats.org/officeDocument/2006/relationships/image" Target="../media/image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4.avi"/><Relationship Id="rId7" Type="http://schemas.openxmlformats.org/officeDocument/2006/relationships/image" Target="../media/image2.gif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4.avi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gif"/><Relationship Id="rId5" Type="http://schemas.openxmlformats.org/officeDocument/2006/relationships/image" Target="../media/image5.png"/><Relationship Id="rId4" Type="http://schemas.openxmlformats.org/officeDocument/2006/relationships/image" Target="../media/image27.png"/><Relationship Id="rId9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gif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gif"/><Relationship Id="rId5" Type="http://schemas.openxmlformats.org/officeDocument/2006/relationships/image" Target="../media/image5.png"/><Relationship Id="rId4" Type="http://schemas.openxmlformats.org/officeDocument/2006/relationships/image" Target="../media/image27.png"/><Relationship Id="rId9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gif"/><Relationship Id="rId5" Type="http://schemas.openxmlformats.org/officeDocument/2006/relationships/image" Target="../media/image5.png"/><Relationship Id="rId4" Type="http://schemas.openxmlformats.org/officeDocument/2006/relationships/image" Target="../media/image27.png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9.png"/><Relationship Id="rId5" Type="http://schemas.openxmlformats.org/officeDocument/2006/relationships/image" Target="../media/image2.gif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2.jpg"/><Relationship Id="rId4" Type="http://schemas.openxmlformats.org/officeDocument/2006/relationships/image" Target="../media/image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4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g"/><Relationship Id="rId5" Type="http://schemas.openxmlformats.org/officeDocument/2006/relationships/image" Target="../media/image4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1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l="-23000" t="-50000" r="-19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A1ACA4-60FB-4744-943A-842B9C38C3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3681" y="1907839"/>
            <a:ext cx="9469119" cy="3102265"/>
          </a:xfrm>
          <a:noFill/>
        </p:spPr>
        <p:txBody>
          <a:bodyPr anchor="ctr">
            <a:normAutofit/>
          </a:bodyPr>
          <a:lstStyle/>
          <a:p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Effect of the inclination angle of solar rotation axis on Ca II K structures using direct solar observations</a:t>
            </a:r>
            <a:endParaRPr lang="fr-BE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Espace réservé du numéro de diapositive 30">
            <a:extLst>
              <a:ext uri="{FF2B5EF4-FFF2-40B4-BE49-F238E27FC236}">
                <a16:creationId xmlns:a16="http://schemas.microsoft.com/office/drawing/2014/main" id="{06443087-C35B-4431-8D57-C07B5D4D0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fld>
            <a:endParaRPr lang="fr-B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B7B4005-8E02-2572-F48D-FC8E7ABEB0B3}"/>
              </a:ext>
            </a:extLst>
          </p:cNvPr>
          <p:cNvSpPr/>
          <p:nvPr/>
        </p:nvSpPr>
        <p:spPr>
          <a:xfrm>
            <a:off x="-1016000" y="-868525"/>
            <a:ext cx="3132000" cy="27763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9" name="Image 8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247A8258-126A-4A8F-9BF8-1ABBD9AE2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45" y="-93886"/>
            <a:ext cx="1566844" cy="1300480"/>
          </a:xfrm>
          <a:prstGeom prst="rect">
            <a:avLst/>
          </a:prstGeom>
          <a:ln>
            <a:noFill/>
          </a:ln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0D31FC3E-81FC-4C15-A997-C876D360A841}"/>
              </a:ext>
            </a:extLst>
          </p:cNvPr>
          <p:cNvSpPr txBox="1"/>
          <p:nvPr/>
        </p:nvSpPr>
        <p:spPr>
          <a:xfrm>
            <a:off x="0" y="1056099"/>
            <a:ext cx="19815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500" b="1" dirty="0"/>
              <a:t>ROYAL OBSERVATORY </a:t>
            </a:r>
          </a:p>
          <a:p>
            <a:pPr algn="ctr"/>
            <a:r>
              <a:rPr lang="fr-BE" sz="1500" b="1" dirty="0"/>
              <a:t>OF BELGIUM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81F8474-8084-8478-171C-F1310BD13F31}"/>
              </a:ext>
            </a:extLst>
          </p:cNvPr>
          <p:cNvSpPr/>
          <p:nvPr/>
        </p:nvSpPr>
        <p:spPr>
          <a:xfrm>
            <a:off x="10076001" y="-868525"/>
            <a:ext cx="3132000" cy="27763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830F283C-D1C2-4677-9885-32C6C1F47D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636" y="410937"/>
            <a:ext cx="1849232" cy="809039"/>
          </a:xfrm>
          <a:prstGeom prst="rect">
            <a:avLst/>
          </a:prstGeom>
          <a:ln>
            <a:noFill/>
          </a:ln>
        </p:spPr>
      </p:pic>
      <p:sp>
        <p:nvSpPr>
          <p:cNvPr id="27" name="Sous-titre 2">
            <a:extLst>
              <a:ext uri="{FF2B5EF4-FFF2-40B4-BE49-F238E27FC236}">
                <a16:creationId xmlns:a16="http://schemas.microsoft.com/office/drawing/2014/main" id="{5B15F115-D1F1-689B-F1F9-EBC61C032B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9339" y="4708302"/>
            <a:ext cx="7373322" cy="1100558"/>
          </a:xfrm>
          <a:noFill/>
        </p:spPr>
        <p:txBody>
          <a:bodyPr anchor="ctr">
            <a:noAutofit/>
          </a:bodyPr>
          <a:lstStyle/>
          <a:p>
            <a:r>
              <a:rPr lang="fr-BE" sz="3500" b="1" i="1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Grégory VANDEN BROECK</a:t>
            </a:r>
          </a:p>
        </p:txBody>
      </p:sp>
      <p:sp>
        <p:nvSpPr>
          <p:cNvPr id="32" name="Sous-titre 2">
            <a:extLst>
              <a:ext uri="{FF2B5EF4-FFF2-40B4-BE49-F238E27FC236}">
                <a16:creationId xmlns:a16="http://schemas.microsoft.com/office/drawing/2014/main" id="{81DA8688-F27B-647A-9CC5-D8C013B5B55E}"/>
              </a:ext>
            </a:extLst>
          </p:cNvPr>
          <p:cNvSpPr txBox="1">
            <a:spLocks/>
          </p:cNvSpPr>
          <p:nvPr/>
        </p:nvSpPr>
        <p:spPr>
          <a:xfrm>
            <a:off x="4742709" y="5931704"/>
            <a:ext cx="2706582" cy="78977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300" i="1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TESS, Dallas</a:t>
            </a:r>
            <a:br>
              <a:rPr lang="fr-BE" sz="2300" i="1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BE" sz="2300" i="1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 9, 2024</a:t>
            </a:r>
          </a:p>
        </p:txBody>
      </p:sp>
      <p:pic>
        <p:nvPicPr>
          <p:cNvPr id="33" name="Image 32" descr="Une image contenant solaire&#10;&#10;Description générée automatiquement avec une confiance moyenne">
            <a:extLst>
              <a:ext uri="{FF2B5EF4-FFF2-40B4-BE49-F238E27FC236}">
                <a16:creationId xmlns:a16="http://schemas.microsoft.com/office/drawing/2014/main" id="{058FAE2C-835E-9041-1B9B-B24829E1A0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000" y="62063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500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 41" descr="Une image contenant texte, diagramme, ligne, capture d’écran&#10;&#10;Description générée automatiquement">
            <a:extLst>
              <a:ext uri="{FF2B5EF4-FFF2-40B4-BE49-F238E27FC236}">
                <a16:creationId xmlns:a16="http://schemas.microsoft.com/office/drawing/2014/main" id="{9B9459B6-3750-1B67-3CED-794EF64891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41" y="1706157"/>
            <a:ext cx="6554213" cy="4476048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69D441A6-595E-B70D-C010-58E7B280CDF3}"/>
              </a:ext>
            </a:extLst>
          </p:cNvPr>
          <p:cNvSpPr/>
          <p:nvPr/>
        </p:nvSpPr>
        <p:spPr>
          <a:xfrm>
            <a:off x="9760097" y="-1286131"/>
            <a:ext cx="3132000" cy="27763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1311981" y="117436"/>
            <a:ext cx="725606" cy="944950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417" y="46596"/>
            <a:ext cx="1304684" cy="1082888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4F375573-A7C4-6819-28FA-768AF12DCA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160" y="-4681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dirty="0"/>
              <a:t>2</a:t>
            </a:r>
            <a:r>
              <a:rPr lang="en-US" sz="4000" b="1" u="sng" kern="1200" dirty="0">
                <a:latin typeface="+mj-lt"/>
                <a:ea typeface="+mj-ea"/>
                <a:cs typeface="+mj-cs"/>
              </a:rPr>
              <a:t>. Periodic modulation</a:t>
            </a:r>
          </a:p>
        </p:txBody>
      </p:sp>
      <p:sp>
        <p:nvSpPr>
          <p:cNvPr id="6" name="Espace réservé du numéro de diapositive 30">
            <a:extLst>
              <a:ext uri="{FF2B5EF4-FFF2-40B4-BE49-F238E27FC236}">
                <a16:creationId xmlns:a16="http://schemas.microsoft.com/office/drawing/2014/main" id="{38DD6576-402F-8D64-0C12-B2895F5AE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357D7A9-65C0-4197-AEB6-CFB9F2BFE734}" type="slidenum">
              <a:rPr lang="fr-BE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fld>
            <a:endParaRPr lang="fr-B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665F03-A91C-12D4-08EE-0ABF0BA69967}"/>
              </a:ext>
            </a:extLst>
          </p:cNvPr>
          <p:cNvSpPr/>
          <p:nvPr/>
        </p:nvSpPr>
        <p:spPr>
          <a:xfrm>
            <a:off x="1134319" y="1980193"/>
            <a:ext cx="1207827" cy="815367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CAD35B-4AD9-D361-EA04-6C969029F2A6}"/>
              </a:ext>
            </a:extLst>
          </p:cNvPr>
          <p:cNvSpPr/>
          <p:nvPr/>
        </p:nvSpPr>
        <p:spPr>
          <a:xfrm>
            <a:off x="1134319" y="4354243"/>
            <a:ext cx="1207827" cy="815367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EC440C35-E269-A8E2-74D9-22E8E75712D1}"/>
              </a:ext>
            </a:extLst>
          </p:cNvPr>
          <p:cNvCxnSpPr>
            <a:cxnSpLocks/>
          </p:cNvCxnSpPr>
          <p:nvPr/>
        </p:nvCxnSpPr>
        <p:spPr>
          <a:xfrm>
            <a:off x="1738884" y="2790827"/>
            <a:ext cx="0" cy="14040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C4A93664-50FF-E388-4317-32A36D78FB7C}"/>
              </a:ext>
            </a:extLst>
          </p:cNvPr>
          <p:cNvSpPr/>
          <p:nvPr/>
        </p:nvSpPr>
        <p:spPr>
          <a:xfrm>
            <a:off x="2438528" y="1980193"/>
            <a:ext cx="1649210" cy="815367"/>
          </a:xfrm>
          <a:prstGeom prst="rect">
            <a:avLst/>
          </a:prstGeom>
          <a:noFill/>
          <a:ln w="38100">
            <a:solidFill>
              <a:srgbClr val="007FF2"/>
            </a:solidFill>
          </a:ln>
          <a:effectLst>
            <a:glow rad="635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E3EEC4-5B04-0EFC-BBAB-3F4946D4119B}"/>
              </a:ext>
            </a:extLst>
          </p:cNvPr>
          <p:cNvSpPr/>
          <p:nvPr/>
        </p:nvSpPr>
        <p:spPr>
          <a:xfrm>
            <a:off x="2438399" y="4352685"/>
            <a:ext cx="1647637" cy="815367"/>
          </a:xfrm>
          <a:prstGeom prst="rect">
            <a:avLst/>
          </a:prstGeom>
          <a:noFill/>
          <a:ln w="38100">
            <a:solidFill>
              <a:srgbClr val="007FF2"/>
            </a:solidFill>
          </a:ln>
          <a:effectLst>
            <a:glow rad="635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AD2392FA-FEE4-7A16-1943-095F7CC6619F}"/>
              </a:ext>
            </a:extLst>
          </p:cNvPr>
          <p:cNvCxnSpPr>
            <a:cxnSpLocks/>
          </p:cNvCxnSpPr>
          <p:nvPr/>
        </p:nvCxnSpPr>
        <p:spPr>
          <a:xfrm>
            <a:off x="3260503" y="2790827"/>
            <a:ext cx="0" cy="1404000"/>
          </a:xfrm>
          <a:prstGeom prst="straightConnector1">
            <a:avLst/>
          </a:prstGeom>
          <a:ln w="38100">
            <a:solidFill>
              <a:srgbClr val="007FF2"/>
            </a:solidFill>
            <a:tailEnd type="triangle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B6D0E080-8401-24DC-F2E7-A14E3883C5AA}"/>
              </a:ext>
            </a:extLst>
          </p:cNvPr>
          <p:cNvSpPr/>
          <p:nvPr/>
        </p:nvSpPr>
        <p:spPr>
          <a:xfrm>
            <a:off x="679619" y="817364"/>
            <a:ext cx="7691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500" i="1" u="sng" dirty="0"/>
              <a:t>Time-</a:t>
            </a:r>
            <a:r>
              <a:rPr lang="fr-BE" sz="2500" i="1" u="sng" dirty="0" err="1"/>
              <a:t>frequency</a:t>
            </a:r>
            <a:r>
              <a:rPr lang="fr-BE" sz="2500" i="1" u="sng" dirty="0"/>
              <a:t> </a:t>
            </a:r>
            <a:r>
              <a:rPr lang="fr-BE" sz="2500" i="1" u="sng" dirty="0" err="1"/>
              <a:t>diagram</a:t>
            </a:r>
            <a:endParaRPr lang="fr-BE" sz="2500" i="1" u="sng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CA7586-B205-C411-AA18-D50181862BF0}"/>
              </a:ext>
            </a:extLst>
          </p:cNvPr>
          <p:cNvSpPr/>
          <p:nvPr/>
        </p:nvSpPr>
        <p:spPr>
          <a:xfrm>
            <a:off x="4186991" y="1980848"/>
            <a:ext cx="831259" cy="815367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CC6823-C16B-56CF-6C81-9E14FC397E70}"/>
              </a:ext>
            </a:extLst>
          </p:cNvPr>
          <p:cNvSpPr/>
          <p:nvPr/>
        </p:nvSpPr>
        <p:spPr>
          <a:xfrm>
            <a:off x="4183622" y="4355774"/>
            <a:ext cx="787620" cy="815367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C4AE2AE1-27AD-ADCB-365C-3D04C8537DFD}"/>
              </a:ext>
            </a:extLst>
          </p:cNvPr>
          <p:cNvCxnSpPr>
            <a:cxnSpLocks/>
          </p:cNvCxnSpPr>
          <p:nvPr/>
        </p:nvCxnSpPr>
        <p:spPr>
          <a:xfrm>
            <a:off x="4598793" y="2790827"/>
            <a:ext cx="0" cy="14040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7AFFBEB6-741D-D20B-DBE3-F6BD749DC4AB}"/>
              </a:ext>
            </a:extLst>
          </p:cNvPr>
          <p:cNvSpPr txBox="1"/>
          <p:nvPr/>
        </p:nvSpPr>
        <p:spPr>
          <a:xfrm>
            <a:off x="6897754" y="2310438"/>
            <a:ext cx="529424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b="1" u="sng" dirty="0">
                <a:solidFill>
                  <a:srgbClr val="007FF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Absent</a:t>
            </a:r>
            <a:r>
              <a:rPr lang="en-GB" sz="2200" dirty="0">
                <a:solidFill>
                  <a:srgbClr val="007FF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GB" sz="2200" dirty="0">
                <a:solidFill>
                  <a:srgbClr val="007FF2"/>
                </a:solidFill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200" dirty="0">
                <a:ea typeface="Calibri" panose="020F0502020204030204" pitchFamily="34" charset="0"/>
                <a:cs typeface="Calibri" panose="020F0502020204030204" pitchFamily="34" charset="0"/>
              </a:rPr>
              <a:t>during the solar minimum</a:t>
            </a:r>
            <a:endParaRPr lang="en-GB" sz="10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sz="2200" dirty="0">
              <a:solidFill>
                <a:srgbClr val="FF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2200" b="1" u="sng" dirty="0">
                <a:solidFill>
                  <a:srgbClr val="00B05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Very prominent</a:t>
            </a:r>
            <a:br>
              <a:rPr lang="en-GB" sz="2200" dirty="0">
                <a:solidFill>
                  <a:schemeClr val="accent2"/>
                </a:solidFill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200" dirty="0">
                <a:ea typeface="Calibri" panose="020F0502020204030204" pitchFamily="34" charset="0"/>
                <a:cs typeface="Calibri" panose="020F0502020204030204" pitchFamily="34" charset="0"/>
              </a:rPr>
              <a:t>near the solar maxima</a:t>
            </a:r>
          </a:p>
          <a:p>
            <a:pPr algn="ctr"/>
            <a:endParaRPr lang="en-GB" sz="220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23E26ACC-0D37-3CC3-0D0E-681CEE9985A9}"/>
              </a:ext>
            </a:extLst>
          </p:cNvPr>
          <p:cNvSpPr txBox="1">
            <a:spLocks/>
          </p:cNvSpPr>
          <p:nvPr/>
        </p:nvSpPr>
        <p:spPr>
          <a:xfrm>
            <a:off x="8068998" y="1695261"/>
            <a:ext cx="2951757" cy="45934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 dirty="0">
                <a:solidFill>
                  <a:srgbClr val="40404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Rotational modulation</a:t>
            </a:r>
            <a:endParaRPr lang="en-GB" sz="2200" b="1" dirty="0">
              <a:solidFill>
                <a:srgbClr val="FF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5B428FA-4B98-2AE0-9C1B-A7B18EBB16D7}"/>
              </a:ext>
            </a:extLst>
          </p:cNvPr>
          <p:cNvSpPr txBox="1"/>
          <p:nvPr/>
        </p:nvSpPr>
        <p:spPr>
          <a:xfrm>
            <a:off x="343541" y="6216952"/>
            <a:ext cx="54408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ea typeface="Calibri" panose="020F0502020204030204" pitchFamily="34" charset="0"/>
                <a:cs typeface="Calibri" panose="020F0502020204030204" pitchFamily="34" charset="0"/>
              </a:rPr>
              <a:t>Vanden Broeck et al. 2024 (submitted)</a:t>
            </a:r>
          </a:p>
        </p:txBody>
      </p:sp>
    </p:spTree>
    <p:extLst>
      <p:ext uri="{BB962C8B-B14F-4D97-AF65-F5344CB8AC3E}">
        <p14:creationId xmlns:p14="http://schemas.microsoft.com/office/powerpoint/2010/main" val="231653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69D441A6-595E-B70D-C010-58E7B280CDF3}"/>
              </a:ext>
            </a:extLst>
          </p:cNvPr>
          <p:cNvSpPr/>
          <p:nvPr/>
        </p:nvSpPr>
        <p:spPr>
          <a:xfrm>
            <a:off x="9760097" y="-1286131"/>
            <a:ext cx="3132000" cy="27763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1311981" y="117436"/>
            <a:ext cx="725606" cy="944950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417" y="46596"/>
            <a:ext cx="1304684" cy="1082888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4F375573-A7C4-6819-28FA-768AF12DCA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160" y="-4681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kern="1200" dirty="0">
                <a:latin typeface="+mj-lt"/>
                <a:ea typeface="+mj-ea"/>
                <a:cs typeface="+mj-cs"/>
              </a:rPr>
              <a:t>2. Periodic modulation</a:t>
            </a:r>
          </a:p>
        </p:txBody>
      </p:sp>
      <p:sp>
        <p:nvSpPr>
          <p:cNvPr id="6" name="Espace réservé du numéro de diapositive 30">
            <a:extLst>
              <a:ext uri="{FF2B5EF4-FFF2-40B4-BE49-F238E27FC236}">
                <a16:creationId xmlns:a16="http://schemas.microsoft.com/office/drawing/2014/main" id="{38DD6576-402F-8D64-0C12-B2895F5AE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357D7A9-65C0-4197-AEB6-CFB9F2BFE734}" type="slidenum">
              <a:rPr lang="fr-BE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</a:t>
            </a:fld>
            <a:endParaRPr lang="fr-B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7" name="Image 36" descr="Une image contenant texte, ligne, capture d’écran, Tracé&#10;&#10;Description générée automatiquement">
            <a:extLst>
              <a:ext uri="{FF2B5EF4-FFF2-40B4-BE49-F238E27FC236}">
                <a16:creationId xmlns:a16="http://schemas.microsoft.com/office/drawing/2014/main" id="{4A684A99-C7D0-1282-763E-58F69E18C3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60" y="4360214"/>
            <a:ext cx="10008215" cy="2448000"/>
          </a:xfrm>
          <a:prstGeom prst="rect">
            <a:avLst/>
          </a:prstGeom>
        </p:spPr>
      </p:pic>
      <p:pic>
        <p:nvPicPr>
          <p:cNvPr id="41" name="Image 40" descr="Une image contenant texte, ligne, capture d’écran, Tracé&#10;&#10;Description générée automatiquement">
            <a:extLst>
              <a:ext uri="{FF2B5EF4-FFF2-40B4-BE49-F238E27FC236}">
                <a16:creationId xmlns:a16="http://schemas.microsoft.com/office/drawing/2014/main" id="{4CEC373F-9CDF-413E-B4D7-5346003BB0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09" y="1874030"/>
            <a:ext cx="10020876" cy="244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773D5A79-68C4-AD75-2229-937DD7A445F9}"/>
                  </a:ext>
                </a:extLst>
              </p:cNvPr>
              <p:cNvSpPr txBox="1"/>
              <p:nvPr/>
            </p:nvSpPr>
            <p:spPr>
              <a:xfrm>
                <a:off x="113500" y="766034"/>
                <a:ext cx="10482995" cy="11079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2200" dirty="0">
                    <a:ea typeface="Calibri" panose="020F0502020204030204" pitchFamily="34" charset="0"/>
                    <a:cs typeface="Calibri" panose="020F0502020204030204" pitchFamily="34" charset="0"/>
                  </a:rPr>
                  <a:t>Succession of episodes with compact groups of plages and episodes with less activity. </a:t>
                </a:r>
              </a:p>
              <a:p>
                <a14:m>
                  <m:oMath xmlns:m="http://schemas.openxmlformats.org/officeDocument/2006/math">
                    <m:r>
                      <a:rPr lang="fr-BE" sz="22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→</m:t>
                    </m:r>
                  </m:oMath>
                </a14:m>
                <a:r>
                  <a:rPr lang="en-GB" sz="2200" dirty="0">
                    <a:ea typeface="Calibri" panose="020F0502020204030204" pitchFamily="34" charset="0"/>
                    <a:cs typeface="Calibri" panose="020F0502020204030204" pitchFamily="34" charset="0"/>
                  </a:rPr>
                  <a:t> Possible reason : some longitudes seem more favourable for emergence of magnetic 		      	       flux, called “active longitudes”</a:t>
                </a: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773D5A79-68C4-AD75-2229-937DD7A445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500" y="766034"/>
                <a:ext cx="10482995" cy="1107996"/>
              </a:xfrm>
              <a:prstGeom prst="rect">
                <a:avLst/>
              </a:prstGeom>
              <a:blipFill>
                <a:blip r:embed="rId6"/>
                <a:stretch>
                  <a:fillRect l="-756" t="-3867" b="-10497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7">
            <a:extLst>
              <a:ext uri="{FF2B5EF4-FFF2-40B4-BE49-F238E27FC236}">
                <a16:creationId xmlns:a16="http://schemas.microsoft.com/office/drawing/2014/main" id="{78785EB6-840F-A9F2-13A2-1BF716D117FE}"/>
              </a:ext>
            </a:extLst>
          </p:cNvPr>
          <p:cNvSpPr txBox="1"/>
          <p:nvPr/>
        </p:nvSpPr>
        <p:spPr>
          <a:xfrm>
            <a:off x="10127130" y="5690927"/>
            <a:ext cx="21222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ea typeface="Calibri" panose="020F0502020204030204" pitchFamily="34" charset="0"/>
                <a:cs typeface="Calibri" panose="020F0502020204030204" pitchFamily="34" charset="0"/>
              </a:rPr>
              <a:t>Vanden Broeck et al. 2024 (submitted)</a:t>
            </a:r>
          </a:p>
        </p:txBody>
      </p:sp>
    </p:spTree>
    <p:extLst>
      <p:ext uri="{BB962C8B-B14F-4D97-AF65-F5344CB8AC3E}">
        <p14:creationId xmlns:p14="http://schemas.microsoft.com/office/powerpoint/2010/main" val="2175968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 41" descr="Une image contenant texte, diagramme, ligne, capture d’écran&#10;&#10;Description générée automatiquement">
            <a:extLst>
              <a:ext uri="{FF2B5EF4-FFF2-40B4-BE49-F238E27FC236}">
                <a16:creationId xmlns:a16="http://schemas.microsoft.com/office/drawing/2014/main" id="{9B9459B6-3750-1B67-3CED-794EF64891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41" y="1706157"/>
            <a:ext cx="6554213" cy="4476048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69D441A6-595E-B70D-C010-58E7B280CDF3}"/>
              </a:ext>
            </a:extLst>
          </p:cNvPr>
          <p:cNvSpPr/>
          <p:nvPr/>
        </p:nvSpPr>
        <p:spPr>
          <a:xfrm>
            <a:off x="9760097" y="-1286131"/>
            <a:ext cx="3132000" cy="27763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1311981" y="117436"/>
            <a:ext cx="725606" cy="944950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417" y="46596"/>
            <a:ext cx="1304684" cy="1082888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4F375573-A7C4-6819-28FA-768AF12DCA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160" y="-4681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dirty="0"/>
              <a:t>2</a:t>
            </a:r>
            <a:r>
              <a:rPr lang="en-US" sz="4000" b="1" u="sng" kern="1200" dirty="0">
                <a:latin typeface="+mj-lt"/>
                <a:ea typeface="+mj-ea"/>
                <a:cs typeface="+mj-cs"/>
              </a:rPr>
              <a:t>. Periodic modulation</a:t>
            </a:r>
          </a:p>
        </p:txBody>
      </p:sp>
      <p:sp>
        <p:nvSpPr>
          <p:cNvPr id="6" name="Espace réservé du numéro de diapositive 30">
            <a:extLst>
              <a:ext uri="{FF2B5EF4-FFF2-40B4-BE49-F238E27FC236}">
                <a16:creationId xmlns:a16="http://schemas.microsoft.com/office/drawing/2014/main" id="{38DD6576-402F-8D64-0C12-B2895F5AE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357D7A9-65C0-4197-AEB6-CFB9F2BFE734}" type="slidenum">
              <a:rPr lang="fr-BE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</a:t>
            </a:fld>
            <a:endParaRPr lang="fr-B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665F03-A91C-12D4-08EE-0ABF0BA69967}"/>
              </a:ext>
            </a:extLst>
          </p:cNvPr>
          <p:cNvSpPr/>
          <p:nvPr/>
        </p:nvSpPr>
        <p:spPr>
          <a:xfrm>
            <a:off x="1134319" y="1980193"/>
            <a:ext cx="1207827" cy="815367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CAD35B-4AD9-D361-EA04-6C969029F2A6}"/>
              </a:ext>
            </a:extLst>
          </p:cNvPr>
          <p:cNvSpPr/>
          <p:nvPr/>
        </p:nvSpPr>
        <p:spPr>
          <a:xfrm>
            <a:off x="1134319" y="4354243"/>
            <a:ext cx="1207827" cy="815367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EC440C35-E269-A8E2-74D9-22E8E75712D1}"/>
              </a:ext>
            </a:extLst>
          </p:cNvPr>
          <p:cNvCxnSpPr>
            <a:cxnSpLocks/>
          </p:cNvCxnSpPr>
          <p:nvPr/>
        </p:nvCxnSpPr>
        <p:spPr>
          <a:xfrm>
            <a:off x="1738884" y="2790827"/>
            <a:ext cx="0" cy="14040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C4A93664-50FF-E388-4317-32A36D78FB7C}"/>
              </a:ext>
            </a:extLst>
          </p:cNvPr>
          <p:cNvSpPr/>
          <p:nvPr/>
        </p:nvSpPr>
        <p:spPr>
          <a:xfrm>
            <a:off x="2438528" y="1980193"/>
            <a:ext cx="1649210" cy="815367"/>
          </a:xfrm>
          <a:prstGeom prst="rect">
            <a:avLst/>
          </a:prstGeom>
          <a:noFill/>
          <a:ln w="38100">
            <a:solidFill>
              <a:srgbClr val="007FF2"/>
            </a:solidFill>
          </a:ln>
          <a:effectLst>
            <a:glow rad="635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E3EEC4-5B04-0EFC-BBAB-3F4946D4119B}"/>
              </a:ext>
            </a:extLst>
          </p:cNvPr>
          <p:cNvSpPr/>
          <p:nvPr/>
        </p:nvSpPr>
        <p:spPr>
          <a:xfrm>
            <a:off x="2438399" y="4352685"/>
            <a:ext cx="1647637" cy="815367"/>
          </a:xfrm>
          <a:prstGeom prst="rect">
            <a:avLst/>
          </a:prstGeom>
          <a:noFill/>
          <a:ln w="38100">
            <a:solidFill>
              <a:srgbClr val="007FF2"/>
            </a:solidFill>
          </a:ln>
          <a:effectLst>
            <a:glow rad="635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AD2392FA-FEE4-7A16-1943-095F7CC6619F}"/>
              </a:ext>
            </a:extLst>
          </p:cNvPr>
          <p:cNvCxnSpPr>
            <a:cxnSpLocks/>
          </p:cNvCxnSpPr>
          <p:nvPr/>
        </p:nvCxnSpPr>
        <p:spPr>
          <a:xfrm>
            <a:off x="3260503" y="2790827"/>
            <a:ext cx="0" cy="1404000"/>
          </a:xfrm>
          <a:prstGeom prst="straightConnector1">
            <a:avLst/>
          </a:prstGeom>
          <a:ln w="38100">
            <a:solidFill>
              <a:srgbClr val="007FF2"/>
            </a:solidFill>
            <a:tailEnd type="triangle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B6D0E080-8401-24DC-F2E7-A14E3883C5AA}"/>
              </a:ext>
            </a:extLst>
          </p:cNvPr>
          <p:cNvSpPr/>
          <p:nvPr/>
        </p:nvSpPr>
        <p:spPr>
          <a:xfrm>
            <a:off x="679619" y="817364"/>
            <a:ext cx="7691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500" i="1" u="sng" dirty="0"/>
              <a:t>Time-</a:t>
            </a:r>
            <a:r>
              <a:rPr lang="fr-BE" sz="2500" i="1" u="sng" dirty="0" err="1"/>
              <a:t>frequency</a:t>
            </a:r>
            <a:r>
              <a:rPr lang="fr-BE" sz="2500" i="1" u="sng" dirty="0"/>
              <a:t> </a:t>
            </a:r>
            <a:r>
              <a:rPr lang="fr-BE" sz="2500" i="1" u="sng" dirty="0" err="1"/>
              <a:t>diagram</a:t>
            </a:r>
            <a:endParaRPr lang="fr-BE" sz="2500" i="1" u="sng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CA7586-B205-C411-AA18-D50181862BF0}"/>
              </a:ext>
            </a:extLst>
          </p:cNvPr>
          <p:cNvSpPr/>
          <p:nvPr/>
        </p:nvSpPr>
        <p:spPr>
          <a:xfrm>
            <a:off x="4186991" y="1980848"/>
            <a:ext cx="831259" cy="815367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CC6823-C16B-56CF-6C81-9E14FC397E70}"/>
              </a:ext>
            </a:extLst>
          </p:cNvPr>
          <p:cNvSpPr/>
          <p:nvPr/>
        </p:nvSpPr>
        <p:spPr>
          <a:xfrm>
            <a:off x="4183622" y="4355774"/>
            <a:ext cx="787620" cy="815367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C4AE2AE1-27AD-ADCB-365C-3D04C8537DFD}"/>
              </a:ext>
            </a:extLst>
          </p:cNvPr>
          <p:cNvCxnSpPr>
            <a:cxnSpLocks/>
          </p:cNvCxnSpPr>
          <p:nvPr/>
        </p:nvCxnSpPr>
        <p:spPr>
          <a:xfrm>
            <a:off x="4598793" y="2790827"/>
            <a:ext cx="0" cy="14040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7AFFBEB6-741D-D20B-DBE3-F6BD749DC4AB}"/>
              </a:ext>
            </a:extLst>
          </p:cNvPr>
          <p:cNvSpPr txBox="1"/>
          <p:nvPr/>
        </p:nvSpPr>
        <p:spPr>
          <a:xfrm>
            <a:off x="6897754" y="2310438"/>
            <a:ext cx="5294246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b="1" u="sng" dirty="0">
                <a:solidFill>
                  <a:srgbClr val="007FF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Absent</a:t>
            </a:r>
            <a:r>
              <a:rPr lang="en-GB" sz="2200" dirty="0">
                <a:solidFill>
                  <a:srgbClr val="007FF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GB" sz="2200" dirty="0">
                <a:solidFill>
                  <a:srgbClr val="007FF2"/>
                </a:solidFill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200" dirty="0">
                <a:ea typeface="Calibri" panose="020F0502020204030204" pitchFamily="34" charset="0"/>
                <a:cs typeface="Calibri" panose="020F0502020204030204" pitchFamily="34" charset="0"/>
              </a:rPr>
              <a:t>during the solar minimum</a:t>
            </a:r>
            <a:endParaRPr lang="en-GB" sz="10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sz="2200" dirty="0">
              <a:solidFill>
                <a:srgbClr val="FF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2200" b="1" u="sng" dirty="0">
                <a:solidFill>
                  <a:srgbClr val="00B05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Very prominent</a:t>
            </a:r>
            <a:br>
              <a:rPr lang="en-GB" sz="2200" dirty="0">
                <a:solidFill>
                  <a:schemeClr val="accent2"/>
                </a:solidFill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200" dirty="0">
                <a:ea typeface="Calibri" panose="020F0502020204030204" pitchFamily="34" charset="0"/>
                <a:cs typeface="Calibri" panose="020F0502020204030204" pitchFamily="34" charset="0"/>
              </a:rPr>
              <a:t>near the solar maxima</a:t>
            </a:r>
          </a:p>
          <a:p>
            <a:pPr algn="ctr"/>
            <a:endParaRPr lang="en-GB" sz="22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2200" b="1" u="sng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Not clearly detected</a:t>
            </a:r>
          </a:p>
          <a:p>
            <a:pPr algn="ctr"/>
            <a:r>
              <a:rPr lang="en-GB" sz="2200" dirty="0">
                <a:ea typeface="Calibri" panose="020F0502020204030204" pitchFamily="34" charset="0"/>
                <a:cs typeface="Calibri" panose="020F0502020204030204" pitchFamily="34" charset="0"/>
              </a:rPr>
              <a:t>even near the solar maxima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23E26ACC-0D37-3CC3-0D0E-681CEE9985A9}"/>
              </a:ext>
            </a:extLst>
          </p:cNvPr>
          <p:cNvSpPr txBox="1">
            <a:spLocks/>
          </p:cNvSpPr>
          <p:nvPr/>
        </p:nvSpPr>
        <p:spPr>
          <a:xfrm>
            <a:off x="8068998" y="1694768"/>
            <a:ext cx="2951757" cy="45934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 dirty="0">
                <a:solidFill>
                  <a:srgbClr val="40404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Rotational modulation</a:t>
            </a:r>
            <a:endParaRPr lang="en-GB" sz="2200" b="1" dirty="0">
              <a:solidFill>
                <a:srgbClr val="FF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rganigramme : Terminateur 2">
            <a:extLst>
              <a:ext uri="{FF2B5EF4-FFF2-40B4-BE49-F238E27FC236}">
                <a16:creationId xmlns:a16="http://schemas.microsoft.com/office/drawing/2014/main" id="{AA232223-28C5-74A8-6B15-477B6F18A452}"/>
              </a:ext>
            </a:extLst>
          </p:cNvPr>
          <p:cNvSpPr/>
          <p:nvPr/>
        </p:nvSpPr>
        <p:spPr>
          <a:xfrm>
            <a:off x="1372889" y="4396490"/>
            <a:ext cx="309996" cy="7277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Organigramme : Terminateur 2">
            <a:extLst>
              <a:ext uri="{FF2B5EF4-FFF2-40B4-BE49-F238E27FC236}">
                <a16:creationId xmlns:a16="http://schemas.microsoft.com/office/drawing/2014/main" id="{A3B9ED65-6B73-AA8D-C3D1-3A72ABCCCAB3}"/>
              </a:ext>
            </a:extLst>
          </p:cNvPr>
          <p:cNvSpPr/>
          <p:nvPr/>
        </p:nvSpPr>
        <p:spPr>
          <a:xfrm>
            <a:off x="1779138" y="4743855"/>
            <a:ext cx="309996" cy="40798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AD3C7C2-7BFE-3939-66AB-4124F52734D3}"/>
              </a:ext>
            </a:extLst>
          </p:cNvPr>
          <p:cNvSpPr txBox="1"/>
          <p:nvPr/>
        </p:nvSpPr>
        <p:spPr>
          <a:xfrm>
            <a:off x="343541" y="6216952"/>
            <a:ext cx="54408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ea typeface="Calibri" panose="020F0502020204030204" pitchFamily="34" charset="0"/>
                <a:cs typeface="Calibri" panose="020F0502020204030204" pitchFamily="34" charset="0"/>
              </a:rPr>
              <a:t>Vanden Broeck et al. 2024 (submitted)</a:t>
            </a:r>
          </a:p>
        </p:txBody>
      </p:sp>
    </p:spTree>
    <p:extLst>
      <p:ext uri="{BB962C8B-B14F-4D97-AF65-F5344CB8AC3E}">
        <p14:creationId xmlns:p14="http://schemas.microsoft.com/office/powerpoint/2010/main" val="185248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69D441A6-595E-B70D-C010-58E7B280CDF3}"/>
              </a:ext>
            </a:extLst>
          </p:cNvPr>
          <p:cNvSpPr/>
          <p:nvPr/>
        </p:nvSpPr>
        <p:spPr>
          <a:xfrm>
            <a:off x="9760097" y="-1286131"/>
            <a:ext cx="3132000" cy="27763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1311981" y="117436"/>
            <a:ext cx="725606" cy="944950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417" y="46596"/>
            <a:ext cx="1304684" cy="1082888"/>
          </a:xfrm>
          <a:prstGeom prst="rect">
            <a:avLst/>
          </a:prstGeom>
        </p:spPr>
      </p:pic>
      <p:sp>
        <p:nvSpPr>
          <p:cNvPr id="6" name="Espace réservé du numéro de diapositive 30">
            <a:extLst>
              <a:ext uri="{FF2B5EF4-FFF2-40B4-BE49-F238E27FC236}">
                <a16:creationId xmlns:a16="http://schemas.microsoft.com/office/drawing/2014/main" id="{38DD6576-402F-8D64-0C12-B2895F5AE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357D7A9-65C0-4197-AEB6-CFB9F2BFE734}" type="slidenum">
              <a:rPr lang="fr-BE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13</a:t>
            </a:fld>
            <a:endParaRPr lang="fr-B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Image 4" descr="Une image contenant texte, ligne, Tracé, capture d’écran&#10;&#10;Description générée automatiquement">
            <a:extLst>
              <a:ext uri="{FF2B5EF4-FFF2-40B4-BE49-F238E27FC236}">
                <a16:creationId xmlns:a16="http://schemas.microsoft.com/office/drawing/2014/main" id="{8A2EA223-8BD4-8F1B-97EC-9686BADC0A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60" y="3977417"/>
            <a:ext cx="10008188" cy="2448000"/>
          </a:xfrm>
          <a:prstGeom prst="rect">
            <a:avLst/>
          </a:prstGeom>
        </p:spPr>
      </p:pic>
      <p:pic>
        <p:nvPicPr>
          <p:cNvPr id="4" name="Image 3" descr="Une image contenant texte, ligne, Tracé, capture d’écran&#10;&#10;Description générée automatiquement">
            <a:extLst>
              <a:ext uri="{FF2B5EF4-FFF2-40B4-BE49-F238E27FC236}">
                <a16:creationId xmlns:a16="http://schemas.microsoft.com/office/drawing/2014/main" id="{5EF8092C-6CE8-DF21-FC0C-B4DAA1EFE4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60" y="1439863"/>
            <a:ext cx="10008188" cy="2448000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77DA0DCB-1B40-1447-AB89-1AA83BB6EE12}"/>
              </a:ext>
            </a:extLst>
          </p:cNvPr>
          <p:cNvSpPr txBox="1">
            <a:spLocks/>
          </p:cNvSpPr>
          <p:nvPr/>
        </p:nvSpPr>
        <p:spPr>
          <a:xfrm>
            <a:off x="126160" y="-4681"/>
            <a:ext cx="9895951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u="sng" dirty="0"/>
              <a:t>2. Periodic modulation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1FB9496-EBF6-7C15-56DD-A8279926558D}"/>
              </a:ext>
            </a:extLst>
          </p:cNvPr>
          <p:cNvSpPr txBox="1"/>
          <p:nvPr/>
        </p:nvSpPr>
        <p:spPr>
          <a:xfrm>
            <a:off x="113499" y="857195"/>
            <a:ext cx="1002087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dirty="0">
                <a:ea typeface="Calibri" panose="020F0502020204030204" pitchFamily="34" charset="0"/>
                <a:cs typeface="Calibri" panose="020F0502020204030204" pitchFamily="34" charset="0"/>
              </a:rPr>
              <a:t>No clear detection because distribution nearly uniform in longitude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DA11327-28AB-1F41-5D45-CA5FEEA25C09}"/>
              </a:ext>
            </a:extLst>
          </p:cNvPr>
          <p:cNvSpPr txBox="1"/>
          <p:nvPr/>
        </p:nvSpPr>
        <p:spPr>
          <a:xfrm>
            <a:off x="10127130" y="5690927"/>
            <a:ext cx="21222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ea typeface="Calibri" panose="020F0502020204030204" pitchFamily="34" charset="0"/>
                <a:cs typeface="Calibri" panose="020F0502020204030204" pitchFamily="34" charset="0"/>
              </a:rPr>
              <a:t>Vanden Broeck et al. 2024 (submitted)</a:t>
            </a:r>
          </a:p>
        </p:txBody>
      </p:sp>
    </p:spTree>
    <p:extLst>
      <p:ext uri="{BB962C8B-B14F-4D97-AF65-F5344CB8AC3E}">
        <p14:creationId xmlns:p14="http://schemas.microsoft.com/office/powerpoint/2010/main" val="1677459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Video_rotation_inclinaisons">
            <a:hlinkClick r:id="" action="ppaction://media"/>
            <a:extLst>
              <a:ext uri="{FF2B5EF4-FFF2-40B4-BE49-F238E27FC236}">
                <a16:creationId xmlns:a16="http://schemas.microsoft.com/office/drawing/2014/main" id="{D6CA22AD-B7AD-2753-305F-51969BE5DD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" t="-2" r="54526" b="39112"/>
          <a:stretch/>
        </p:blipFill>
        <p:spPr>
          <a:xfrm>
            <a:off x="0" y="0"/>
            <a:ext cx="5544000" cy="4176000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69D441A6-595E-B70D-C010-58E7B280CDF3}"/>
              </a:ext>
            </a:extLst>
          </p:cNvPr>
          <p:cNvSpPr/>
          <p:nvPr/>
        </p:nvSpPr>
        <p:spPr>
          <a:xfrm>
            <a:off x="9760097" y="-1286131"/>
            <a:ext cx="3132000" cy="27763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1311981" y="117436"/>
            <a:ext cx="725606" cy="944950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417" y="46596"/>
            <a:ext cx="1304684" cy="1082888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4F375573-A7C4-6819-28FA-768AF12DCA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160" y="-4681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dirty="0"/>
              <a:t>3</a:t>
            </a:r>
            <a:r>
              <a:rPr lang="en-US" sz="4000" b="1" u="sng" kern="1200" dirty="0">
                <a:latin typeface="+mj-lt"/>
                <a:ea typeface="+mj-ea"/>
                <a:cs typeface="+mj-cs"/>
              </a:rPr>
              <a:t>. Sun from different inclinations</a:t>
            </a:r>
          </a:p>
        </p:txBody>
      </p:sp>
      <p:sp>
        <p:nvSpPr>
          <p:cNvPr id="6" name="Espace réservé du numéro de diapositive 30">
            <a:extLst>
              <a:ext uri="{FF2B5EF4-FFF2-40B4-BE49-F238E27FC236}">
                <a16:creationId xmlns:a16="http://schemas.microsoft.com/office/drawing/2014/main" id="{38DD6576-402F-8D64-0C12-B2895F5AE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357D7A9-65C0-4197-AEB6-CFB9F2BFE734}" type="slidenum">
              <a:rPr lang="fr-BE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14</a:t>
            </a:fld>
            <a:endParaRPr lang="fr-B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5ACE97-E8DF-FE1A-DCA4-6DFF5DB4F752}"/>
              </a:ext>
            </a:extLst>
          </p:cNvPr>
          <p:cNvSpPr/>
          <p:nvPr/>
        </p:nvSpPr>
        <p:spPr>
          <a:xfrm>
            <a:off x="679619" y="817364"/>
            <a:ext cx="7691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500" i="1" u="sng" dirty="0"/>
              <a:t>3.1. Construction of </a:t>
            </a:r>
            <a:r>
              <a:rPr lang="fr-BE" sz="2500" i="1" u="sng" dirty="0" err="1"/>
              <a:t>inclinated</a:t>
            </a:r>
            <a:r>
              <a:rPr lang="fr-BE" sz="2500" i="1" u="sng" dirty="0"/>
              <a:t> </a:t>
            </a:r>
            <a:r>
              <a:rPr lang="fr-BE" sz="2500" i="1" u="sng" dirty="0" err="1"/>
              <a:t>solar</a:t>
            </a:r>
            <a:r>
              <a:rPr lang="fr-BE" sz="2500" i="1" u="sng" dirty="0"/>
              <a:t> images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B6DCD72-0EDB-A293-8CE6-25F25F2406E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576" y="1665976"/>
            <a:ext cx="5162957" cy="249349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611F25F-6731-8C83-CA70-A2F3CCFB769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7" y="4295281"/>
            <a:ext cx="5019081" cy="2453056"/>
          </a:xfrm>
          <a:prstGeom prst="rect">
            <a:avLst/>
          </a:prstGeom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28542C6C-0B76-7123-750F-BFA5FAD0F988}"/>
              </a:ext>
            </a:extLst>
          </p:cNvPr>
          <p:cNvCxnSpPr/>
          <p:nvPr/>
        </p:nvCxnSpPr>
        <p:spPr>
          <a:xfrm>
            <a:off x="4321777" y="2928848"/>
            <a:ext cx="1698661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FD58803C-F30A-96F3-B38B-2635E1454919}"/>
              </a:ext>
            </a:extLst>
          </p:cNvPr>
          <p:cNvCxnSpPr>
            <a:cxnSpLocks/>
          </p:cNvCxnSpPr>
          <p:nvPr/>
        </p:nvCxnSpPr>
        <p:spPr>
          <a:xfrm flipH="1">
            <a:off x="5171108" y="3632200"/>
            <a:ext cx="1094468" cy="60165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62FAE3D4-EE29-423D-72D0-B36A29F18E00}"/>
              </a:ext>
            </a:extLst>
          </p:cNvPr>
          <p:cNvCxnSpPr>
            <a:cxnSpLocks/>
          </p:cNvCxnSpPr>
          <p:nvPr/>
        </p:nvCxnSpPr>
        <p:spPr>
          <a:xfrm>
            <a:off x="5544000" y="5519077"/>
            <a:ext cx="186010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age 31" descr="Une image contenant obscurité, nature, noir, noir et blanc&#10;&#10;Description générée automatiquement">
            <a:extLst>
              <a:ext uri="{FF2B5EF4-FFF2-40B4-BE49-F238E27FC236}">
                <a16:creationId xmlns:a16="http://schemas.microsoft.com/office/drawing/2014/main" id="{3225479A-6ADA-D0C7-8AEC-6458C521EC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0" y="3936498"/>
            <a:ext cx="4055560" cy="304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2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9"/>
            </p:par>
            <p:video>
              <p:cMediaNode vol="80000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Video_synmap_mask_inclinations">
            <a:hlinkClick r:id="" action="ppaction://media"/>
            <a:extLst>
              <a:ext uri="{FF2B5EF4-FFF2-40B4-BE49-F238E27FC236}">
                <a16:creationId xmlns:a16="http://schemas.microsoft.com/office/drawing/2014/main" id="{29C7BF8F-EF05-B0FB-17A1-25816A966F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823" r="-3635"/>
          <a:stretch/>
        </p:blipFill>
        <p:spPr>
          <a:xfrm>
            <a:off x="468000" y="0"/>
            <a:ext cx="12192000" cy="6858000"/>
          </a:xfrm>
          <a:prstGeom prst="rect">
            <a:avLst/>
          </a:prstGeom>
        </p:spPr>
      </p:pic>
      <p:pic>
        <p:nvPicPr>
          <p:cNvPr id="13" name="Video_rotation_inclinaisons">
            <a:hlinkClick r:id="" action="ppaction://media"/>
            <a:extLst>
              <a:ext uri="{FF2B5EF4-FFF2-40B4-BE49-F238E27FC236}">
                <a16:creationId xmlns:a16="http://schemas.microsoft.com/office/drawing/2014/main" id="{D6CA22AD-B7AD-2753-305F-51969BE5DDB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5" t="-2" r="54526" b="39112"/>
          <a:stretch/>
        </p:blipFill>
        <p:spPr>
          <a:xfrm>
            <a:off x="0" y="0"/>
            <a:ext cx="5544000" cy="4176000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69D441A6-595E-B70D-C010-58E7B280CDF3}"/>
              </a:ext>
            </a:extLst>
          </p:cNvPr>
          <p:cNvSpPr/>
          <p:nvPr/>
        </p:nvSpPr>
        <p:spPr>
          <a:xfrm>
            <a:off x="9760097" y="-1286131"/>
            <a:ext cx="3132000" cy="27763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1311981" y="117436"/>
            <a:ext cx="725606" cy="944950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417" y="46596"/>
            <a:ext cx="1304684" cy="1082888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4F375573-A7C4-6819-28FA-768AF12DCA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160" y="-4681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dirty="0"/>
              <a:t>3</a:t>
            </a:r>
            <a:r>
              <a:rPr lang="en-US" sz="4000" b="1" u="sng" kern="1200" dirty="0">
                <a:latin typeface="+mj-lt"/>
                <a:ea typeface="+mj-ea"/>
                <a:cs typeface="+mj-cs"/>
              </a:rPr>
              <a:t>. Sun from different inclinations</a:t>
            </a:r>
          </a:p>
        </p:txBody>
      </p:sp>
      <p:sp>
        <p:nvSpPr>
          <p:cNvPr id="6" name="Espace réservé du numéro de diapositive 30">
            <a:extLst>
              <a:ext uri="{FF2B5EF4-FFF2-40B4-BE49-F238E27FC236}">
                <a16:creationId xmlns:a16="http://schemas.microsoft.com/office/drawing/2014/main" id="{38DD6576-402F-8D64-0C12-B2895F5AE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357D7A9-65C0-4197-AEB6-CFB9F2BFE734}" type="slidenum">
              <a:rPr lang="fr-BE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15</a:t>
            </a:fld>
            <a:endParaRPr lang="fr-B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5ACE97-E8DF-FE1A-DCA4-6DFF5DB4F752}"/>
              </a:ext>
            </a:extLst>
          </p:cNvPr>
          <p:cNvSpPr/>
          <p:nvPr/>
        </p:nvSpPr>
        <p:spPr>
          <a:xfrm>
            <a:off x="679619" y="817364"/>
            <a:ext cx="7691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500" i="1" u="sng" dirty="0"/>
              <a:t>3.1. Construction of </a:t>
            </a:r>
            <a:r>
              <a:rPr lang="fr-BE" sz="2500" i="1" u="sng" dirty="0" err="1"/>
              <a:t>inclinated</a:t>
            </a:r>
            <a:r>
              <a:rPr lang="fr-BE" sz="2500" i="1" u="sng" dirty="0"/>
              <a:t> </a:t>
            </a:r>
            <a:r>
              <a:rPr lang="fr-BE" sz="2500" i="1" u="sng" dirty="0" err="1"/>
              <a:t>solar</a:t>
            </a:r>
            <a:r>
              <a:rPr lang="fr-BE" sz="2500" i="1" u="sng" dirty="0"/>
              <a:t> images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B6DCD72-0EDB-A293-8CE6-25F25F2406EC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576" y="1665976"/>
            <a:ext cx="5162957" cy="2493493"/>
          </a:xfrm>
          <a:prstGeom prst="rect">
            <a:avLst/>
          </a:prstGeom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28542C6C-0B76-7123-750F-BFA5FAD0F988}"/>
              </a:ext>
            </a:extLst>
          </p:cNvPr>
          <p:cNvCxnSpPr/>
          <p:nvPr/>
        </p:nvCxnSpPr>
        <p:spPr>
          <a:xfrm>
            <a:off x="4321777" y="2928848"/>
            <a:ext cx="1698661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FD58803C-F30A-96F3-B38B-2635E1454919}"/>
              </a:ext>
            </a:extLst>
          </p:cNvPr>
          <p:cNvCxnSpPr>
            <a:cxnSpLocks/>
          </p:cNvCxnSpPr>
          <p:nvPr/>
        </p:nvCxnSpPr>
        <p:spPr>
          <a:xfrm flipH="1">
            <a:off x="5171108" y="3632200"/>
            <a:ext cx="1094468" cy="60165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62FAE3D4-EE29-423D-72D0-B36A29F18E00}"/>
              </a:ext>
            </a:extLst>
          </p:cNvPr>
          <p:cNvCxnSpPr>
            <a:cxnSpLocks/>
          </p:cNvCxnSpPr>
          <p:nvPr/>
        </p:nvCxnSpPr>
        <p:spPr>
          <a:xfrm>
            <a:off x="5544000" y="5519077"/>
            <a:ext cx="186010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57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9"/>
            </p:par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69D441A6-595E-B70D-C010-58E7B280CDF3}"/>
              </a:ext>
            </a:extLst>
          </p:cNvPr>
          <p:cNvSpPr/>
          <p:nvPr/>
        </p:nvSpPr>
        <p:spPr>
          <a:xfrm>
            <a:off x="9760097" y="-1286131"/>
            <a:ext cx="3132000" cy="27763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1311981" y="117436"/>
            <a:ext cx="725606" cy="944950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417" y="46596"/>
            <a:ext cx="1304684" cy="1082888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4F375573-A7C4-6819-28FA-768AF12DCA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160" y="-4681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kern="1200" dirty="0">
                <a:latin typeface="+mj-lt"/>
                <a:ea typeface="+mj-ea"/>
                <a:cs typeface="+mj-cs"/>
              </a:rPr>
              <a:t>3. Sun from different inclinations</a:t>
            </a:r>
          </a:p>
        </p:txBody>
      </p:sp>
      <p:sp>
        <p:nvSpPr>
          <p:cNvPr id="6" name="Espace réservé du numéro de diapositive 30">
            <a:extLst>
              <a:ext uri="{FF2B5EF4-FFF2-40B4-BE49-F238E27FC236}">
                <a16:creationId xmlns:a16="http://schemas.microsoft.com/office/drawing/2014/main" id="{38DD6576-402F-8D64-0C12-B2895F5AE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357D7A9-65C0-4197-AEB6-CFB9F2BFE734}" type="slidenum">
              <a:rPr lang="fr-BE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16</a:t>
            </a:fld>
            <a:endParaRPr lang="fr-B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5ACE97-E8DF-FE1A-DCA4-6DFF5DB4F752}"/>
              </a:ext>
            </a:extLst>
          </p:cNvPr>
          <p:cNvSpPr/>
          <p:nvPr/>
        </p:nvSpPr>
        <p:spPr>
          <a:xfrm>
            <a:off x="679619" y="817364"/>
            <a:ext cx="862231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500" i="1" u="sng" dirty="0"/>
              <a:t>3.2. </a:t>
            </a:r>
            <a:r>
              <a:rPr lang="fr-BE" sz="2500" i="1" u="sng" dirty="0" err="1"/>
              <a:t>Effect</a:t>
            </a:r>
            <a:r>
              <a:rPr lang="fr-BE" sz="2500" i="1" u="sng" dirty="0"/>
              <a:t> of inclination on area fraction</a:t>
            </a:r>
          </a:p>
        </p:txBody>
      </p:sp>
      <p:pic>
        <p:nvPicPr>
          <p:cNvPr id="7" name="Image 6" descr="Une image contenant texte, diagramme, Tracé, ligne&#10;&#10;Description générée automatiquement">
            <a:extLst>
              <a:ext uri="{FF2B5EF4-FFF2-40B4-BE49-F238E27FC236}">
                <a16:creationId xmlns:a16="http://schemas.microsoft.com/office/drawing/2014/main" id="{29A75ACE-5964-F0D3-27A9-F4C4194AB9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45" y="1736983"/>
            <a:ext cx="9368294" cy="485903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8909839-E2AA-6BA6-EF7A-706FB73E45AE}"/>
              </a:ext>
            </a:extLst>
          </p:cNvPr>
          <p:cNvSpPr txBox="1"/>
          <p:nvPr/>
        </p:nvSpPr>
        <p:spPr>
          <a:xfrm>
            <a:off x="1" y="1318265"/>
            <a:ext cx="104952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Temporal </a:t>
            </a:r>
            <a:r>
              <a:rPr lang="fr-BE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evolution</a:t>
            </a:r>
            <a:r>
              <a:rPr lang="fr-BE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area fraction for </a:t>
            </a:r>
            <a:r>
              <a:rPr lang="fr-BE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solar</a:t>
            </a:r>
            <a:r>
              <a:rPr lang="fr-BE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Equator’s</a:t>
            </a:r>
            <a:r>
              <a:rPr lang="fr-BE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view</a:t>
            </a:r>
            <a:r>
              <a:rPr lang="fr-BE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(0°) to North Pole </a:t>
            </a:r>
            <a:r>
              <a:rPr lang="fr-BE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view</a:t>
            </a:r>
            <a:r>
              <a:rPr lang="fr-BE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(90°)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6213F5F-F731-06BF-E7BC-6DB73A2823AC}"/>
              </a:ext>
            </a:extLst>
          </p:cNvPr>
          <p:cNvSpPr txBox="1"/>
          <p:nvPr/>
        </p:nvSpPr>
        <p:spPr>
          <a:xfrm>
            <a:off x="9540240" y="2909040"/>
            <a:ext cx="265176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more </a:t>
            </a:r>
            <a:r>
              <a:rPr lang="fr-BE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fr-BE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observe from the </a:t>
            </a:r>
            <a:r>
              <a:rPr lang="fr-BE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Poles</a:t>
            </a:r>
            <a:endParaRPr lang="fr-BE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fr-BE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fr-BE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fr-BE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BE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more the area fraction </a:t>
            </a:r>
            <a:r>
              <a:rPr lang="fr-BE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decreases</a:t>
            </a:r>
            <a:endParaRPr lang="fr-BE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A7181D3-BD69-C5C9-7C55-5752D50F32EB}"/>
              </a:ext>
            </a:extLst>
          </p:cNvPr>
          <p:cNvCxnSpPr/>
          <p:nvPr/>
        </p:nvCxnSpPr>
        <p:spPr>
          <a:xfrm>
            <a:off x="11013440" y="3749040"/>
            <a:ext cx="0" cy="7924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747646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69D441A6-595E-B70D-C010-58E7B280CDF3}"/>
              </a:ext>
            </a:extLst>
          </p:cNvPr>
          <p:cNvSpPr/>
          <p:nvPr/>
        </p:nvSpPr>
        <p:spPr>
          <a:xfrm>
            <a:off x="9760097" y="-1286131"/>
            <a:ext cx="3132000" cy="27763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1311981" y="117436"/>
            <a:ext cx="725606" cy="944950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417" y="46596"/>
            <a:ext cx="1304684" cy="1082888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4F375573-A7C4-6819-28FA-768AF12DCA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160" y="-4681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dirty="0"/>
              <a:t>3</a:t>
            </a:r>
            <a:r>
              <a:rPr lang="en-US" sz="4000" b="1" u="sng" kern="1200" dirty="0">
                <a:latin typeface="+mj-lt"/>
                <a:ea typeface="+mj-ea"/>
                <a:cs typeface="+mj-cs"/>
              </a:rPr>
              <a:t>. Sun from different inclinations</a:t>
            </a:r>
          </a:p>
        </p:txBody>
      </p:sp>
      <p:sp>
        <p:nvSpPr>
          <p:cNvPr id="6" name="Espace réservé du numéro de diapositive 30">
            <a:extLst>
              <a:ext uri="{FF2B5EF4-FFF2-40B4-BE49-F238E27FC236}">
                <a16:creationId xmlns:a16="http://schemas.microsoft.com/office/drawing/2014/main" id="{38DD6576-402F-8D64-0C12-B2895F5AE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357D7A9-65C0-4197-AEB6-CFB9F2BFE734}" type="slidenum">
              <a:rPr lang="fr-BE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17</a:t>
            </a:fld>
            <a:endParaRPr lang="fr-B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5ACE97-E8DF-FE1A-DCA4-6DFF5DB4F752}"/>
              </a:ext>
            </a:extLst>
          </p:cNvPr>
          <p:cNvSpPr/>
          <p:nvPr/>
        </p:nvSpPr>
        <p:spPr>
          <a:xfrm>
            <a:off x="679619" y="817364"/>
            <a:ext cx="7691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500" i="1" u="sng" dirty="0"/>
              <a:t>3.3. </a:t>
            </a:r>
            <a:r>
              <a:rPr lang="fr-BE" sz="2500" i="1" u="sng" dirty="0" err="1"/>
              <a:t>Effect</a:t>
            </a:r>
            <a:r>
              <a:rPr lang="fr-BE" sz="2500" i="1" u="sng" dirty="0"/>
              <a:t> of inclination on </a:t>
            </a:r>
            <a:r>
              <a:rPr lang="fr-BE" sz="2500" i="1" u="sng" dirty="0" err="1"/>
              <a:t>solar</a:t>
            </a:r>
            <a:r>
              <a:rPr lang="fr-BE" sz="2500" i="1" u="sng" dirty="0"/>
              <a:t> modulation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CBAAAD2-E28A-7657-E8D2-C5E2F08340D6}"/>
              </a:ext>
            </a:extLst>
          </p:cNvPr>
          <p:cNvSpPr txBox="1"/>
          <p:nvPr/>
        </p:nvSpPr>
        <p:spPr>
          <a:xfrm>
            <a:off x="1284517" y="1375086"/>
            <a:ext cx="519248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500" b="1" dirty="0"/>
              <a:t>North </a:t>
            </a:r>
            <a:r>
              <a:rPr lang="fr-BE" sz="2500" b="1" dirty="0" err="1"/>
              <a:t>hemisphere</a:t>
            </a:r>
            <a:endParaRPr lang="fr-BE" sz="2500" b="1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DB7D2A6-5B28-F3FB-EDB7-327A555EC01E}"/>
              </a:ext>
            </a:extLst>
          </p:cNvPr>
          <p:cNvSpPr txBox="1"/>
          <p:nvPr/>
        </p:nvSpPr>
        <p:spPr>
          <a:xfrm>
            <a:off x="6738017" y="1375086"/>
            <a:ext cx="519248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500" b="1" dirty="0"/>
              <a:t>South </a:t>
            </a:r>
            <a:r>
              <a:rPr lang="fr-BE" sz="2500" b="1" dirty="0" err="1"/>
              <a:t>hemisphere</a:t>
            </a:r>
            <a:endParaRPr lang="fr-BE" sz="2500" b="1" dirty="0"/>
          </a:p>
        </p:txBody>
      </p:sp>
      <p:pic>
        <p:nvPicPr>
          <p:cNvPr id="5" name="Video_power_inclinations_South2">
            <a:hlinkClick r:id="" action="ppaction://media"/>
            <a:extLst>
              <a:ext uri="{FF2B5EF4-FFF2-40B4-BE49-F238E27FC236}">
                <a16:creationId xmlns:a16="http://schemas.microsoft.com/office/drawing/2014/main" id="{5186B256-7ED4-CBE6-2E37-40850F2317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38652" y="1868448"/>
            <a:ext cx="6559823" cy="3463200"/>
          </a:xfrm>
          <a:prstGeom prst="rect">
            <a:avLst/>
          </a:prstGeom>
        </p:spPr>
      </p:pic>
      <p:pic>
        <p:nvPicPr>
          <p:cNvPr id="7" name="Video_power_inclinations_North2">
            <a:hlinkClick r:id="" action="ppaction://media"/>
            <a:extLst>
              <a:ext uri="{FF2B5EF4-FFF2-40B4-BE49-F238E27FC236}">
                <a16:creationId xmlns:a16="http://schemas.microsoft.com/office/drawing/2014/main" id="{74A9CAC7-FE3C-F5B9-8F41-287DA461D55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971" y="1874030"/>
            <a:ext cx="6546186" cy="345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31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69D441A6-595E-B70D-C010-58E7B280CDF3}"/>
              </a:ext>
            </a:extLst>
          </p:cNvPr>
          <p:cNvSpPr/>
          <p:nvPr/>
        </p:nvSpPr>
        <p:spPr>
          <a:xfrm>
            <a:off x="9760097" y="-1286131"/>
            <a:ext cx="3132000" cy="27763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1311981" y="117436"/>
            <a:ext cx="725606" cy="944950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417" y="46596"/>
            <a:ext cx="1304684" cy="1082888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4F375573-A7C4-6819-28FA-768AF12DCA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160" y="-4681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dirty="0"/>
              <a:t>3</a:t>
            </a:r>
            <a:r>
              <a:rPr lang="en-US" sz="4000" b="1" u="sng" kern="1200" dirty="0">
                <a:latin typeface="+mj-lt"/>
                <a:ea typeface="+mj-ea"/>
                <a:cs typeface="+mj-cs"/>
              </a:rPr>
              <a:t>. Sun from different inclinations</a:t>
            </a:r>
          </a:p>
        </p:txBody>
      </p:sp>
      <p:sp>
        <p:nvSpPr>
          <p:cNvPr id="6" name="Espace réservé du numéro de diapositive 30">
            <a:extLst>
              <a:ext uri="{FF2B5EF4-FFF2-40B4-BE49-F238E27FC236}">
                <a16:creationId xmlns:a16="http://schemas.microsoft.com/office/drawing/2014/main" id="{38DD6576-402F-8D64-0C12-B2895F5AE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357D7A9-65C0-4197-AEB6-CFB9F2BFE734}" type="slidenum">
              <a:rPr lang="fr-BE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18</a:t>
            </a:fld>
            <a:endParaRPr lang="fr-B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CBAAAD2-E28A-7657-E8D2-C5E2F08340D6}"/>
              </a:ext>
            </a:extLst>
          </p:cNvPr>
          <p:cNvSpPr txBox="1"/>
          <p:nvPr/>
        </p:nvSpPr>
        <p:spPr>
          <a:xfrm>
            <a:off x="1284517" y="1375086"/>
            <a:ext cx="519248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500" b="1" dirty="0"/>
              <a:t>North </a:t>
            </a:r>
            <a:r>
              <a:rPr lang="fr-BE" sz="2500" b="1" dirty="0" err="1"/>
              <a:t>hemisphere</a:t>
            </a:r>
            <a:endParaRPr lang="fr-BE" sz="2500" b="1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DB7D2A6-5B28-F3FB-EDB7-327A555EC01E}"/>
              </a:ext>
            </a:extLst>
          </p:cNvPr>
          <p:cNvSpPr txBox="1"/>
          <p:nvPr/>
        </p:nvSpPr>
        <p:spPr>
          <a:xfrm>
            <a:off x="6738017" y="1375086"/>
            <a:ext cx="519248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500" b="1" dirty="0"/>
              <a:t>South </a:t>
            </a:r>
            <a:r>
              <a:rPr lang="fr-BE" sz="2500" b="1" dirty="0" err="1"/>
              <a:t>hemisphere</a:t>
            </a:r>
            <a:endParaRPr lang="fr-BE" sz="2500" b="1" dirty="0"/>
          </a:p>
        </p:txBody>
      </p:sp>
      <p:pic>
        <p:nvPicPr>
          <p:cNvPr id="15" name="Image 14" descr="Une image contenant texte, Police, diagramme, ligne&#10;&#10;Description générée automatiquement">
            <a:extLst>
              <a:ext uri="{FF2B5EF4-FFF2-40B4-BE49-F238E27FC236}">
                <a16:creationId xmlns:a16="http://schemas.microsoft.com/office/drawing/2014/main" id="{B7484BE2-ACF9-58AD-D75E-D94BE83DE1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641" y="1879608"/>
            <a:ext cx="6541886" cy="3456000"/>
          </a:xfrm>
          <a:prstGeom prst="rect">
            <a:avLst/>
          </a:prstGeom>
        </p:spPr>
      </p:pic>
      <p:pic>
        <p:nvPicPr>
          <p:cNvPr id="16" name="Image 15" descr="Une image contenant texte, Police, diagramme, ligne&#10;&#10;Description générée automatiquement">
            <a:extLst>
              <a:ext uri="{FF2B5EF4-FFF2-40B4-BE49-F238E27FC236}">
                <a16:creationId xmlns:a16="http://schemas.microsoft.com/office/drawing/2014/main" id="{62BCA1A7-B35E-02CA-6E8E-16C253E0E3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6" y="1879608"/>
            <a:ext cx="6541875" cy="3456000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Espace réservé du contenu 2">
                <a:extLst>
                  <a:ext uri="{FF2B5EF4-FFF2-40B4-BE49-F238E27FC236}">
                    <a16:creationId xmlns:a16="http://schemas.microsoft.com/office/drawing/2014/main" id="{73ECCC0E-369F-D1A0-8F2D-2474CF02FFE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7162" y="5483905"/>
                <a:ext cx="11977676" cy="105500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/>
                <a14:m>
                  <m:oMath xmlns:m="http://schemas.openxmlformats.org/officeDocument/2006/math">
                    <m:r>
                      <a:rPr lang="fr-BE" sz="2500" b="0" i="1" smtClean="0"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fr-BE" sz="2500" dirty="0"/>
                  <a:t>Rotational modulation </a:t>
                </a:r>
                <a:r>
                  <a:rPr lang="fr-BE" sz="2500" dirty="0" err="1"/>
                  <a:t>detected</a:t>
                </a:r>
                <a:r>
                  <a:rPr lang="fr-BE" sz="2500" dirty="0"/>
                  <a:t> </a:t>
                </a:r>
                <a:r>
                  <a:rPr lang="fr-BE" sz="2500" dirty="0" err="1"/>
                  <a:t>until</a:t>
                </a:r>
                <a:r>
                  <a:rPr lang="fr-BE" sz="2500" dirty="0"/>
                  <a:t> an </a:t>
                </a:r>
                <a:r>
                  <a:rPr lang="fr-BE" sz="2500" b="1" dirty="0"/>
                  <a:t>inclination of 70°</a:t>
                </a:r>
              </a:p>
              <a:p>
                <a:pPr algn="just"/>
                <a14:m>
                  <m:oMath xmlns:m="http://schemas.openxmlformats.org/officeDocument/2006/math">
                    <m:r>
                      <a:rPr lang="fr-BE" sz="25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fr-BE" sz="2500" dirty="0"/>
                  <a:t> Assomption : Solar-type stars with rotation axis </a:t>
                </a:r>
                <a:r>
                  <a:rPr lang="fr-BE" sz="2500" dirty="0" err="1"/>
                  <a:t>inclinated</a:t>
                </a:r>
                <a:r>
                  <a:rPr lang="fr-BE" sz="2500" dirty="0"/>
                  <a:t> by &gt; 70° </a:t>
                </a:r>
                <a14:m>
                  <m:oMath xmlns:m="http://schemas.openxmlformats.org/officeDocument/2006/math">
                    <m:r>
                      <a:rPr lang="fr-BE" sz="25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fr-BE" sz="2500" dirty="0"/>
                  <a:t> rotation </a:t>
                </a:r>
                <a:r>
                  <a:rPr lang="fr-BE" sz="2500" dirty="0" err="1"/>
                  <a:t>period</a:t>
                </a:r>
                <a:r>
                  <a:rPr lang="fr-BE" sz="2500" dirty="0"/>
                  <a:t> not visible</a:t>
                </a:r>
                <a:endParaRPr lang="fr-BE" sz="2500" b="1" dirty="0"/>
              </a:p>
            </p:txBody>
          </p:sp>
        </mc:Choice>
        <mc:Fallback xmlns="">
          <p:sp>
            <p:nvSpPr>
              <p:cNvPr id="17" name="Espace réservé du contenu 2">
                <a:extLst>
                  <a:ext uri="{FF2B5EF4-FFF2-40B4-BE49-F238E27FC236}">
                    <a16:creationId xmlns:a16="http://schemas.microsoft.com/office/drawing/2014/main" id="{73ECCC0E-369F-D1A0-8F2D-2474CF02FF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62" y="5483905"/>
                <a:ext cx="11977676" cy="1055007"/>
              </a:xfrm>
              <a:prstGeom prst="rect">
                <a:avLst/>
              </a:prstGeom>
              <a:blipFill>
                <a:blip r:embed="rId6"/>
                <a:stretch>
                  <a:fillRect t="-8092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4ABB3D7B-0718-7572-E49D-833732F93126}"/>
              </a:ext>
            </a:extLst>
          </p:cNvPr>
          <p:cNvSpPr/>
          <p:nvPr/>
        </p:nvSpPr>
        <p:spPr>
          <a:xfrm>
            <a:off x="679619" y="817364"/>
            <a:ext cx="7691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500" i="1" u="sng" dirty="0"/>
              <a:t>3.3. </a:t>
            </a:r>
            <a:r>
              <a:rPr lang="fr-BE" sz="2500" i="1" u="sng" dirty="0" err="1"/>
              <a:t>Effect</a:t>
            </a:r>
            <a:r>
              <a:rPr lang="fr-BE" sz="2500" i="1" u="sng" dirty="0"/>
              <a:t> of inclination on </a:t>
            </a:r>
            <a:r>
              <a:rPr lang="fr-BE" sz="2500" i="1" u="sng" dirty="0" err="1"/>
              <a:t>solar</a:t>
            </a:r>
            <a:r>
              <a:rPr lang="fr-BE" sz="2500" i="1" u="sng" dirty="0"/>
              <a:t> modulation</a:t>
            </a:r>
          </a:p>
        </p:txBody>
      </p:sp>
    </p:spTree>
    <p:extLst>
      <p:ext uri="{BB962C8B-B14F-4D97-AF65-F5344CB8AC3E}">
        <p14:creationId xmlns:p14="http://schemas.microsoft.com/office/powerpoint/2010/main" val="186812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_rotation_inclinaisons">
            <a:hlinkClick r:id="" action="ppaction://media"/>
            <a:extLst>
              <a:ext uri="{FF2B5EF4-FFF2-40B4-BE49-F238E27FC236}">
                <a16:creationId xmlns:a16="http://schemas.microsoft.com/office/drawing/2014/main" id="{FB235A36-8131-F5BE-43E3-3A4ADA50BE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9056" r="11416"/>
          <a:stretch/>
        </p:blipFill>
        <p:spPr>
          <a:xfrm>
            <a:off x="7200000" y="0"/>
            <a:ext cx="3600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99FD95-AA9A-1984-E8B7-4D370F1DE110}"/>
              </a:ext>
            </a:extLst>
          </p:cNvPr>
          <p:cNvSpPr/>
          <p:nvPr/>
        </p:nvSpPr>
        <p:spPr>
          <a:xfrm>
            <a:off x="1138410" y="0"/>
            <a:ext cx="3657600" cy="6862681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69D441A6-595E-B70D-C010-58E7B280CDF3}"/>
              </a:ext>
            </a:extLst>
          </p:cNvPr>
          <p:cNvSpPr/>
          <p:nvPr/>
        </p:nvSpPr>
        <p:spPr>
          <a:xfrm>
            <a:off x="9760097" y="-1286131"/>
            <a:ext cx="3132000" cy="27763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1311981" y="117436"/>
            <a:ext cx="725606" cy="944950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417" y="46596"/>
            <a:ext cx="1304684" cy="1082888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4F375573-A7C4-6819-28FA-768AF12DCA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160" y="-4681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dirty="0"/>
              <a:t>4</a:t>
            </a:r>
            <a:r>
              <a:rPr lang="en-US" sz="4000" b="1" u="sng" kern="1200" dirty="0">
                <a:latin typeface="+mj-lt"/>
                <a:ea typeface="+mj-ea"/>
                <a:cs typeface="+mj-cs"/>
              </a:rPr>
              <a:t>. Summary</a:t>
            </a:r>
          </a:p>
        </p:txBody>
      </p:sp>
      <p:sp>
        <p:nvSpPr>
          <p:cNvPr id="6" name="Espace réservé du numéro de diapositive 30">
            <a:extLst>
              <a:ext uri="{FF2B5EF4-FFF2-40B4-BE49-F238E27FC236}">
                <a16:creationId xmlns:a16="http://schemas.microsoft.com/office/drawing/2014/main" id="{38DD6576-402F-8D64-0C12-B2895F5AE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357D7A9-65C0-4197-AEB6-CFB9F2BFE734}" type="slidenum">
              <a:rPr lang="fr-BE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19</a:t>
            </a:fld>
            <a:endParaRPr lang="fr-B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Image 7" descr="Une image contenant texte, Police, diagramme, ligne&#10;&#10;Description générée automatiquement">
            <a:extLst>
              <a:ext uri="{FF2B5EF4-FFF2-40B4-BE49-F238E27FC236}">
                <a16:creationId xmlns:a16="http://schemas.microsoft.com/office/drawing/2014/main" id="{C0F76247-18E3-5C56-CD65-2648C8A156A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3856956"/>
            <a:ext cx="5422260" cy="2864520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99222957-EE6C-946C-6E69-9B51D4477D70}"/>
                  </a:ext>
                </a:extLst>
              </p:cNvPr>
              <p:cNvSpPr txBox="1"/>
              <p:nvPr/>
            </p:nvSpPr>
            <p:spPr>
              <a:xfrm>
                <a:off x="126160" y="1079331"/>
                <a:ext cx="6579440" cy="2462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sz="22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● </a:t>
                </a:r>
                <a:r>
                  <a:rPr lang="fr-BE" sz="22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Detection</a:t>
                </a:r>
                <a:r>
                  <a:rPr lang="fr-BE" sz="22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of rotation </a:t>
                </a:r>
                <a:r>
                  <a:rPr lang="fr-BE" sz="22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period</a:t>
                </a:r>
                <a:r>
                  <a:rPr lang="fr-BE" sz="22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BE" sz="22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related</a:t>
                </a:r>
                <a:r>
                  <a:rPr lang="fr-BE" sz="22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to </a:t>
                </a:r>
                <a:r>
                  <a:rPr lang="fr-BE" sz="22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asymmetry</a:t>
                </a:r>
                <a:r>
                  <a:rPr lang="fr-BE" sz="22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in longitudinal distribution of </a:t>
                </a:r>
                <a:r>
                  <a:rPr lang="fr-BE" sz="22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bright</a:t>
                </a:r>
                <a:r>
                  <a:rPr lang="fr-BE" sz="22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structures</a:t>
                </a:r>
              </a:p>
              <a:p>
                <a:endParaRPr lang="fr-BE" sz="2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fr-BE" sz="22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● Solar images </a:t>
                </a:r>
                <a:r>
                  <a:rPr lang="fr-BE" sz="2200" dirty="0" err="1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reconstructed</a:t>
                </a:r>
                <a:r>
                  <a:rPr lang="fr-BE" sz="22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from </a:t>
                </a:r>
                <a:r>
                  <a:rPr lang="fr-BE" sz="2200" dirty="0" err="1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every</a:t>
                </a:r>
                <a:r>
                  <a:rPr lang="fr-BE" sz="22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angles of </a:t>
                </a:r>
                <a:r>
                  <a:rPr lang="fr-BE" sz="2200" dirty="0" err="1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view</a:t>
                </a:r>
                <a:endParaRPr lang="fr-BE" sz="22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fr-BE" sz="2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fr-BE" sz="2200" dirty="0">
                    <a:solidFill>
                      <a:srgbClr val="B2B2B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● Solar rotation </a:t>
                </a:r>
                <a:r>
                  <a:rPr lang="fr-BE" sz="2200" dirty="0" err="1">
                    <a:solidFill>
                      <a:srgbClr val="B2B2B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period</a:t>
                </a:r>
                <a:r>
                  <a:rPr lang="fr-BE" sz="2200" dirty="0">
                    <a:solidFill>
                      <a:srgbClr val="B2B2B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BE" sz="2200" dirty="0" err="1">
                    <a:solidFill>
                      <a:srgbClr val="B2B2B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detected</a:t>
                </a:r>
                <a:r>
                  <a:rPr lang="fr-BE" sz="2200" dirty="0">
                    <a:solidFill>
                      <a:srgbClr val="B2B2B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BE" sz="2200" dirty="0" err="1">
                    <a:solidFill>
                      <a:srgbClr val="B2B2B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until</a:t>
                </a:r>
                <a:r>
                  <a:rPr lang="fr-BE" sz="2200" dirty="0">
                    <a:solidFill>
                      <a:srgbClr val="B2B2B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70° of inclination 	</a:t>
                </a:r>
                <a14:m>
                  <m:oMath xmlns:m="http://schemas.openxmlformats.org/officeDocument/2006/math">
                    <m:r>
                      <a:rPr lang="fr-BE" sz="2200" b="0" i="1">
                        <a:solidFill>
                          <a:srgbClr val="B2B2B2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→</m:t>
                    </m:r>
                  </m:oMath>
                </a14:m>
                <a:r>
                  <a:rPr lang="fr-BE" sz="2200" dirty="0">
                    <a:solidFill>
                      <a:srgbClr val="B2B2B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application for </a:t>
                </a:r>
                <a:r>
                  <a:rPr lang="fr-BE" sz="2200" dirty="0" err="1">
                    <a:solidFill>
                      <a:srgbClr val="B2B2B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solar</a:t>
                </a:r>
                <a:r>
                  <a:rPr lang="fr-BE" sz="2200" dirty="0">
                    <a:solidFill>
                      <a:srgbClr val="B2B2B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-type stars</a:t>
                </a: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99222957-EE6C-946C-6E69-9B51D4477D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160" y="1079331"/>
                <a:ext cx="6579440" cy="2462213"/>
              </a:xfrm>
              <a:prstGeom prst="rect">
                <a:avLst/>
              </a:prstGeom>
              <a:blipFill>
                <a:blip r:embed="rId8"/>
                <a:stretch>
                  <a:fillRect l="-1205" t="-1733" r="-1297" b="-4208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Ellipse 13">
            <a:extLst>
              <a:ext uri="{FF2B5EF4-FFF2-40B4-BE49-F238E27FC236}">
                <a16:creationId xmlns:a16="http://schemas.microsoft.com/office/drawing/2014/main" id="{85DEE6AA-A0BB-9400-F0C1-FD40FFF06A7D}"/>
              </a:ext>
            </a:extLst>
          </p:cNvPr>
          <p:cNvSpPr/>
          <p:nvPr/>
        </p:nvSpPr>
        <p:spPr>
          <a:xfrm>
            <a:off x="7881936" y="4312139"/>
            <a:ext cx="2322000" cy="2322000"/>
          </a:xfrm>
          <a:prstGeom prst="ellipse">
            <a:avLst/>
          </a:prstGeom>
          <a:solidFill>
            <a:srgbClr val="FFFEF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8" name="Image 17" descr="Une image contenant texte, diagramme, ligne, capture d’écran&#10;&#10;Description générée automatiquement">
            <a:extLst>
              <a:ext uri="{FF2B5EF4-FFF2-40B4-BE49-F238E27FC236}">
                <a16:creationId xmlns:a16="http://schemas.microsoft.com/office/drawing/2014/main" id="{1FF4220E-FD79-E6C8-A845-541ACE7A691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589" y="1075584"/>
            <a:ext cx="4511211" cy="308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58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69D441A6-595E-B70D-C010-58E7B280CDF3}"/>
              </a:ext>
            </a:extLst>
          </p:cNvPr>
          <p:cNvSpPr/>
          <p:nvPr/>
        </p:nvSpPr>
        <p:spPr>
          <a:xfrm>
            <a:off x="9760097" y="-1286131"/>
            <a:ext cx="3132000" cy="27763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1311981" y="117436"/>
            <a:ext cx="725606" cy="944950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417" y="46596"/>
            <a:ext cx="1304684" cy="1082888"/>
          </a:xfrm>
          <a:prstGeom prst="rect">
            <a:avLst/>
          </a:prstGeom>
        </p:spPr>
      </p:pic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A0E8708E-93ED-4AC0-A349-2A2E63402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2</a:t>
            </a:fld>
            <a:endParaRPr lang="fr-BE" dirty="0"/>
          </a:p>
        </p:txBody>
      </p:sp>
      <p:pic>
        <p:nvPicPr>
          <p:cNvPr id="15" name="Image 14" descr="Une image contenant boule, assis, intérieur, noir&#10;&#10;Description générée automatiquement">
            <a:extLst>
              <a:ext uri="{FF2B5EF4-FFF2-40B4-BE49-F238E27FC236}">
                <a16:creationId xmlns:a16="http://schemas.microsoft.com/office/drawing/2014/main" id="{71B8F307-A764-AD0A-8E01-7BA3B8E066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474" y="2537422"/>
            <a:ext cx="3388887" cy="3384924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748BE411-5B0F-E830-0136-F473015E92F8}"/>
              </a:ext>
            </a:extLst>
          </p:cNvPr>
          <p:cNvSpPr txBox="1">
            <a:spLocks/>
          </p:cNvSpPr>
          <p:nvPr/>
        </p:nvSpPr>
        <p:spPr>
          <a:xfrm>
            <a:off x="3974864" y="6005294"/>
            <a:ext cx="3414496" cy="4839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BE" sz="2500" b="1" dirty="0" err="1">
                <a:solidFill>
                  <a:srgbClr val="00B050"/>
                </a:solidFill>
              </a:rPr>
              <a:t>Chromosphere</a:t>
            </a:r>
            <a:r>
              <a:rPr lang="fr-BE" sz="2500" b="1" dirty="0">
                <a:solidFill>
                  <a:srgbClr val="00B050"/>
                </a:solidFill>
              </a:rPr>
              <a:t> (Ca II K)</a:t>
            </a:r>
            <a:endParaRPr lang="fr-BE" sz="2500" b="1" dirty="0"/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4EB7B997-6CF9-0867-EAED-0B4167BC8919}"/>
              </a:ext>
            </a:extLst>
          </p:cNvPr>
          <p:cNvSpPr txBox="1">
            <a:spLocks/>
          </p:cNvSpPr>
          <p:nvPr/>
        </p:nvSpPr>
        <p:spPr>
          <a:xfrm>
            <a:off x="1" y="1536683"/>
            <a:ext cx="12192000" cy="49729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BE" sz="2500" dirty="0">
                <a:solidFill>
                  <a:srgbClr val="FF0000"/>
                </a:solidFill>
              </a:rPr>
              <a:t> </a:t>
            </a:r>
            <a:r>
              <a:rPr lang="fr-BE" sz="2500" dirty="0"/>
              <a:t>Exploitation of Ca II K images </a:t>
            </a:r>
            <a:r>
              <a:rPr lang="fr-BE" sz="2500" dirty="0" err="1"/>
              <a:t>taken</a:t>
            </a:r>
            <a:r>
              <a:rPr lang="fr-BE" sz="2500" dirty="0"/>
              <a:t> with USET (« Uccle Solar Equatorial Table »)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3B22D7D-4B9F-B7BF-E202-C5E1B6396065}"/>
              </a:ext>
            </a:extLst>
          </p:cNvPr>
          <p:cNvSpPr/>
          <p:nvPr/>
        </p:nvSpPr>
        <p:spPr>
          <a:xfrm>
            <a:off x="679619" y="817364"/>
            <a:ext cx="7691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500" i="1" u="sng" dirty="0"/>
              <a:t>1.1. </a:t>
            </a:r>
            <a:r>
              <a:rPr lang="fr-BE" sz="2500" i="1" u="sng" dirty="0" err="1"/>
              <a:t>Dataset</a:t>
            </a:r>
            <a:endParaRPr lang="fr-BE" sz="2500" i="1" u="sng" dirty="0"/>
          </a:p>
        </p:txBody>
      </p:sp>
      <p:pic>
        <p:nvPicPr>
          <p:cNvPr id="31" name="Image 30" descr="Une image contenant intérieur, assis, évier, table&#10;&#10;Description générée automatiquement">
            <a:extLst>
              <a:ext uri="{FF2B5EF4-FFF2-40B4-BE49-F238E27FC236}">
                <a16:creationId xmlns:a16="http://schemas.microsoft.com/office/drawing/2014/main" id="{B8C89A82-A772-2FF4-7DF5-E9144F4E41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47" y="2314861"/>
            <a:ext cx="3096927" cy="414557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B005E2A-4D01-9E37-9675-6AEEF7EB4B5A}"/>
              </a:ext>
            </a:extLst>
          </p:cNvPr>
          <p:cNvSpPr/>
          <p:nvPr/>
        </p:nvSpPr>
        <p:spPr>
          <a:xfrm>
            <a:off x="1904846" y="2701749"/>
            <a:ext cx="416560" cy="3107955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9" name="Image 38" descr="Une image contenant diagramme, croquis, ligne, origami&#10;&#10;Description générée automatiquement">
            <a:extLst>
              <a:ext uri="{FF2B5EF4-FFF2-40B4-BE49-F238E27FC236}">
                <a16:creationId xmlns:a16="http://schemas.microsoft.com/office/drawing/2014/main" id="{112C422F-C8DA-0D74-9654-D9B5E7D23D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605" y="2212408"/>
            <a:ext cx="4186984" cy="2273173"/>
          </a:xfrm>
          <a:prstGeom prst="rect">
            <a:avLst/>
          </a:prstGeom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C2639044-7C1F-B037-7D60-84773F99CC38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2321406" y="4255727"/>
            <a:ext cx="1536915" cy="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45CFAB51-1CCA-E61D-B690-D050A1829BE9}"/>
              </a:ext>
            </a:extLst>
          </p:cNvPr>
          <p:cNvSpPr txBox="1"/>
          <p:nvPr/>
        </p:nvSpPr>
        <p:spPr>
          <a:xfrm>
            <a:off x="10388129" y="2320877"/>
            <a:ext cx="14194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BE" sz="1200" i="0" dirty="0" err="1">
                <a:solidFill>
                  <a:srgbClr val="00B050"/>
                </a:solidFill>
                <a:effectLst/>
                <a:latin typeface="-apple-system"/>
              </a:rPr>
              <a:t>Baliunas</a:t>
            </a:r>
            <a:r>
              <a:rPr lang="fr-BE" sz="1200" i="0" dirty="0">
                <a:solidFill>
                  <a:srgbClr val="00B050"/>
                </a:solidFill>
                <a:effectLst/>
                <a:latin typeface="-apple-system"/>
              </a:rPr>
              <a:t> et al. 1998</a:t>
            </a:r>
          </a:p>
        </p:txBody>
      </p:sp>
      <p:sp>
        <p:nvSpPr>
          <p:cNvPr id="9" name="Flèche : demi-tour 8">
            <a:extLst>
              <a:ext uri="{FF2B5EF4-FFF2-40B4-BE49-F238E27FC236}">
                <a16:creationId xmlns:a16="http://schemas.microsoft.com/office/drawing/2014/main" id="{2404BEFB-8355-9E8E-4B58-EF7B035AA048}"/>
              </a:ext>
            </a:extLst>
          </p:cNvPr>
          <p:cNvSpPr/>
          <p:nvPr/>
        </p:nvSpPr>
        <p:spPr>
          <a:xfrm rot="5400000" flipV="1">
            <a:off x="7465978" y="5785639"/>
            <a:ext cx="776594" cy="331726"/>
          </a:xfrm>
          <a:prstGeom prst="uturnArrow">
            <a:avLst>
              <a:gd name="adj1" fmla="val 8827"/>
              <a:gd name="adj2" fmla="val 12533"/>
              <a:gd name="adj3" fmla="val 25000"/>
              <a:gd name="adj4" fmla="val 43503"/>
              <a:gd name="adj5" fmla="val 10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space réservé du contenu 2">
                <a:extLst>
                  <a:ext uri="{FF2B5EF4-FFF2-40B4-BE49-F238E27FC236}">
                    <a16:creationId xmlns:a16="http://schemas.microsoft.com/office/drawing/2014/main" id="{83689003-F3E2-969D-A4EA-9453AA4964F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66605" y="4594050"/>
                <a:ext cx="4248150" cy="193858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fr-BE" sz="2000" u="sng" dirty="0"/>
                  <a:t>Ca II K line </a:t>
                </a:r>
                <a:r>
                  <a:rPr lang="fr-BE" sz="2000" u="sng" dirty="0" err="1"/>
                  <a:t>centered</a:t>
                </a:r>
                <a:r>
                  <a:rPr lang="fr-BE" sz="2000" u="sng" dirty="0"/>
                  <a:t> at :</a:t>
                </a:r>
                <a:r>
                  <a:rPr lang="fr-BE" sz="2000" dirty="0"/>
                  <a:t> 3933.7 Å</a:t>
                </a:r>
              </a:p>
              <a:p>
                <a:pPr marL="0" indent="0" algn="ctr">
                  <a:buNone/>
                </a:pPr>
                <a:r>
                  <a:rPr lang="fr-BE" sz="2000" u="sng" dirty="0"/>
                  <a:t>Filter </a:t>
                </a:r>
                <a:r>
                  <a:rPr lang="fr-BE" sz="2000" u="sng" dirty="0" err="1"/>
                  <a:t>bandpass</a:t>
                </a:r>
                <a:r>
                  <a:rPr lang="fr-BE" sz="2000" u="sng" dirty="0"/>
                  <a:t> :</a:t>
                </a:r>
                <a:r>
                  <a:rPr lang="fr-BE" sz="2000" dirty="0"/>
                  <a:t> </a:t>
                </a:r>
                <a:r>
                  <a:rPr lang="fr-BE" sz="2000" b="1" dirty="0">
                    <a:solidFill>
                      <a:schemeClr val="accent2"/>
                    </a:solidFill>
                  </a:rPr>
                  <a:t>2.7 Å</a:t>
                </a:r>
              </a:p>
              <a:p>
                <a:pPr marL="0" indent="0" algn="ctr">
                  <a:buNone/>
                </a:pPr>
                <a:r>
                  <a:rPr lang="fr-BE" sz="2000" u="sng" dirty="0" err="1"/>
                  <a:t>Dataset</a:t>
                </a:r>
                <a:r>
                  <a:rPr lang="fr-BE" sz="2000" u="sng" dirty="0"/>
                  <a:t> :</a:t>
                </a:r>
                <a:r>
                  <a:rPr lang="fr-BE" sz="2000" dirty="0"/>
                  <a:t> </a:t>
                </a:r>
                <a14:m>
                  <m:oMath xmlns:m="http://schemas.openxmlformats.org/officeDocument/2006/math">
                    <m:r>
                      <a:rPr lang="fr-BE" sz="2000" i="1">
                        <a:latin typeface="Cambria Math" panose="02040503050406030204" pitchFamily="18" charset="0"/>
                      </a:rPr>
                      <m:t>~ </m:t>
                    </m:r>
                  </m:oMath>
                </a14:m>
                <a:r>
                  <a:rPr lang="fr-BE" sz="2000" dirty="0"/>
                  <a:t>23.000 Ca II K images</a:t>
                </a:r>
                <a:br>
                  <a:rPr lang="fr-BE" sz="2000" dirty="0"/>
                </a:br>
                <a:r>
                  <a:rPr lang="fr-BE" sz="2000" dirty="0"/>
                  <a:t>since July 2012</a:t>
                </a:r>
              </a:p>
              <a:p>
                <a:pPr marL="0" indent="0" algn="ctr">
                  <a:buNone/>
                </a:pPr>
                <a:r>
                  <a:rPr lang="fr-BE" sz="2000" dirty="0" err="1"/>
                  <a:t>After</a:t>
                </a:r>
                <a:r>
                  <a:rPr lang="fr-BE" sz="2000" dirty="0"/>
                  <a:t> </a:t>
                </a:r>
                <a:r>
                  <a:rPr lang="fr-BE" sz="2000" dirty="0" err="1"/>
                  <a:t>sorting</a:t>
                </a:r>
                <a:r>
                  <a:rPr lang="fr-BE" sz="2000" dirty="0"/>
                  <a:t> </a:t>
                </a:r>
                <a14:m>
                  <m:oMath xmlns:m="http://schemas.openxmlformats.org/officeDocument/2006/math">
                    <m:r>
                      <a:rPr lang="fr-BE" sz="2000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fr-BE" sz="2000" dirty="0"/>
                  <a:t> 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fr-BE" sz="20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borderBoxPr>
                      <m:e>
                        <m:r>
                          <m:rPr>
                            <m:nor/>
                          </m:rPr>
                          <a:rPr lang="fr-BE" sz="2000" b="1" dirty="0">
                            <a:solidFill>
                              <a:srgbClr val="FF0000"/>
                            </a:solidFill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fr-BE" sz="2000" b="1" i="0" dirty="0" smtClean="0">
                            <a:solidFill>
                              <a:srgbClr val="FF0000"/>
                            </a:solidFill>
                          </a:rPr>
                          <m:t>725</m:t>
                        </m:r>
                        <m:r>
                          <m:rPr>
                            <m:nor/>
                          </m:rPr>
                          <a:rPr lang="fr-BE" sz="2000" b="1" dirty="0">
                            <a:solidFill>
                              <a:srgbClr val="FF0000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BE" sz="2000" b="1" dirty="0">
                            <a:solidFill>
                              <a:srgbClr val="FF0000"/>
                            </a:solidFill>
                          </a:rPr>
                          <m:t>images</m:t>
                        </m:r>
                      </m:e>
                    </m:borderBox>
                  </m:oMath>
                </a14:m>
                <a:endParaRPr lang="fr-BE" sz="2000" b="1" dirty="0"/>
              </a:p>
            </p:txBody>
          </p:sp>
        </mc:Choice>
        <mc:Fallback xmlns="">
          <p:sp>
            <p:nvSpPr>
              <p:cNvPr id="10" name="Espace réservé du contenu 2">
                <a:extLst>
                  <a:ext uri="{FF2B5EF4-FFF2-40B4-BE49-F238E27FC236}">
                    <a16:creationId xmlns:a16="http://schemas.microsoft.com/office/drawing/2014/main" id="{83689003-F3E2-969D-A4EA-9453AA4964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6605" y="4594050"/>
                <a:ext cx="4248150" cy="1938589"/>
              </a:xfrm>
              <a:prstGeom prst="rect">
                <a:avLst/>
              </a:prstGeom>
              <a:blipFill>
                <a:blip r:embed="rId7"/>
                <a:stretch>
                  <a:fillRect t="-3459" b="-2201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12647895-C69F-97C2-F348-29E4F6E8E99F}"/>
              </a:ext>
            </a:extLst>
          </p:cNvPr>
          <p:cNvSpPr/>
          <p:nvPr/>
        </p:nvSpPr>
        <p:spPr>
          <a:xfrm>
            <a:off x="9083730" y="2300287"/>
            <a:ext cx="1374550" cy="1975419"/>
          </a:xfrm>
          <a:prstGeom prst="rect">
            <a:avLst/>
          </a:prstGeom>
          <a:noFill/>
          <a:ln w="28575"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4F375573-A7C4-6819-28FA-768AF12DCA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160" y="-4681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dirty="0"/>
              <a:t>1</a:t>
            </a:r>
            <a:r>
              <a:rPr lang="en-US" sz="4000" b="1" u="sng" kern="1200" dirty="0">
                <a:latin typeface="+mj-lt"/>
                <a:ea typeface="+mj-ea"/>
                <a:cs typeface="+mj-cs"/>
              </a:rPr>
              <a:t>. USET index </a:t>
            </a:r>
          </a:p>
        </p:txBody>
      </p:sp>
      <p:pic>
        <p:nvPicPr>
          <p:cNvPr id="13" name="Image 12" descr="Une image contenant solaire&#10;&#10;Description générée automatiquement avec une confiance moyenne">
            <a:extLst>
              <a:ext uri="{FF2B5EF4-FFF2-40B4-BE49-F238E27FC236}">
                <a16:creationId xmlns:a16="http://schemas.microsoft.com/office/drawing/2014/main" id="{0AF58836-370B-FE56-0E2E-488C53495B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1" y="1877908"/>
            <a:ext cx="1146056" cy="1146056"/>
          </a:xfrm>
          <a:prstGeom prst="rect">
            <a:avLst/>
          </a:prstGeom>
        </p:spPr>
      </p:pic>
      <p:sp>
        <p:nvSpPr>
          <p:cNvPr id="3" name="Espace réservé du numéro de diapositive 30">
            <a:extLst>
              <a:ext uri="{FF2B5EF4-FFF2-40B4-BE49-F238E27FC236}">
                <a16:creationId xmlns:a16="http://schemas.microsoft.com/office/drawing/2014/main" id="{28960346-E931-0C9F-C56E-CD1AAF372E9A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57D7A9-65C0-4197-AEB6-CFB9F2BFE734}" type="slidenum">
              <a:rPr lang="fr-BE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pPr/>
              <a:t>2</a:t>
            </a:fld>
            <a:endParaRPr lang="fr-B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398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75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75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7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75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5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75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 animBg="1"/>
      <p:bldP spid="35" grpId="0"/>
      <p:bldP spid="9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_rotation_inclinaisons">
            <a:hlinkClick r:id="" action="ppaction://media"/>
            <a:extLst>
              <a:ext uri="{FF2B5EF4-FFF2-40B4-BE49-F238E27FC236}">
                <a16:creationId xmlns:a16="http://schemas.microsoft.com/office/drawing/2014/main" id="{FB235A36-8131-F5BE-43E3-3A4ADA50BE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contrast="-4000"/>
          </a:blip>
          <a:srcRect l="59045" r="11428"/>
          <a:stretch/>
        </p:blipFill>
        <p:spPr>
          <a:xfrm>
            <a:off x="7200000" y="0"/>
            <a:ext cx="3600000" cy="6858000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69D441A6-595E-B70D-C010-58E7B280CDF3}"/>
              </a:ext>
            </a:extLst>
          </p:cNvPr>
          <p:cNvSpPr/>
          <p:nvPr/>
        </p:nvSpPr>
        <p:spPr>
          <a:xfrm>
            <a:off x="9760097" y="-1286131"/>
            <a:ext cx="3132000" cy="27763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1311981" y="117436"/>
            <a:ext cx="725606" cy="944950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417" y="46596"/>
            <a:ext cx="1304684" cy="1082888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4F375573-A7C4-6819-28FA-768AF12DCA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160" y="-4681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dirty="0"/>
              <a:t>4</a:t>
            </a:r>
            <a:r>
              <a:rPr lang="en-US" sz="4000" b="1" u="sng" kern="1200" dirty="0">
                <a:latin typeface="+mj-lt"/>
                <a:ea typeface="+mj-ea"/>
                <a:cs typeface="+mj-cs"/>
              </a:rPr>
              <a:t>. Summary</a:t>
            </a:r>
          </a:p>
        </p:txBody>
      </p:sp>
      <p:sp>
        <p:nvSpPr>
          <p:cNvPr id="6" name="Espace réservé du numéro de diapositive 30">
            <a:extLst>
              <a:ext uri="{FF2B5EF4-FFF2-40B4-BE49-F238E27FC236}">
                <a16:creationId xmlns:a16="http://schemas.microsoft.com/office/drawing/2014/main" id="{38DD6576-402F-8D64-0C12-B2895F5AE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357D7A9-65C0-4197-AEB6-CFB9F2BFE734}" type="slidenum">
              <a:rPr lang="fr-BE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</a:t>
            </a:fld>
            <a:endParaRPr lang="fr-B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Image 3" descr="Une image contenant texte, diagramme, ligne, capture d’écran&#10;&#10;Description générée automatiquement">
            <a:extLst>
              <a:ext uri="{FF2B5EF4-FFF2-40B4-BE49-F238E27FC236}">
                <a16:creationId xmlns:a16="http://schemas.microsoft.com/office/drawing/2014/main" id="{8C0D0C7C-55B2-4B6B-B08D-6192ECC9D0B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589" y="1075584"/>
            <a:ext cx="4511211" cy="3080827"/>
          </a:xfrm>
          <a:prstGeom prst="rect">
            <a:avLst/>
          </a:prstGeom>
        </p:spPr>
      </p:pic>
      <p:pic>
        <p:nvPicPr>
          <p:cNvPr id="8" name="Image 7" descr="Une image contenant texte, Police, diagramme, ligne&#10;&#10;Description générée automatiquement">
            <a:extLst>
              <a:ext uri="{FF2B5EF4-FFF2-40B4-BE49-F238E27FC236}">
                <a16:creationId xmlns:a16="http://schemas.microsoft.com/office/drawing/2014/main" id="{C0F76247-18E3-5C56-CD65-2648C8A156A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3856956"/>
            <a:ext cx="5422260" cy="2864520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99222957-EE6C-946C-6E69-9B51D4477D70}"/>
                  </a:ext>
                </a:extLst>
              </p:cNvPr>
              <p:cNvSpPr txBox="1"/>
              <p:nvPr/>
            </p:nvSpPr>
            <p:spPr>
              <a:xfrm>
                <a:off x="126160" y="1079331"/>
                <a:ext cx="6684730" cy="2462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sz="22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● </a:t>
                </a:r>
                <a:r>
                  <a:rPr lang="fr-BE" sz="22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Detection</a:t>
                </a:r>
                <a:r>
                  <a:rPr lang="fr-BE" sz="22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of rotation </a:t>
                </a:r>
                <a:r>
                  <a:rPr lang="fr-BE" sz="22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period</a:t>
                </a:r>
                <a:r>
                  <a:rPr lang="fr-BE" sz="22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BE" sz="22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related</a:t>
                </a:r>
                <a:r>
                  <a:rPr lang="fr-BE" sz="22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to </a:t>
                </a:r>
                <a:r>
                  <a:rPr lang="fr-BE" sz="22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asymmetry</a:t>
                </a:r>
                <a:r>
                  <a:rPr lang="fr-BE" sz="22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in longitudinal distribution of </a:t>
                </a:r>
                <a:r>
                  <a:rPr lang="fr-BE" sz="22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bright</a:t>
                </a:r>
                <a:r>
                  <a:rPr lang="fr-BE" sz="22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structures</a:t>
                </a:r>
              </a:p>
              <a:p>
                <a:endParaRPr lang="fr-BE" sz="2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fr-BE" sz="22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● Solar images </a:t>
                </a:r>
                <a:r>
                  <a:rPr lang="fr-BE" sz="22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reconstructed</a:t>
                </a:r>
                <a:r>
                  <a:rPr lang="fr-BE" sz="22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from </a:t>
                </a:r>
                <a:r>
                  <a:rPr lang="fr-BE" sz="22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every</a:t>
                </a:r>
                <a:r>
                  <a:rPr lang="fr-BE" sz="22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angle of </a:t>
                </a:r>
                <a:r>
                  <a:rPr lang="fr-BE" sz="22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view</a:t>
                </a:r>
                <a:endParaRPr lang="fr-BE" sz="22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fr-BE" sz="2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fr-BE" sz="2200" dirty="0">
                    <a:solidFill>
                      <a:srgbClr val="B2B2B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● Solar rotation </a:t>
                </a:r>
                <a:r>
                  <a:rPr lang="fr-BE" sz="2200" dirty="0" err="1">
                    <a:solidFill>
                      <a:srgbClr val="B2B2B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period</a:t>
                </a:r>
                <a:r>
                  <a:rPr lang="fr-BE" sz="2200" dirty="0">
                    <a:solidFill>
                      <a:srgbClr val="B2B2B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BE" sz="2200" dirty="0" err="1">
                    <a:solidFill>
                      <a:srgbClr val="B2B2B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detected</a:t>
                </a:r>
                <a:r>
                  <a:rPr lang="fr-BE" sz="2200" dirty="0">
                    <a:solidFill>
                      <a:srgbClr val="B2B2B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BE" sz="2200" dirty="0" err="1">
                    <a:solidFill>
                      <a:srgbClr val="B2B2B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until</a:t>
                </a:r>
                <a:r>
                  <a:rPr lang="fr-BE" sz="2200" dirty="0">
                    <a:solidFill>
                      <a:srgbClr val="B2B2B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70° of inclination 	</a:t>
                </a:r>
                <a14:m>
                  <m:oMath xmlns:m="http://schemas.openxmlformats.org/officeDocument/2006/math">
                    <m:r>
                      <a:rPr lang="fr-BE" sz="2200" b="0" i="1">
                        <a:solidFill>
                          <a:srgbClr val="B2B2B2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→</m:t>
                    </m:r>
                  </m:oMath>
                </a14:m>
                <a:r>
                  <a:rPr lang="fr-BE" sz="2200" dirty="0">
                    <a:solidFill>
                      <a:srgbClr val="B2B2B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application for </a:t>
                </a:r>
                <a:r>
                  <a:rPr lang="fr-BE" sz="2200" dirty="0" err="1">
                    <a:solidFill>
                      <a:srgbClr val="B2B2B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solar</a:t>
                </a:r>
                <a:r>
                  <a:rPr lang="fr-BE" sz="2200" dirty="0">
                    <a:solidFill>
                      <a:srgbClr val="B2B2B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-type stars</a:t>
                </a: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99222957-EE6C-946C-6E69-9B51D4477D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160" y="1079331"/>
                <a:ext cx="6684730" cy="2462213"/>
              </a:xfrm>
              <a:prstGeom prst="rect">
                <a:avLst/>
              </a:prstGeom>
              <a:blipFill>
                <a:blip r:embed="rId9"/>
                <a:stretch>
                  <a:fillRect l="-1186" t="-1733" b="-4208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467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99FD95-AA9A-1984-E8B7-4D370F1DE110}"/>
              </a:ext>
            </a:extLst>
          </p:cNvPr>
          <p:cNvSpPr/>
          <p:nvPr/>
        </p:nvSpPr>
        <p:spPr>
          <a:xfrm>
            <a:off x="1138410" y="0"/>
            <a:ext cx="3657600" cy="6862681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0" name="Video_rotation_inclinaisons">
            <a:hlinkClick r:id="" action="ppaction://media"/>
            <a:extLst>
              <a:ext uri="{FF2B5EF4-FFF2-40B4-BE49-F238E27FC236}">
                <a16:creationId xmlns:a16="http://schemas.microsoft.com/office/drawing/2014/main" id="{52BC551A-1FEC-68D9-6BE5-71F8271C3B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9045" r="11428"/>
          <a:stretch/>
        </p:blipFill>
        <p:spPr>
          <a:xfrm>
            <a:off x="7200000" y="0"/>
            <a:ext cx="3600000" cy="6858000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69D441A6-595E-B70D-C010-58E7B280CDF3}"/>
              </a:ext>
            </a:extLst>
          </p:cNvPr>
          <p:cNvSpPr/>
          <p:nvPr/>
        </p:nvSpPr>
        <p:spPr>
          <a:xfrm>
            <a:off x="9760097" y="-1286131"/>
            <a:ext cx="3132000" cy="27763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1311981" y="117436"/>
            <a:ext cx="725606" cy="944950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417" y="46596"/>
            <a:ext cx="1304684" cy="1082888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4F375573-A7C4-6819-28FA-768AF12DCA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160" y="-4681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dirty="0"/>
              <a:t>4</a:t>
            </a:r>
            <a:r>
              <a:rPr lang="en-US" sz="4000" b="1" u="sng" kern="1200" dirty="0">
                <a:latin typeface="+mj-lt"/>
                <a:ea typeface="+mj-ea"/>
                <a:cs typeface="+mj-cs"/>
              </a:rPr>
              <a:t>. Summary</a:t>
            </a:r>
          </a:p>
        </p:txBody>
      </p:sp>
      <p:sp>
        <p:nvSpPr>
          <p:cNvPr id="6" name="Espace réservé du numéro de diapositive 30">
            <a:extLst>
              <a:ext uri="{FF2B5EF4-FFF2-40B4-BE49-F238E27FC236}">
                <a16:creationId xmlns:a16="http://schemas.microsoft.com/office/drawing/2014/main" id="{38DD6576-402F-8D64-0C12-B2895F5AE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357D7A9-65C0-4197-AEB6-CFB9F2BFE734}" type="slidenum">
              <a:rPr lang="fr-BE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21</a:t>
            </a:fld>
            <a:endParaRPr lang="fr-B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Image 3" descr="Une image contenant texte, diagramme, ligne, capture d’écran&#10;&#10;Description générée automatiquement">
            <a:extLst>
              <a:ext uri="{FF2B5EF4-FFF2-40B4-BE49-F238E27FC236}">
                <a16:creationId xmlns:a16="http://schemas.microsoft.com/office/drawing/2014/main" id="{8C0D0C7C-55B2-4B6B-B08D-6192ECC9D0B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589" y="1073086"/>
            <a:ext cx="4511211" cy="3080827"/>
          </a:xfrm>
          <a:prstGeom prst="rect">
            <a:avLst/>
          </a:prstGeom>
        </p:spPr>
      </p:pic>
      <p:pic>
        <p:nvPicPr>
          <p:cNvPr id="8" name="Image 7" descr="Une image contenant texte, Police, diagramme, ligne&#10;&#10;Description générée automatiquement">
            <a:extLst>
              <a:ext uri="{FF2B5EF4-FFF2-40B4-BE49-F238E27FC236}">
                <a16:creationId xmlns:a16="http://schemas.microsoft.com/office/drawing/2014/main" id="{C0F76247-18E3-5C56-CD65-2648C8A156A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3862322"/>
            <a:ext cx="5412100" cy="2859153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99222957-EE6C-946C-6E69-9B51D4477D70}"/>
                  </a:ext>
                </a:extLst>
              </p:cNvPr>
              <p:cNvSpPr txBox="1"/>
              <p:nvPr/>
            </p:nvSpPr>
            <p:spPr>
              <a:xfrm>
                <a:off x="126160" y="1079331"/>
                <a:ext cx="6640400" cy="2462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sz="22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● </a:t>
                </a:r>
                <a:r>
                  <a:rPr lang="fr-BE" sz="22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Detection</a:t>
                </a:r>
                <a:r>
                  <a:rPr lang="fr-BE" sz="22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of rotation </a:t>
                </a:r>
                <a:r>
                  <a:rPr lang="fr-BE" sz="22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period</a:t>
                </a:r>
                <a:r>
                  <a:rPr lang="fr-BE" sz="22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BE" sz="22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related</a:t>
                </a:r>
                <a:r>
                  <a:rPr lang="fr-BE" sz="22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to </a:t>
                </a:r>
                <a:r>
                  <a:rPr lang="fr-BE" sz="22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asymmetry</a:t>
                </a:r>
                <a:r>
                  <a:rPr lang="fr-BE" sz="22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in longitudinal distribution of </a:t>
                </a:r>
                <a:r>
                  <a:rPr lang="fr-BE" sz="22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bright</a:t>
                </a:r>
                <a:r>
                  <a:rPr lang="fr-BE" sz="22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structures</a:t>
                </a:r>
              </a:p>
              <a:p>
                <a:endParaRPr lang="fr-BE" sz="2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fr-BE" sz="22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● Solar images </a:t>
                </a:r>
                <a:r>
                  <a:rPr lang="fr-BE" sz="22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reconstructed</a:t>
                </a:r>
                <a:r>
                  <a:rPr lang="fr-BE" sz="22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from </a:t>
                </a:r>
                <a:r>
                  <a:rPr lang="fr-BE" sz="22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every</a:t>
                </a:r>
                <a:r>
                  <a:rPr lang="fr-BE" sz="22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angles of </a:t>
                </a:r>
                <a:r>
                  <a:rPr lang="fr-BE" sz="22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view</a:t>
                </a:r>
                <a:endParaRPr lang="fr-BE" sz="22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fr-BE" sz="2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fr-BE" sz="22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● Solar rotation </a:t>
                </a:r>
                <a:r>
                  <a:rPr lang="fr-BE" sz="22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period</a:t>
                </a:r>
                <a:r>
                  <a:rPr lang="fr-BE" sz="22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BE" sz="22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detected</a:t>
                </a:r>
                <a:r>
                  <a:rPr lang="fr-BE" sz="22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BE" sz="22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until</a:t>
                </a:r>
                <a:r>
                  <a:rPr lang="fr-BE" sz="22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70° of inclination 	</a:t>
                </a:r>
                <a14:m>
                  <m:oMath xmlns:m="http://schemas.openxmlformats.org/officeDocument/2006/math">
                    <m:r>
                      <a:rPr lang="fr-BE" sz="22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→</m:t>
                    </m:r>
                  </m:oMath>
                </a14:m>
                <a:r>
                  <a:rPr lang="fr-BE" sz="22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application for </a:t>
                </a:r>
                <a:r>
                  <a:rPr lang="fr-BE" sz="22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solar</a:t>
                </a:r>
                <a:r>
                  <a:rPr lang="fr-BE" sz="22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-type stars</a:t>
                </a: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99222957-EE6C-946C-6E69-9B51D4477D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160" y="1079331"/>
                <a:ext cx="6640400" cy="2462213"/>
              </a:xfrm>
              <a:prstGeom prst="rect">
                <a:avLst/>
              </a:prstGeom>
              <a:blipFill>
                <a:blip r:embed="rId9"/>
                <a:stretch>
                  <a:fillRect l="-1194" t="-1733" r="-735" b="-4208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337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>
            <a:extLst>
              <a:ext uri="{FF2B5EF4-FFF2-40B4-BE49-F238E27FC236}">
                <a16:creationId xmlns:a16="http://schemas.microsoft.com/office/drawing/2014/main" id="{22A397E7-BF60-45B2-84C7-B074B76C3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Image 6" descr="Une image contenant boule, assis, intérieur, noir&#10;&#10;Description générée automatiquement">
            <a:extLst>
              <a:ext uri="{FF2B5EF4-FFF2-40B4-BE49-F238E27FC236}">
                <a16:creationId xmlns:a16="http://schemas.microsoft.com/office/drawing/2014/main" id="{ED750D32-7ED2-CFE2-B2B4-F53ACAD5B7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1" r="-1" b="6477"/>
          <a:stretch/>
        </p:blipFill>
        <p:spPr>
          <a:xfrm>
            <a:off x="4283902" y="10"/>
            <a:ext cx="7908098" cy="6857992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46528E-C04A-590E-A6A6-442CD1AC4F28}"/>
              </a:ext>
            </a:extLst>
          </p:cNvPr>
          <p:cNvSpPr txBox="1">
            <a:spLocks/>
          </p:cNvSpPr>
          <p:nvPr/>
        </p:nvSpPr>
        <p:spPr>
          <a:xfrm>
            <a:off x="367156" y="1183254"/>
            <a:ext cx="8776844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  <a:spcAft>
                <a:spcPts val="600"/>
              </a:spcAft>
            </a:pPr>
            <a:r>
              <a:rPr lang="en-US" sz="5000" b="1" i="1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Thank you for your attention !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8585" y="3681408"/>
            <a:ext cx="1193482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6B16B2-8B3D-4BBB-9B1A-3A531DD9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2357D7A9-65C0-4197-AEB6-CFB9F2BFE734}" type="slidenum">
              <a:rPr lang="en-US" smtClean="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22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406745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5ADC3-2C3F-4D9B-9E1A-F5951221E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Structures segmentation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6B16B2-8B3D-4BBB-9B1A-3A531DD9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23</a:t>
            </a:fld>
            <a:endParaRPr lang="fr-BE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7E52200-C9F6-6AD2-C629-93E28E31C6BB}"/>
              </a:ext>
            </a:extLst>
          </p:cNvPr>
          <p:cNvSpPr/>
          <p:nvPr/>
        </p:nvSpPr>
        <p:spPr>
          <a:xfrm>
            <a:off x="423695" y="1089681"/>
            <a:ext cx="7691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500" i="1" u="sng" dirty="0" err="1">
                <a:solidFill>
                  <a:schemeClr val="bg1"/>
                </a:solidFill>
              </a:rPr>
              <a:t>Limb</a:t>
            </a:r>
            <a:r>
              <a:rPr lang="fr-BE" sz="2500" i="1" u="sng" dirty="0">
                <a:solidFill>
                  <a:schemeClr val="bg1"/>
                </a:solidFill>
              </a:rPr>
              <a:t> </a:t>
            </a:r>
            <a:r>
              <a:rPr lang="fr-BE" sz="2500" i="1" u="sng" dirty="0" err="1">
                <a:solidFill>
                  <a:schemeClr val="bg1"/>
                </a:solidFill>
              </a:rPr>
              <a:t>darkening</a:t>
            </a:r>
            <a:r>
              <a:rPr lang="fr-BE" sz="2500" i="1" u="sng" dirty="0">
                <a:solidFill>
                  <a:schemeClr val="bg1"/>
                </a:solidFill>
              </a:rPr>
              <a:t> correction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AA5AD52D-4C15-742C-320A-576A3114366D}"/>
              </a:ext>
            </a:extLst>
          </p:cNvPr>
          <p:cNvSpPr txBox="1">
            <a:spLocks/>
          </p:cNvSpPr>
          <p:nvPr/>
        </p:nvSpPr>
        <p:spPr>
          <a:xfrm>
            <a:off x="3896532" y="2614842"/>
            <a:ext cx="4398936" cy="3153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200" defTabSz="540000"/>
            <a:r>
              <a:rPr lang="fr-BE" sz="2400" b="1" i="1" u="sng" dirty="0"/>
              <a:t>Method :</a:t>
            </a:r>
          </a:p>
          <a:p>
            <a:pPr marL="97200" algn="l" defTabSz="540000"/>
            <a:endParaRPr lang="fr-BE" sz="1000" dirty="0"/>
          </a:p>
          <a:p>
            <a:pPr marL="457200" indent="-360000" algn="l" defTabSz="540000">
              <a:buFont typeface="+mj-lt"/>
              <a:buAutoNum type="arabicPeriod"/>
            </a:pPr>
            <a:r>
              <a:rPr lang="fr-BE" dirty="0"/>
              <a:t>Fit the </a:t>
            </a:r>
            <a:r>
              <a:rPr lang="fr-BE" dirty="0" err="1"/>
              <a:t>intensity</a:t>
            </a:r>
            <a:r>
              <a:rPr lang="fr-BE" dirty="0"/>
              <a:t> profile</a:t>
            </a:r>
          </a:p>
          <a:p>
            <a:pPr marL="457200" indent="-360000" algn="l" defTabSz="540000">
              <a:buFont typeface="+mj-lt"/>
              <a:buAutoNum type="arabicPeriod"/>
            </a:pPr>
            <a:r>
              <a:rPr lang="fr-BE" dirty="0" err="1"/>
              <a:t>Create</a:t>
            </a:r>
            <a:r>
              <a:rPr lang="fr-BE" dirty="0"/>
              <a:t> a </a:t>
            </a:r>
            <a:r>
              <a:rPr lang="fr-BE" dirty="0" err="1"/>
              <a:t>mask</a:t>
            </a:r>
            <a:r>
              <a:rPr lang="fr-BE" dirty="0"/>
              <a:t> </a:t>
            </a:r>
            <a:r>
              <a:rPr lang="fr-BE" dirty="0" err="1"/>
              <a:t>based</a:t>
            </a:r>
            <a:r>
              <a:rPr lang="fr-BE" dirty="0"/>
              <a:t> on the fit</a:t>
            </a:r>
          </a:p>
          <a:p>
            <a:pPr marL="457200" indent="-360000" algn="l" defTabSz="540000">
              <a:buFont typeface="+mj-lt"/>
              <a:buAutoNum type="arabicPeriod"/>
            </a:pPr>
            <a:r>
              <a:rPr lang="fr-BE" dirty="0" err="1"/>
              <a:t>Divide</a:t>
            </a:r>
            <a:r>
              <a:rPr lang="fr-BE" dirty="0"/>
              <a:t> the matrix by the </a:t>
            </a:r>
            <a:r>
              <a:rPr lang="fr-BE" dirty="0" err="1"/>
              <a:t>mask</a:t>
            </a:r>
            <a:endParaRPr lang="fr-BE" dirty="0"/>
          </a:p>
          <a:p>
            <a:pPr marL="457200" indent="-360000" algn="l" defTabSz="540000">
              <a:buFont typeface="+mj-lt"/>
              <a:buAutoNum type="arabicPeriod"/>
            </a:pPr>
            <a:r>
              <a:rPr lang="fr-BE" dirty="0" err="1"/>
              <a:t>Remove</a:t>
            </a:r>
            <a:r>
              <a:rPr lang="fr-BE" dirty="0"/>
              <a:t> the </a:t>
            </a:r>
            <a:r>
              <a:rPr lang="fr-BE" dirty="0" err="1"/>
              <a:t>bright</a:t>
            </a:r>
            <a:r>
              <a:rPr lang="fr-BE" dirty="0"/>
              <a:t> plages</a:t>
            </a:r>
          </a:p>
          <a:p>
            <a:pPr marL="457200" indent="-360000" algn="l" defTabSz="540000">
              <a:buFont typeface="+mj-lt"/>
              <a:buAutoNum type="arabicPeriod"/>
            </a:pPr>
            <a:r>
              <a:rPr lang="fr-BE" dirty="0" err="1"/>
              <a:t>Repeat</a:t>
            </a:r>
            <a:r>
              <a:rPr lang="fr-BE" dirty="0"/>
              <a:t> the </a:t>
            </a:r>
            <a:r>
              <a:rPr lang="fr-BE" dirty="0" err="1"/>
              <a:t>steps</a:t>
            </a:r>
            <a:r>
              <a:rPr lang="fr-BE" dirty="0"/>
              <a:t> 1. 2. &amp; 3.</a:t>
            </a:r>
          </a:p>
        </p:txBody>
      </p:sp>
      <p:pic>
        <p:nvPicPr>
          <p:cNvPr id="3" name="Image 2" descr="Une image contenant objet astronomique, sphère, planète, Événement céleste&#10;&#10;Description générée automatiquement">
            <a:extLst>
              <a:ext uri="{FF2B5EF4-FFF2-40B4-BE49-F238E27FC236}">
                <a16:creationId xmlns:a16="http://schemas.microsoft.com/office/drawing/2014/main" id="{B7A003A9-FA9B-F7D3-96E5-8DD431C7829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38" y="2337716"/>
            <a:ext cx="3780000" cy="3780000"/>
          </a:xfrm>
          <a:prstGeom prst="rect">
            <a:avLst/>
          </a:prstGeom>
        </p:spPr>
      </p:pic>
      <p:pic>
        <p:nvPicPr>
          <p:cNvPr id="7" name="Image 6" descr="Une image contenant nature, objet astronomique, ciel, Événement céleste&#10;&#10;Description générée automatiquement">
            <a:extLst>
              <a:ext uri="{FF2B5EF4-FFF2-40B4-BE49-F238E27FC236}">
                <a16:creationId xmlns:a16="http://schemas.microsoft.com/office/drawing/2014/main" id="{5EFBEB46-14B7-7F41-6A4A-82869ED9871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662" y="2337716"/>
            <a:ext cx="3768000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057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5ADC3-2C3F-4D9B-9E1A-F5951221E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dirty="0">
                <a:solidFill>
                  <a:srgbClr val="FFFFFF"/>
                </a:solidFill>
              </a:rPr>
              <a:t>Structures </a:t>
            </a:r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segmentation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6B16B2-8B3D-4BBB-9B1A-3A531DD9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24</a:t>
            </a:fld>
            <a:endParaRPr lang="fr-BE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7E52200-C9F6-6AD2-C629-93E28E31C6BB}"/>
              </a:ext>
            </a:extLst>
          </p:cNvPr>
          <p:cNvSpPr/>
          <p:nvPr/>
        </p:nvSpPr>
        <p:spPr>
          <a:xfrm>
            <a:off x="423695" y="1089681"/>
            <a:ext cx="7691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500" i="1" u="sng" dirty="0" err="1">
                <a:solidFill>
                  <a:schemeClr val="bg1"/>
                </a:solidFill>
              </a:rPr>
              <a:t>Limb</a:t>
            </a:r>
            <a:r>
              <a:rPr lang="fr-BE" sz="2500" i="1" u="sng" dirty="0">
                <a:solidFill>
                  <a:schemeClr val="bg1"/>
                </a:solidFill>
              </a:rPr>
              <a:t> </a:t>
            </a:r>
            <a:r>
              <a:rPr lang="fr-BE" sz="2500" i="1" u="sng" dirty="0" err="1">
                <a:solidFill>
                  <a:schemeClr val="bg1"/>
                </a:solidFill>
              </a:rPr>
              <a:t>darkening</a:t>
            </a:r>
            <a:r>
              <a:rPr lang="fr-BE" sz="2500" i="1" u="sng" dirty="0">
                <a:solidFill>
                  <a:schemeClr val="bg1"/>
                </a:solidFill>
              </a:rPr>
              <a:t> correction</a:t>
            </a:r>
          </a:p>
        </p:txBody>
      </p:sp>
      <p:pic>
        <p:nvPicPr>
          <p:cNvPr id="3" name="CLV_intensity">
            <a:hlinkClick r:id="" action="ppaction://media"/>
            <a:extLst>
              <a:ext uri="{FF2B5EF4-FFF2-40B4-BE49-F238E27FC236}">
                <a16:creationId xmlns:a16="http://schemas.microsoft.com/office/drawing/2014/main" id="{E96EEF99-ECEF-3739-83CA-BFE89A2A3C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10439" y="1940227"/>
            <a:ext cx="14672637" cy="440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5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 descr="Une image contenant texte, diagramme, capture d’écran, ligne&#10;&#10;Description générée automatiquement">
            <a:extLst>
              <a:ext uri="{FF2B5EF4-FFF2-40B4-BE49-F238E27FC236}">
                <a16:creationId xmlns:a16="http://schemas.microsoft.com/office/drawing/2014/main" id="{EFF7F1DF-F3CC-A673-07A5-8D9DEBF75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332" y="2546551"/>
            <a:ext cx="7950407" cy="4235305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5ADC3-2C3F-4D9B-9E1A-F5951221E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dirty="0">
                <a:solidFill>
                  <a:srgbClr val="FFFFFF"/>
                </a:solidFill>
              </a:rPr>
              <a:t>Structures </a:t>
            </a:r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segmentation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AA96792-6C6E-2948-5898-9202409304A0}"/>
              </a:ext>
            </a:extLst>
          </p:cNvPr>
          <p:cNvSpPr txBox="1">
            <a:spLocks/>
          </p:cNvSpPr>
          <p:nvPr/>
        </p:nvSpPr>
        <p:spPr>
          <a:xfrm>
            <a:off x="1" y="1742163"/>
            <a:ext cx="12192000" cy="49729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BE" sz="2500" dirty="0"/>
          </a:p>
          <a:p>
            <a:pPr algn="l"/>
            <a:endParaRPr lang="fr-BE" sz="2500" dirty="0"/>
          </a:p>
        </p:txBody>
      </p:sp>
      <p:pic>
        <p:nvPicPr>
          <p:cNvPr id="12" name="Image 11" descr="Une image contenant nature, objet astronomique, ciel, Événement céleste&#10;&#10;Description générée automatiquement">
            <a:extLst>
              <a:ext uri="{FF2B5EF4-FFF2-40B4-BE49-F238E27FC236}">
                <a16:creationId xmlns:a16="http://schemas.microsoft.com/office/drawing/2014/main" id="{50E4CC24-B4D2-3540-E81B-32E51195B8B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08" y="1748851"/>
            <a:ext cx="2512192" cy="24967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Espace réservé du contenu 2">
                <a:extLst>
                  <a:ext uri="{FF2B5EF4-FFF2-40B4-BE49-F238E27FC236}">
                    <a16:creationId xmlns:a16="http://schemas.microsoft.com/office/drawing/2014/main" id="{0043B162-FAF8-ED18-1109-CA6E28E2E1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" y="4352882"/>
                <a:ext cx="4100333" cy="250511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97200" algn="l" defTabSz="540000"/>
                <a:r>
                  <a:rPr lang="en-GB" sz="1600" dirty="0"/>
                  <a:t>Quiet Sun doesn’t vary in time </a:t>
                </a:r>
                <a14:m>
                  <m:oMath xmlns:m="http://schemas.openxmlformats.org/officeDocument/2006/math">
                    <m:r>
                      <a:rPr lang="fr-BE" sz="16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GB" sz="1600" dirty="0"/>
                  <a:t> Threshold non affected by the solar activity</a:t>
                </a:r>
              </a:p>
              <a:p>
                <a:pPr marL="97200" algn="l" defTabSz="540000"/>
                <a:r>
                  <a:rPr lang="en-GB" sz="1600" dirty="0"/>
                  <a:t>	</a:t>
                </a:r>
                <a:r>
                  <a:rPr lang="en-GB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● </a:t>
                </a:r>
                <a:r>
                  <a:rPr lang="en-GB" sz="1600" dirty="0"/>
                  <a:t>Compute the </a:t>
                </a:r>
                <a:r>
                  <a:rPr lang="en-GB" sz="1600" b="1" dirty="0">
                    <a:solidFill>
                      <a:srgbClr val="FF0000"/>
                    </a:solidFill>
                  </a:rPr>
                  <a:t>QS intensity</a:t>
                </a:r>
                <a:r>
                  <a:rPr lang="en-GB" sz="1600" dirty="0">
                    <a:solidFill>
                      <a:srgbClr val="FF0000"/>
                    </a:solidFill>
                  </a:rPr>
                  <a:t> </a:t>
                </a:r>
                <a:r>
                  <a:rPr lang="en-GB" sz="16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BE" sz="16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fr-BE" sz="1600" b="0" i="1" smtClean="0">
                            <a:latin typeface="Cambria Math" panose="02040503050406030204" pitchFamily="18" charset="0"/>
                          </a:rPr>
                          <m:t>𝑄𝑆</m:t>
                        </m:r>
                      </m:sub>
                    </m:sSub>
                  </m:oMath>
                </a14:m>
                <a:endParaRPr lang="fr-BE" sz="1600" dirty="0"/>
              </a:p>
              <a:p>
                <a:pPr marL="97200" algn="l" defTabSz="540000"/>
                <a:r>
                  <a:rPr lang="fr-BE" sz="1000" dirty="0"/>
                  <a:t>	</a:t>
                </a:r>
                <a:r>
                  <a:rPr lang="en-GB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● </a:t>
                </a:r>
                <a:r>
                  <a:rPr lang="fr-BE" sz="1600" dirty="0" err="1"/>
                  <a:t>Compute</a:t>
                </a:r>
                <a:r>
                  <a:rPr lang="fr-BE" sz="1600" dirty="0"/>
                  <a:t> the </a:t>
                </a:r>
                <a:r>
                  <a:rPr lang="fr-BE" sz="1600" b="1" dirty="0">
                    <a:solidFill>
                      <a:srgbClr val="00B050"/>
                    </a:solidFill>
                  </a:rPr>
                  <a:t>standard </a:t>
                </a:r>
                <a:r>
                  <a:rPr lang="fr-BE" sz="1600" b="1" dirty="0" err="1">
                    <a:solidFill>
                      <a:srgbClr val="00B050"/>
                    </a:solidFill>
                  </a:rPr>
                  <a:t>deviation</a:t>
                </a:r>
                <a:r>
                  <a:rPr lang="fr-BE" sz="1600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BE" sz="16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fr-BE" sz="1600" dirty="0"/>
                  <a:t> 			with an </a:t>
                </a:r>
                <a:r>
                  <a:rPr lang="fr-BE" sz="1600" dirty="0" err="1"/>
                  <a:t>empirical</a:t>
                </a:r>
                <a:r>
                  <a:rPr lang="fr-BE" sz="1600" dirty="0"/>
                  <a:t> </a:t>
                </a:r>
                <a:r>
                  <a:rPr lang="fr-BE" sz="1600" b="1" dirty="0">
                    <a:solidFill>
                      <a:srgbClr val="00B050"/>
                    </a:solidFill>
                  </a:rPr>
                  <a:t>multiplicative 			factor</a:t>
                </a:r>
                <a:r>
                  <a:rPr lang="fr-BE" sz="1600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BE" sz="16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fr-BE" sz="16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endParaRPr lang="fr-BE" sz="1600" dirty="0"/>
              </a:p>
              <a:p>
                <a:pPr marL="97200" algn="l" defTabSz="540000"/>
                <a:r>
                  <a:rPr lang="fr-BE" sz="1000" b="1" dirty="0"/>
                  <a:t>               		  </a:t>
                </a:r>
                <a:r>
                  <a:rPr lang="fr-BE" sz="1600" b="1" dirty="0">
                    <a:solidFill>
                      <a:srgbClr val="0000FF"/>
                    </a:solidFill>
                  </a:rPr>
                  <a:t>Plages </a:t>
                </a:r>
                <a:r>
                  <a:rPr lang="fr-BE" sz="1600" b="1" dirty="0" err="1">
                    <a:solidFill>
                      <a:srgbClr val="0000FF"/>
                    </a:solidFill>
                  </a:rPr>
                  <a:t>intensity</a:t>
                </a:r>
                <a:r>
                  <a:rPr lang="fr-BE" sz="1600" b="1" dirty="0">
                    <a:solidFill>
                      <a:srgbClr val="0000FF"/>
                    </a:solidFill>
                  </a:rPr>
                  <a:t> : </a:t>
                </a:r>
                <a:r>
                  <a:rPr lang="fr-BE" sz="1600" dirty="0">
                    <a:solidFill>
                      <a:srgbClr val="0000FF"/>
                    </a:solidFill>
                  </a:rPr>
                  <a:t> 	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fr-BE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borderBoxPr>
                      <m:e>
                        <m:sSub>
                          <m:sSubPr>
                            <m:ctrlPr>
                              <a:rPr lang="fr-BE" sz="2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BE" sz="2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BE" sz="2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𝑃𝑙𝑎𝑔𝑒𝑠</m:t>
                            </m:r>
                          </m:sub>
                        </m:sSub>
                        <m:r>
                          <a:rPr lang="fr-BE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≥</m:t>
                        </m:r>
                        <m:sSub>
                          <m:sSubPr>
                            <m:ctrlPr>
                              <a:rPr lang="fr-BE" sz="2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BE" sz="2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BE" sz="2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𝑄𝑆</m:t>
                            </m:r>
                          </m:sub>
                        </m:sSub>
                        <m:r>
                          <a:rPr lang="fr-BE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fr-BE" sz="2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BE" sz="2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fr-BE" sz="2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fr-BE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.</m:t>
                        </m:r>
                        <m:r>
                          <a:rPr lang="fr-BE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BE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</m:borderBox>
                  </m:oMath>
                </a14:m>
                <a:endParaRPr lang="fr-BE" sz="2200" dirty="0"/>
              </a:p>
            </p:txBody>
          </p:sp>
        </mc:Choice>
        <mc:Fallback xmlns="">
          <p:sp>
            <p:nvSpPr>
              <p:cNvPr id="14" name="Espace réservé du contenu 2">
                <a:extLst>
                  <a:ext uri="{FF2B5EF4-FFF2-40B4-BE49-F238E27FC236}">
                    <a16:creationId xmlns:a16="http://schemas.microsoft.com/office/drawing/2014/main" id="{0043B162-FAF8-ED18-1109-CA6E28E2E1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4352882"/>
                <a:ext cx="4100333" cy="2505118"/>
              </a:xfrm>
              <a:prstGeom prst="rect">
                <a:avLst/>
              </a:prstGeom>
              <a:blipFill>
                <a:blip r:embed="rId6"/>
                <a:stretch>
                  <a:fillRect t="-1703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0FE39622-4C9B-A3A5-B72E-779FF277AB7C}"/>
              </a:ext>
            </a:extLst>
          </p:cNvPr>
          <p:cNvSpPr/>
          <p:nvPr/>
        </p:nvSpPr>
        <p:spPr>
          <a:xfrm>
            <a:off x="244230" y="6165372"/>
            <a:ext cx="430239" cy="165100"/>
          </a:xfrm>
          <a:prstGeom prst="rightArrow">
            <a:avLst>
              <a:gd name="adj1" fmla="val 50000"/>
              <a:gd name="adj2" fmla="val 48035"/>
            </a:avLst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0D65BDA-79FA-837A-9F53-7C24CA83A57C}"/>
              </a:ext>
            </a:extLst>
          </p:cNvPr>
          <p:cNvSpPr/>
          <p:nvPr/>
        </p:nvSpPr>
        <p:spPr>
          <a:xfrm>
            <a:off x="423695" y="1089681"/>
            <a:ext cx="7691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500" i="1" u="sng" dirty="0">
                <a:solidFill>
                  <a:schemeClr val="bg1"/>
                </a:solidFill>
              </a:rPr>
              <a:t>Segmentation </a:t>
            </a:r>
            <a:r>
              <a:rPr lang="fr-BE" sz="2500" i="1" u="sng" dirty="0" err="1">
                <a:solidFill>
                  <a:schemeClr val="bg1"/>
                </a:solidFill>
              </a:rPr>
              <a:t>method</a:t>
            </a:r>
            <a:endParaRPr lang="fr-BE" sz="2200" i="1" u="sng" dirty="0">
              <a:solidFill>
                <a:schemeClr val="bg1"/>
              </a:solidFill>
            </a:endParaRP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CC176B10-BBBF-30A0-E8A8-B6A6C23F8840}"/>
              </a:ext>
            </a:extLst>
          </p:cNvPr>
          <p:cNvSpPr txBox="1">
            <a:spLocks/>
          </p:cNvSpPr>
          <p:nvPr/>
        </p:nvSpPr>
        <p:spPr>
          <a:xfrm>
            <a:off x="2844800" y="1748851"/>
            <a:ext cx="9347196" cy="12628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200" algn="l" defTabSz="540000"/>
            <a:r>
              <a:rPr lang="fr-BE" sz="2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Assumptions :</a:t>
            </a:r>
            <a:r>
              <a:rPr lang="fr-BE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•</a:t>
            </a:r>
            <a:r>
              <a:rPr lang="fr-BE" sz="2200" dirty="0"/>
              <a:t> </a:t>
            </a:r>
            <a:r>
              <a:rPr lang="fr-BE" sz="2200" dirty="0" err="1"/>
              <a:t>Gaussian</a:t>
            </a:r>
            <a:r>
              <a:rPr lang="fr-BE" sz="2200" dirty="0"/>
              <a:t> background </a:t>
            </a:r>
            <a:r>
              <a:rPr lang="fr-BE" sz="2200" dirty="0" err="1"/>
              <a:t>brightness</a:t>
            </a:r>
            <a:r>
              <a:rPr lang="fr-BE" sz="2200" dirty="0"/>
              <a:t> distribution </a:t>
            </a:r>
          </a:p>
          <a:p>
            <a:pPr marL="97200" algn="l" defTabSz="540000"/>
            <a:r>
              <a:rPr lang="fr-BE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           •</a:t>
            </a:r>
            <a:r>
              <a:rPr lang="fr-BE" sz="2200" dirty="0"/>
              <a:t> Non-</a:t>
            </a:r>
            <a:r>
              <a:rPr lang="fr-BE" sz="2200" dirty="0" err="1"/>
              <a:t>gaussian</a:t>
            </a:r>
            <a:r>
              <a:rPr lang="fr-BE" sz="2200" dirty="0"/>
              <a:t> contribution to the </a:t>
            </a:r>
            <a:r>
              <a:rPr lang="fr-BE" sz="2200" dirty="0" err="1"/>
              <a:t>wings</a:t>
            </a:r>
            <a:r>
              <a:rPr lang="fr-BE" sz="2200" dirty="0"/>
              <a:t> (</a:t>
            </a:r>
            <a:r>
              <a:rPr lang="fr-BE" sz="2200" dirty="0" err="1"/>
              <a:t>sunspots</a:t>
            </a:r>
            <a:r>
              <a:rPr lang="fr-BE" sz="2200" dirty="0"/>
              <a:t> and plages)</a:t>
            </a:r>
          </a:p>
        </p:txBody>
      </p:sp>
    </p:spTree>
    <p:extLst>
      <p:ext uri="{BB962C8B-B14F-4D97-AF65-F5344CB8AC3E}">
        <p14:creationId xmlns:p14="http://schemas.microsoft.com/office/powerpoint/2010/main" val="14772685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5ADC3-2C3F-4D9B-9E1A-F5951221E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Structures segmentation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6B16B2-8B3D-4BBB-9B1A-3A531DD9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26</a:t>
            </a:fld>
            <a:endParaRPr lang="fr-BE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AA96792-6C6E-2948-5898-9202409304A0}"/>
              </a:ext>
            </a:extLst>
          </p:cNvPr>
          <p:cNvSpPr txBox="1">
            <a:spLocks/>
          </p:cNvSpPr>
          <p:nvPr/>
        </p:nvSpPr>
        <p:spPr>
          <a:xfrm>
            <a:off x="1" y="1742163"/>
            <a:ext cx="12192000" cy="49729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BE" sz="2500" dirty="0"/>
          </a:p>
          <a:p>
            <a:pPr algn="l"/>
            <a:endParaRPr lang="fr-BE" sz="25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7E52200-C9F6-6AD2-C629-93E28E31C6BB}"/>
              </a:ext>
            </a:extLst>
          </p:cNvPr>
          <p:cNvSpPr/>
          <p:nvPr/>
        </p:nvSpPr>
        <p:spPr>
          <a:xfrm>
            <a:off x="423695" y="1089681"/>
            <a:ext cx="7691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500" i="1" u="sng" dirty="0">
                <a:solidFill>
                  <a:schemeClr val="bg1"/>
                </a:solidFill>
              </a:rPr>
              <a:t>Segmentation </a:t>
            </a:r>
            <a:r>
              <a:rPr lang="fr-BE" sz="2500" i="1" u="sng" dirty="0" err="1">
                <a:solidFill>
                  <a:schemeClr val="bg1"/>
                </a:solidFill>
              </a:rPr>
              <a:t>method</a:t>
            </a:r>
            <a:endParaRPr lang="fr-BE" sz="2500" i="1" u="sng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ce réservé du contenu 2">
                <a:extLst>
                  <a:ext uri="{FF2B5EF4-FFF2-40B4-BE49-F238E27FC236}">
                    <a16:creationId xmlns:a16="http://schemas.microsoft.com/office/drawing/2014/main" id="{00BC3BD8-BD53-90FC-6000-2412CF2836A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24224" y="1877641"/>
                <a:ext cx="9767772" cy="483748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97200" algn="l" defTabSz="540000"/>
                <a:r>
                  <a:rPr lang="fr-BE" sz="1800" dirty="0"/>
                  <a:t>1. </a:t>
                </a:r>
                <a:r>
                  <a:rPr lang="fr-BE" sz="1800" dirty="0" err="1"/>
                  <a:t>Compute</a:t>
                </a:r>
                <a:r>
                  <a:rPr lang="fr-BE" sz="1800" dirty="0"/>
                  <a:t> the </a:t>
                </a:r>
                <a:r>
                  <a:rPr lang="fr-BE" sz="1800" dirty="0" err="1"/>
                  <a:t>mean</a:t>
                </a:r>
                <a:r>
                  <a:rPr lang="fr-BE" sz="1800" dirty="0"/>
                  <a:t> </a:t>
                </a:r>
                <a:r>
                  <a:rPr lang="fr-BE" sz="1800" dirty="0" err="1"/>
                  <a:t>intensity</a:t>
                </a:r>
                <a:r>
                  <a:rPr lang="fr-BE" sz="1800" dirty="0"/>
                  <a:t>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fr-BE" sz="1800" i="1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fr-BE" sz="1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bar>
                  </m:oMath>
                </a14:m>
                <a:r>
                  <a:rPr lang="fr-BE" sz="1800" dirty="0"/>
                  <a:t> and the standard </a:t>
                </a:r>
                <a:r>
                  <a:rPr lang="fr-BE" sz="1800" dirty="0" err="1"/>
                  <a:t>deviation</a:t>
                </a:r>
                <a:r>
                  <a:rPr lang="fr-BE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BE" sz="18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BE" sz="1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fr-BE" sz="1800" dirty="0"/>
                  <a:t> over the </a:t>
                </a:r>
                <a:r>
                  <a:rPr lang="fr-BE" sz="1800" dirty="0" err="1"/>
                  <a:t>disk</a:t>
                </a:r>
                <a:endParaRPr lang="fr-BE" sz="1800" dirty="0"/>
              </a:p>
              <a:p>
                <a:pPr marL="97200" algn="l" defTabSz="540000"/>
                <a:r>
                  <a:rPr lang="fr-BE" sz="1800" dirty="0"/>
                  <a:t>2. </a:t>
                </a:r>
                <a:r>
                  <a:rPr lang="fr-BE" sz="1800" dirty="0" err="1"/>
                  <a:t>Identify</a:t>
                </a:r>
                <a:r>
                  <a:rPr lang="fr-BE" sz="1800" dirty="0"/>
                  <a:t> pixels with </a:t>
                </a:r>
                <a:r>
                  <a:rPr lang="fr-BE" sz="1800" dirty="0" err="1"/>
                  <a:t>intensity</a:t>
                </a:r>
                <a:r>
                  <a:rPr lang="fr-BE" sz="1800" dirty="0"/>
                  <a:t> </a:t>
                </a:r>
                <a:r>
                  <a:rPr lang="fr-BE" sz="1800" dirty="0" err="1"/>
                  <a:t>within</a:t>
                </a:r>
                <a:r>
                  <a:rPr lang="fr-BE" sz="1800" dirty="0"/>
                  <a:t>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fr-BE" sz="1800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fr-BE" sz="18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bar>
                    <m:r>
                      <a:rPr lang="fr-BE" sz="1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fr-BE" sz="1800" b="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fr-BE" sz="1800" b="0" i="1" smtClean="0">
                        <a:latin typeface="Cambria Math" panose="02040503050406030204" pitchFamily="18" charset="0"/>
                      </a:rPr>
                      <m:t>𝑘</m:t>
                    </m:r>
                    <m:sSub>
                      <m:sSubPr>
                        <m:ctrlPr>
                          <a:rPr lang="fr-BE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BE" sz="18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BE" sz="1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fr-BE" sz="1800" dirty="0"/>
                  <a:t> (for </a:t>
                </a:r>
                <a14:m>
                  <m:oMath xmlns:m="http://schemas.openxmlformats.org/officeDocument/2006/math">
                    <m:r>
                      <a:rPr lang="fr-BE" sz="18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fr-BE" sz="1800" dirty="0"/>
                  <a:t> in the range </a:t>
                </a:r>
                <a14:m>
                  <m:oMath xmlns:m="http://schemas.openxmlformats.org/officeDocument/2006/math">
                    <m:r>
                      <a:rPr lang="fr-BE" sz="1800" b="0" i="1" smtClean="0">
                        <a:latin typeface="Cambria Math" panose="02040503050406030204" pitchFamily="18" charset="0"/>
                      </a:rPr>
                      <m:t>0.5−3.0</m:t>
                    </m:r>
                  </m:oMath>
                </a14:m>
                <a:r>
                  <a:rPr lang="fr-BE" sz="1800" dirty="0"/>
                  <a:t>)</a:t>
                </a:r>
              </a:p>
              <a:p>
                <a:pPr marL="97200" algn="l" defTabSz="540000"/>
                <a:r>
                  <a:rPr lang="fr-BE" sz="1800" dirty="0"/>
                  <a:t>3. </a:t>
                </a:r>
                <a:r>
                  <a:rPr lang="fr-BE" sz="1800" dirty="0" err="1"/>
                  <a:t>Recalculate</a:t>
                </a:r>
                <a:r>
                  <a:rPr lang="fr-BE" sz="1800" dirty="0"/>
                  <a:t> </a:t>
                </a:r>
                <a:r>
                  <a:rPr lang="fr-BE" sz="1800" dirty="0" err="1"/>
                  <a:t>mean</a:t>
                </a:r>
                <a:r>
                  <a:rPr lang="fr-BE" sz="1800" dirty="0"/>
                  <a:t> </a:t>
                </a:r>
                <a:r>
                  <a:rPr lang="fr-BE" sz="1800" dirty="0" err="1"/>
                  <a:t>intensity</a:t>
                </a:r>
                <a:r>
                  <a:rPr lang="fr-BE" sz="1800" dirty="0"/>
                  <a:t> and standard </a:t>
                </a:r>
                <a:r>
                  <a:rPr lang="fr-BE" sz="1800" dirty="0" err="1"/>
                  <a:t>deviation</a:t>
                </a:r>
                <a:r>
                  <a:rPr lang="fr-BE" sz="1800" dirty="0"/>
                  <a:t> for those </a:t>
                </a:r>
                <a:r>
                  <a:rPr lang="fr-BE" sz="1800" dirty="0" err="1"/>
                  <a:t>intervals</a:t>
                </a:r>
                <a:endParaRPr lang="fr-BE" sz="1800" dirty="0"/>
              </a:p>
              <a:p>
                <a:pPr marL="97200" algn="l" defTabSz="540000"/>
                <a:r>
                  <a:rPr lang="fr-BE" sz="1800" dirty="0"/>
                  <a:t>4. The minimum of the </a:t>
                </a:r>
                <a:r>
                  <a:rPr lang="fr-BE" sz="1800" dirty="0" err="1"/>
                  <a:t>calculated</a:t>
                </a:r>
                <a:r>
                  <a:rPr lang="fr-BE" sz="1800" dirty="0"/>
                  <a:t> </a:t>
                </a:r>
                <a:r>
                  <a:rPr lang="fr-BE" sz="1800" dirty="0" err="1"/>
                  <a:t>mean</a:t>
                </a:r>
                <a:r>
                  <a:rPr lang="fr-BE" sz="1800" dirty="0"/>
                  <a:t> </a:t>
                </a:r>
                <a:r>
                  <a:rPr lang="fr-BE" sz="1800" dirty="0" err="1"/>
                  <a:t>intensity</a:t>
                </a:r>
                <a:r>
                  <a:rPr lang="fr-BE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fr-BE" sz="1800" i="1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fr-BE" sz="18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bar>
                      </m:e>
                      <m:sub>
                        <m:r>
                          <a:rPr lang="fr-BE" sz="1800" i="1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fr-BE" sz="180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BE" sz="1800" dirty="0"/>
                  <a:t>best </a:t>
                </a:r>
                <a:r>
                  <a:rPr lang="fr-BE" sz="1800" dirty="0" err="1"/>
                  <a:t>represents</a:t>
                </a:r>
                <a:r>
                  <a:rPr lang="fr-BE" sz="1800" dirty="0"/>
                  <a:t> the QS </a:t>
                </a:r>
                <a:r>
                  <a:rPr lang="fr-BE" sz="1800" dirty="0" err="1"/>
                  <a:t>regions</a:t>
                </a:r>
                <a:r>
                  <a:rPr lang="fr-BE" sz="1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BE" sz="1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fr-BE" sz="1800" i="1">
                            <a:latin typeface="Cambria Math" panose="02040503050406030204" pitchFamily="18" charset="0"/>
                          </a:rPr>
                          <m:t>𝑄𝑆</m:t>
                        </m:r>
                      </m:sub>
                    </m:sSub>
                  </m:oMath>
                </a14:m>
                <a:endParaRPr lang="fr-BE" sz="1800" dirty="0"/>
              </a:p>
              <a:p>
                <a:pPr marL="97200" algn="l" defTabSz="540000"/>
                <a:r>
                  <a:rPr lang="fr-BE" sz="1800" dirty="0"/>
                  <a:t>5. </a:t>
                </a:r>
                <a:r>
                  <a:rPr lang="fr-BE" sz="1800" dirty="0" err="1"/>
                  <a:t>Intensity</a:t>
                </a:r>
                <a:r>
                  <a:rPr lang="fr-BE" sz="1800" dirty="0"/>
                  <a:t> </a:t>
                </a:r>
                <a:r>
                  <a:rPr lang="fr-BE" sz="1800" dirty="0" err="1"/>
                  <a:t>threshold</a:t>
                </a:r>
                <a:r>
                  <a:rPr lang="fr-BE" sz="1800" dirty="0"/>
                  <a:t> to </a:t>
                </a:r>
                <a:r>
                  <a:rPr lang="fr-BE" sz="1800" dirty="0" err="1"/>
                  <a:t>identify</a:t>
                </a:r>
                <a:r>
                  <a:rPr lang="fr-BE" sz="1800" dirty="0"/>
                  <a:t> the plages </a:t>
                </a:r>
                <a:r>
                  <a:rPr lang="fr-BE" sz="1800" dirty="0" err="1"/>
                  <a:t>is</a:t>
                </a:r>
                <a:r>
                  <a:rPr lang="fr-BE" sz="1800" dirty="0"/>
                  <a:t> :</a:t>
                </a:r>
                <a14:m>
                  <m:oMath xmlns:m="http://schemas.openxmlformats.org/officeDocument/2006/math">
                    <m:r>
                      <a:rPr lang="fr-BE" sz="1800" b="0" i="0" smtClean="0">
                        <a:latin typeface="Cambria Math" panose="02040503050406030204" pitchFamily="18" charset="0"/>
                      </a:rPr>
                      <m:t> </m:t>
                    </m:r>
                    <m:borderBox>
                      <m:borderBoxPr>
                        <m:ctrlPr>
                          <a:rPr lang="fr-BE" sz="1800" b="0" i="1" smtClean="0">
                            <a:latin typeface="Cambria Math" panose="02040503050406030204" pitchFamily="18" charset="0"/>
                          </a:rPr>
                        </m:ctrlPr>
                      </m:borderBoxPr>
                      <m:e>
                        <m:sSub>
                          <m:sSubPr>
                            <m:ctrlPr>
                              <a:rPr lang="fr-BE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BE" sz="18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BE" sz="1800" b="0" i="1" smtClean="0">
                                <a:latin typeface="Cambria Math" panose="02040503050406030204" pitchFamily="18" charset="0"/>
                              </a:rPr>
                              <m:t>𝑝𝑙𝑎𝑔𝑒𝑠</m:t>
                            </m:r>
                          </m:sub>
                        </m:sSub>
                        <m:r>
                          <a:rPr lang="fr-BE" sz="1800" i="1">
                            <a:latin typeface="Cambria Math" panose="02040503050406030204" pitchFamily="18" charset="0"/>
                          </a:rPr>
                          <m:t>≥</m:t>
                        </m:r>
                        <m:sSub>
                          <m:sSubPr>
                            <m:ctrlPr>
                              <a:rPr lang="fr-BE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BE" sz="18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BE" sz="1800" b="0" i="1" smtClean="0">
                                <a:latin typeface="Cambria Math" panose="02040503050406030204" pitchFamily="18" charset="0"/>
                              </a:rPr>
                              <m:t>𝑄𝑆</m:t>
                            </m:r>
                          </m:sub>
                        </m:sSub>
                        <m:r>
                          <a:rPr lang="fr-BE" sz="18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fr-BE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BE" sz="18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fr-BE" sz="18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fr-BE" sz="1800" i="1">
                            <a:latin typeface="Cambria Math" panose="02040503050406030204" pitchFamily="18" charset="0"/>
                          </a:rPr>
                          <m:t> .</m:t>
                        </m:r>
                        <m:sSub>
                          <m:sSubPr>
                            <m:ctrlPr>
                              <a:rPr lang="fr-BE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BE" sz="18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fr-BE" sz="1800" i="1"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sub>
                        </m:sSub>
                      </m:e>
                    </m:borderBox>
                  </m:oMath>
                </a14:m>
                <a:r>
                  <a:rPr lang="fr-BE" sz="1200" dirty="0"/>
                  <a:t> 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BE" sz="1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fr-BE" sz="1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fr-BE" sz="1200" dirty="0"/>
                  <a:t> </a:t>
                </a:r>
                <a:r>
                  <a:rPr lang="fr-BE" sz="1200" dirty="0" err="1"/>
                  <a:t>is</a:t>
                </a:r>
                <a:r>
                  <a:rPr lang="fr-BE" sz="1200" dirty="0"/>
                  <a:t> an </a:t>
                </a:r>
                <a:r>
                  <a:rPr lang="fr-BE" sz="1200" dirty="0" err="1"/>
                  <a:t>empirical</a:t>
                </a:r>
                <a:r>
                  <a:rPr lang="fr-BE" sz="1200" dirty="0"/>
                  <a:t> multiplicative factor)</a:t>
                </a:r>
              </a:p>
              <a:p>
                <a:pPr marL="97200" algn="l" defTabSz="540000"/>
                <a:endParaRPr lang="fr-BE" sz="1800" dirty="0"/>
              </a:p>
            </p:txBody>
          </p:sp>
        </mc:Choice>
        <mc:Fallback xmlns="">
          <p:sp>
            <p:nvSpPr>
              <p:cNvPr id="5" name="Espace réservé du contenu 2">
                <a:extLst>
                  <a:ext uri="{FF2B5EF4-FFF2-40B4-BE49-F238E27FC236}">
                    <a16:creationId xmlns:a16="http://schemas.microsoft.com/office/drawing/2014/main" id="{00BC3BD8-BD53-90FC-6000-2412CF2836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4224" y="1877641"/>
                <a:ext cx="9767772" cy="4837480"/>
              </a:xfrm>
              <a:prstGeom prst="rect">
                <a:avLst/>
              </a:prstGeom>
              <a:blipFill>
                <a:blip r:embed="rId5"/>
                <a:stretch>
                  <a:fillRect t="-630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 8" descr="Une image contenant capture d’écran, noir, noir et blanc, monochrome&#10;&#10;Description générée automatiquement">
            <a:extLst>
              <a:ext uri="{FF2B5EF4-FFF2-40B4-BE49-F238E27FC236}">
                <a16:creationId xmlns:a16="http://schemas.microsoft.com/office/drawing/2014/main" id="{1BE77FBE-7C9B-110D-338F-FAC5C261F9F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24" y="4149208"/>
            <a:ext cx="2315935" cy="2308652"/>
          </a:xfrm>
          <a:prstGeom prst="rect">
            <a:avLst/>
          </a:prstGeom>
        </p:spPr>
      </p:pic>
      <p:pic>
        <p:nvPicPr>
          <p:cNvPr id="10" name="Image 9" descr="Une image contenant objet astronomique, planète, sphère, Espace lointain&#10;&#10;Description générée automatiquement">
            <a:extLst>
              <a:ext uri="{FF2B5EF4-FFF2-40B4-BE49-F238E27FC236}">
                <a16:creationId xmlns:a16="http://schemas.microsoft.com/office/drawing/2014/main" id="{68BDCD93-DFCF-4A76-6CE3-BC9153E1444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9" y="1681853"/>
            <a:ext cx="2315935" cy="231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446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5ADC3-2C3F-4D9B-9E1A-F5951221E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Structures segmentation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6B16B2-8B3D-4BBB-9B1A-3A531DD9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27</a:t>
            </a:fld>
            <a:endParaRPr lang="fr-BE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AA96792-6C6E-2948-5898-9202409304A0}"/>
              </a:ext>
            </a:extLst>
          </p:cNvPr>
          <p:cNvSpPr txBox="1">
            <a:spLocks/>
          </p:cNvSpPr>
          <p:nvPr/>
        </p:nvSpPr>
        <p:spPr>
          <a:xfrm>
            <a:off x="1" y="1742163"/>
            <a:ext cx="12192000" cy="49729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BE" sz="2500" dirty="0"/>
          </a:p>
          <a:p>
            <a:pPr algn="l"/>
            <a:endParaRPr lang="fr-BE" sz="2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ce réservé du contenu 2">
                <a:extLst>
                  <a:ext uri="{FF2B5EF4-FFF2-40B4-BE49-F238E27FC236}">
                    <a16:creationId xmlns:a16="http://schemas.microsoft.com/office/drawing/2014/main" id="{92DB4068-87C5-856B-6FE8-588D2A8FB8F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" y="1674409"/>
                <a:ext cx="12192000" cy="50407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fr-BE" sz="2500" dirty="0"/>
                  <a:t>     </a:t>
                </a:r>
                <a:r>
                  <a:rPr lang="fr-BE" sz="2500" b="1" u="sng" dirty="0"/>
                  <a:t>How ?</a:t>
                </a:r>
                <a:r>
                  <a:rPr lang="fr-BE" sz="2500" dirty="0"/>
                  <a:t> </a:t>
                </a:r>
                <a:r>
                  <a:rPr lang="fr-BE" sz="2500" dirty="0" err="1"/>
                  <a:t>Using</a:t>
                </a:r>
                <a:r>
                  <a:rPr lang="fr-BE" sz="2500" dirty="0"/>
                  <a:t> the full </a:t>
                </a:r>
                <a:r>
                  <a:rPr lang="fr-BE" sz="2500" dirty="0" err="1"/>
                  <a:t>dataset</a:t>
                </a:r>
                <a:r>
                  <a:rPr lang="fr-BE" sz="2500" dirty="0"/>
                  <a:t> of </a:t>
                </a:r>
                <a14:m>
                  <m:oMath xmlns:m="http://schemas.openxmlformats.org/officeDocument/2006/math">
                    <m:r>
                      <a:rPr lang="fr-BE" sz="2500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fr-BE" sz="2500" dirty="0"/>
                  <a:t> 23.000 images in the USET </a:t>
                </a:r>
                <a:r>
                  <a:rPr lang="fr-BE" sz="2500" dirty="0" err="1"/>
                  <a:t>database</a:t>
                </a:r>
                <a:endParaRPr lang="fr-BE" sz="2500" dirty="0"/>
              </a:p>
              <a:p>
                <a:pPr algn="l"/>
                <a:endParaRPr lang="fr-BE" sz="1000" dirty="0"/>
              </a:p>
              <a:p>
                <a:pPr marL="504000" indent="-342900" algn="l">
                  <a:buFontTx/>
                  <a:buChar char="-"/>
                </a:pPr>
                <a:r>
                  <a:rPr lang="fr-BE" sz="2200" dirty="0" err="1"/>
                  <a:t>Compute</a:t>
                </a:r>
                <a:r>
                  <a:rPr lang="fr-BE" sz="2200" dirty="0"/>
                  <a:t> the area fraction for </a:t>
                </a:r>
                <a:br>
                  <a:rPr lang="fr-BE" sz="2200" dirty="0"/>
                </a:br>
                <a:r>
                  <a:rPr lang="fr-BE" sz="2200" dirty="0"/>
                  <a:t>each image</a:t>
                </a:r>
              </a:p>
              <a:p>
                <a:pPr marL="504000" indent="-342900" algn="l">
                  <a:buFontTx/>
                  <a:buChar char="-"/>
                </a:pPr>
                <a:r>
                  <a:rPr lang="fr-BE" sz="2200" dirty="0" err="1"/>
                  <a:t>Compute</a:t>
                </a:r>
                <a:r>
                  <a:rPr lang="fr-BE" sz="2200" dirty="0"/>
                  <a:t> the standard </a:t>
                </a:r>
                <a:r>
                  <a:rPr lang="fr-BE" sz="2200" dirty="0" err="1"/>
                  <a:t>deviation</a:t>
                </a:r>
                <a:r>
                  <a:rPr lang="fr-BE" sz="2200" dirty="0"/>
                  <a:t> </a:t>
                </a:r>
                <a:br>
                  <a:rPr lang="fr-BE" sz="2200" dirty="0"/>
                </a:br>
                <a:r>
                  <a:rPr lang="fr-BE" sz="2200" dirty="0"/>
                  <a:t>for each </a:t>
                </a:r>
                <a:r>
                  <a:rPr lang="fr-BE" sz="2200" dirty="0" err="1"/>
                  <a:t>day</a:t>
                </a:r>
                <a:endParaRPr lang="fr-BE" sz="2200" dirty="0"/>
              </a:p>
              <a:p>
                <a:pPr marL="504000" indent="-342900" algn="l">
                  <a:buFontTx/>
                  <a:buChar char="-"/>
                </a:pPr>
                <a:r>
                  <a:rPr lang="fr-BE" sz="2200" dirty="0" err="1"/>
                  <a:t>Remove</a:t>
                </a:r>
                <a:r>
                  <a:rPr lang="fr-BE" sz="2200" dirty="0"/>
                  <a:t> the </a:t>
                </a:r>
                <a:r>
                  <a:rPr lang="fr-BE" sz="2200" dirty="0" err="1"/>
                  <a:t>outliers</a:t>
                </a:r>
                <a:endParaRPr lang="fr-BE" sz="2200" dirty="0"/>
              </a:p>
              <a:p>
                <a:pPr marL="504000" indent="-342900" algn="l">
                  <a:buFontTx/>
                  <a:buChar char="-"/>
                </a:pPr>
                <a:r>
                  <a:rPr lang="fr-BE" sz="2200" dirty="0"/>
                  <a:t>Fit the data (</a:t>
                </a:r>
                <a:r>
                  <a:rPr lang="fr-BE" sz="2200" dirty="0" err="1"/>
                  <a:t>red</a:t>
                </a:r>
                <a:r>
                  <a:rPr lang="fr-BE" sz="2200" dirty="0"/>
                  <a:t> </a:t>
                </a:r>
                <a:r>
                  <a:rPr lang="fr-BE" sz="2200" dirty="0" err="1"/>
                  <a:t>curve</a:t>
                </a:r>
                <a:r>
                  <a:rPr lang="fr-BE" sz="2200" dirty="0"/>
                  <a:t>)</a:t>
                </a:r>
              </a:p>
              <a:p>
                <a:pPr marL="504000" indent="-342900" algn="l">
                  <a:buFontTx/>
                  <a:buChar char="-"/>
                </a:pPr>
                <a:r>
                  <a:rPr lang="fr-BE" sz="2200" dirty="0"/>
                  <a:t>Bin data by </a:t>
                </a:r>
                <a:r>
                  <a:rPr lang="fr-BE" sz="2200" dirty="0" err="1"/>
                  <a:t>step</a:t>
                </a:r>
                <a:r>
                  <a:rPr lang="fr-BE" sz="2200" dirty="0"/>
                  <a:t> of 0.25 (black dots)</a:t>
                </a:r>
              </a:p>
              <a:p>
                <a:pPr marL="504000" indent="-342900" algn="l">
                  <a:buFontTx/>
                  <a:buChar char="-"/>
                </a:pPr>
                <a:r>
                  <a:rPr lang="fr-BE" sz="2200" dirty="0"/>
                  <a:t>Fit the data (green </a:t>
                </a:r>
                <a:r>
                  <a:rPr lang="fr-BE" sz="2200" dirty="0" err="1"/>
                  <a:t>curve</a:t>
                </a:r>
                <a:r>
                  <a:rPr lang="fr-BE" sz="2200" dirty="0"/>
                  <a:t>)</a:t>
                </a:r>
              </a:p>
              <a:p>
                <a:pPr marL="161100" algn="l"/>
                <a:br>
                  <a:rPr lang="fr-BE" sz="2500" b="1" dirty="0"/>
                </a:br>
                <a:r>
                  <a:rPr lang="fr-BE" sz="2500" b="1" dirty="0"/>
                  <a:t> </a:t>
                </a:r>
                <a14:m>
                  <m:oMath xmlns:m="http://schemas.openxmlformats.org/officeDocument/2006/math">
                    <m:r>
                      <a:rPr lang="fr-BE" sz="2500" b="1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fr-BE" sz="2500" b="1" dirty="0"/>
                  <a:t> </a:t>
                </a:r>
                <a:r>
                  <a:rPr lang="fr-BE" sz="2500" b="1" dirty="0" err="1"/>
                  <a:t>Error</a:t>
                </a:r>
                <a:r>
                  <a:rPr lang="fr-BE" sz="2500" b="1" dirty="0"/>
                  <a:t> </a:t>
                </a:r>
                <a:r>
                  <a:rPr lang="fr-BE" sz="2500" b="1" dirty="0" err="1"/>
                  <a:t>proportional</a:t>
                </a:r>
                <a:r>
                  <a:rPr lang="fr-BE" sz="2500" b="1" dirty="0"/>
                  <a:t> to the area</a:t>
                </a:r>
              </a:p>
              <a:p>
                <a:pPr algn="l"/>
                <a:endParaRPr lang="fr-BE" sz="2500" dirty="0"/>
              </a:p>
            </p:txBody>
          </p:sp>
        </mc:Choice>
        <mc:Fallback xmlns="">
          <p:sp>
            <p:nvSpPr>
              <p:cNvPr id="5" name="Espace réservé du contenu 2">
                <a:extLst>
                  <a:ext uri="{FF2B5EF4-FFF2-40B4-BE49-F238E27FC236}">
                    <a16:creationId xmlns:a16="http://schemas.microsoft.com/office/drawing/2014/main" id="{92DB4068-87C5-856B-6FE8-588D2A8FB8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1674409"/>
                <a:ext cx="12192000" cy="5040712"/>
              </a:xfrm>
              <a:prstGeom prst="rect">
                <a:avLst/>
              </a:prstGeom>
              <a:blipFill>
                <a:blip r:embed="rId4"/>
                <a:stretch>
                  <a:fillRect t="-1693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3980CFAA-24A3-2228-054D-EDB8FCE3F56D}"/>
              </a:ext>
            </a:extLst>
          </p:cNvPr>
          <p:cNvSpPr/>
          <p:nvPr/>
        </p:nvSpPr>
        <p:spPr>
          <a:xfrm>
            <a:off x="423695" y="1089681"/>
            <a:ext cx="7691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500" i="1" u="sng" dirty="0" err="1">
                <a:solidFill>
                  <a:schemeClr val="bg1"/>
                </a:solidFill>
              </a:rPr>
              <a:t>Uncertainty</a:t>
            </a:r>
            <a:r>
              <a:rPr lang="fr-BE" sz="2500" i="1" u="sng" dirty="0">
                <a:solidFill>
                  <a:schemeClr val="bg1"/>
                </a:solidFill>
              </a:rPr>
              <a:t> </a:t>
            </a:r>
            <a:r>
              <a:rPr lang="fr-BE" sz="2500" i="1" u="sng" dirty="0" err="1">
                <a:solidFill>
                  <a:schemeClr val="bg1"/>
                </a:solidFill>
              </a:rPr>
              <a:t>calculations</a:t>
            </a:r>
            <a:endParaRPr lang="fr-BE" sz="2500" i="1" u="sng" dirty="0">
              <a:solidFill>
                <a:schemeClr val="bg1"/>
              </a:solidFill>
            </a:endParaRPr>
          </a:p>
        </p:txBody>
      </p:sp>
      <p:pic>
        <p:nvPicPr>
          <p:cNvPr id="7" name="Image 6" descr="Une image contenant texte, ligne, Tracé, capture d’écran&#10;&#10;Description générée automatiquement">
            <a:extLst>
              <a:ext uri="{FF2B5EF4-FFF2-40B4-BE49-F238E27FC236}">
                <a16:creationId xmlns:a16="http://schemas.microsoft.com/office/drawing/2014/main" id="{CC888D3C-DE34-789A-5A31-CA852D2E2C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791" y="2123350"/>
            <a:ext cx="7323349" cy="405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64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69D441A6-595E-B70D-C010-58E7B280CDF3}"/>
              </a:ext>
            </a:extLst>
          </p:cNvPr>
          <p:cNvSpPr/>
          <p:nvPr/>
        </p:nvSpPr>
        <p:spPr>
          <a:xfrm>
            <a:off x="9760097" y="-1286131"/>
            <a:ext cx="3132000" cy="27763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1311981" y="117436"/>
            <a:ext cx="725606" cy="944950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417" y="46596"/>
            <a:ext cx="1304684" cy="108288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3B22D7D-4B9F-B7BF-E202-C5E1B6396065}"/>
              </a:ext>
            </a:extLst>
          </p:cNvPr>
          <p:cNvSpPr/>
          <p:nvPr/>
        </p:nvSpPr>
        <p:spPr>
          <a:xfrm>
            <a:off x="679619" y="817364"/>
            <a:ext cx="7691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500" i="1" u="sng" dirty="0"/>
              <a:t>1.2. Image </a:t>
            </a:r>
            <a:r>
              <a:rPr lang="fr-BE" sz="2500" i="1" u="sng" dirty="0" err="1"/>
              <a:t>processing</a:t>
            </a:r>
            <a:endParaRPr lang="fr-BE" sz="2500" i="1" u="sng" dirty="0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4F375573-A7C4-6819-28FA-768AF12DCA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160" y="-4681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dirty="0"/>
              <a:t>1</a:t>
            </a:r>
            <a:r>
              <a:rPr lang="en-US" sz="4000" b="1" u="sng" kern="1200" dirty="0">
                <a:latin typeface="+mj-lt"/>
                <a:ea typeface="+mj-ea"/>
                <a:cs typeface="+mj-cs"/>
              </a:rPr>
              <a:t>. USET index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0470975-2AB5-AF96-FF78-40A8693D5A36}"/>
              </a:ext>
            </a:extLst>
          </p:cNvPr>
          <p:cNvSpPr txBox="1"/>
          <p:nvPr/>
        </p:nvSpPr>
        <p:spPr>
          <a:xfrm>
            <a:off x="126159" y="1490233"/>
            <a:ext cx="52101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● Image </a:t>
            </a:r>
            <a:r>
              <a:rPr lang="fr-BE" sz="2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recentering</a:t>
            </a:r>
            <a:endParaRPr lang="fr-BE" sz="2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BE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 descr="Une image contenant objet astronomique, planète, sphère, Espace lointain&#10;&#10;Description générée automatiquement">
            <a:extLst>
              <a:ext uri="{FF2B5EF4-FFF2-40B4-BE49-F238E27FC236}">
                <a16:creationId xmlns:a16="http://schemas.microsoft.com/office/drawing/2014/main" id="{4190123A-DDA3-CBFF-13DC-05FB7C0C8E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388" y="1541510"/>
            <a:ext cx="4747383" cy="4741537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734609BB-FB36-B07A-6496-DBEC1C0669A1}"/>
              </a:ext>
            </a:extLst>
          </p:cNvPr>
          <p:cNvCxnSpPr>
            <a:cxnSpLocks/>
            <a:stCxn id="6" idx="1"/>
            <a:endCxn id="6" idx="3"/>
          </p:cNvCxnSpPr>
          <p:nvPr/>
        </p:nvCxnSpPr>
        <p:spPr>
          <a:xfrm>
            <a:off x="5606388" y="3912279"/>
            <a:ext cx="47473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D171EEA8-3834-1A77-3E55-3A425403C2EC}"/>
              </a:ext>
            </a:extLst>
          </p:cNvPr>
          <p:cNvCxnSpPr>
            <a:cxnSpLocks/>
            <a:stCxn id="6" idx="2"/>
            <a:endCxn id="6" idx="0"/>
          </p:cNvCxnSpPr>
          <p:nvPr/>
        </p:nvCxnSpPr>
        <p:spPr>
          <a:xfrm flipV="1">
            <a:off x="7980080" y="1541510"/>
            <a:ext cx="0" cy="47415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numéro de diapositive 30">
            <a:extLst>
              <a:ext uri="{FF2B5EF4-FFF2-40B4-BE49-F238E27FC236}">
                <a16:creationId xmlns:a16="http://schemas.microsoft.com/office/drawing/2014/main" id="{A5653C9B-8892-AAAD-2ECC-84001F74B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357D7A9-65C0-4197-AEB6-CFB9F2BFE734}" type="slidenum">
              <a:rPr lang="fr-BE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fld>
            <a:endParaRPr lang="fr-B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4256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69D441A6-595E-B70D-C010-58E7B280CDF3}"/>
              </a:ext>
            </a:extLst>
          </p:cNvPr>
          <p:cNvSpPr/>
          <p:nvPr/>
        </p:nvSpPr>
        <p:spPr>
          <a:xfrm>
            <a:off x="9760097" y="-1286131"/>
            <a:ext cx="3132000" cy="27763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1311981" y="117436"/>
            <a:ext cx="725606" cy="944950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417" y="46596"/>
            <a:ext cx="1304684" cy="108288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3B22D7D-4B9F-B7BF-E202-C5E1B6396065}"/>
              </a:ext>
            </a:extLst>
          </p:cNvPr>
          <p:cNvSpPr/>
          <p:nvPr/>
        </p:nvSpPr>
        <p:spPr>
          <a:xfrm>
            <a:off x="679619" y="817364"/>
            <a:ext cx="7691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500" i="1" u="sng" dirty="0"/>
              <a:t>1.2. Image </a:t>
            </a:r>
            <a:r>
              <a:rPr lang="fr-BE" sz="2500" i="1" u="sng" dirty="0" err="1"/>
              <a:t>processing</a:t>
            </a:r>
            <a:endParaRPr lang="fr-BE" sz="2500" i="1" u="sng" dirty="0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4F375573-A7C4-6819-28FA-768AF12DCA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160" y="-4681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dirty="0"/>
              <a:t>1</a:t>
            </a:r>
            <a:r>
              <a:rPr lang="en-US" sz="4000" b="1" u="sng" kern="1200" dirty="0">
                <a:latin typeface="+mj-lt"/>
                <a:ea typeface="+mj-ea"/>
                <a:cs typeface="+mj-cs"/>
              </a:rPr>
              <a:t>. USET index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A0470975-2AB5-AF96-FF78-40A8693D5A36}"/>
                  </a:ext>
                </a:extLst>
              </p:cNvPr>
              <p:cNvSpPr txBox="1"/>
              <p:nvPr/>
            </p:nvSpPr>
            <p:spPr>
              <a:xfrm>
                <a:off x="126159" y="1490233"/>
                <a:ext cx="5210115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sz="22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● Image </a:t>
                </a:r>
                <a:r>
                  <a:rPr lang="fr-BE" sz="2200" dirty="0" err="1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recentering</a:t>
                </a:r>
                <a:endParaRPr lang="fr-BE" sz="22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fr-BE" sz="22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fr-BE" sz="22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● </a:t>
                </a:r>
                <a:r>
                  <a:rPr lang="fr-BE" sz="22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Limb</a:t>
                </a:r>
                <a:r>
                  <a:rPr lang="fr-BE" sz="22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BE" sz="22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darkening</a:t>
                </a:r>
                <a:r>
                  <a:rPr lang="fr-BE" sz="22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correction</a:t>
                </a:r>
              </a:p>
              <a:p>
                <a:endParaRPr lang="fr-BE" sz="2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fr-BE" sz="22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→</m:t>
                    </m:r>
                  </m:oMath>
                </a14:m>
                <a:r>
                  <a:rPr lang="fr-BE" sz="2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BE" sz="22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Brighter</a:t>
                </a:r>
                <a:r>
                  <a:rPr lang="fr-BE" sz="2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at the center</a:t>
                </a:r>
              </a:p>
              <a:p>
                <a14:m>
                  <m:oMath xmlns:m="http://schemas.openxmlformats.org/officeDocument/2006/math">
                    <m:r>
                      <a:rPr lang="fr-BE" sz="22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→</m:t>
                    </m:r>
                  </m:oMath>
                </a14:m>
                <a:r>
                  <a:rPr lang="fr-BE" sz="2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BE" sz="22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Darker</a:t>
                </a:r>
                <a:r>
                  <a:rPr lang="fr-BE" sz="2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at the </a:t>
                </a:r>
                <a:r>
                  <a:rPr lang="fr-BE" sz="22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limb</a:t>
                </a:r>
                <a:endParaRPr lang="fr-BE" sz="2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A0470975-2AB5-AF96-FF78-40A8693D5A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159" y="1490233"/>
                <a:ext cx="5210115" cy="2123658"/>
              </a:xfrm>
              <a:prstGeom prst="rect">
                <a:avLst/>
              </a:prstGeom>
              <a:blipFill>
                <a:blip r:embed="rId4"/>
                <a:stretch>
                  <a:fillRect l="-1522" t="-1719" b="-4871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 9" descr="Une image contenant texte, Tracé, ligne, diagramme&#10;&#10;Description générée automatiquement">
            <a:extLst>
              <a:ext uri="{FF2B5EF4-FFF2-40B4-BE49-F238E27FC236}">
                <a16:creationId xmlns:a16="http://schemas.microsoft.com/office/drawing/2014/main" id="{7F2A83EF-3840-A1F8-D5D5-8B9B556253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407" y="3945111"/>
            <a:ext cx="6510481" cy="2798122"/>
          </a:xfrm>
          <a:prstGeom prst="rect">
            <a:avLst/>
          </a:prstGeom>
        </p:spPr>
      </p:pic>
      <p:pic>
        <p:nvPicPr>
          <p:cNvPr id="15" name="Image 14" descr="Une image contenant objet astronomique, planète, sphère, Espace lointain&#10;&#10;Description générée automatiquement">
            <a:extLst>
              <a:ext uri="{FF2B5EF4-FFF2-40B4-BE49-F238E27FC236}">
                <a16:creationId xmlns:a16="http://schemas.microsoft.com/office/drawing/2014/main" id="{D52C30FE-99D1-D1B9-4A07-8A512CA4F5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534" y="1153121"/>
            <a:ext cx="2703680" cy="2687776"/>
          </a:xfrm>
          <a:prstGeom prst="rect">
            <a:avLst/>
          </a:prstGeom>
        </p:spPr>
      </p:pic>
      <p:pic>
        <p:nvPicPr>
          <p:cNvPr id="17" name="Image 16" descr="Une image contenant objet astronomique, cercle, planète, Espace lointain&#10;&#10;Description générée automatiquement">
            <a:extLst>
              <a:ext uri="{FF2B5EF4-FFF2-40B4-BE49-F238E27FC236}">
                <a16:creationId xmlns:a16="http://schemas.microsoft.com/office/drawing/2014/main" id="{1D0929C7-C51B-C60B-3C62-BC8506B0FD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264" y="1137218"/>
            <a:ext cx="2703680" cy="2703680"/>
          </a:xfrm>
          <a:prstGeom prst="rect">
            <a:avLst/>
          </a:prstGeom>
        </p:spPr>
      </p:pic>
      <p:sp>
        <p:nvSpPr>
          <p:cNvPr id="22" name="Espace réservé du numéro de diapositive 30">
            <a:extLst>
              <a:ext uri="{FF2B5EF4-FFF2-40B4-BE49-F238E27FC236}">
                <a16:creationId xmlns:a16="http://schemas.microsoft.com/office/drawing/2014/main" id="{079A4255-9F35-E98F-7FD5-3854A0606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357D7A9-65C0-4197-AEB6-CFB9F2BFE734}" type="slidenum">
              <a:rPr lang="fr-BE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fld>
            <a:endParaRPr lang="fr-B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6601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69D441A6-595E-B70D-C010-58E7B280CDF3}"/>
              </a:ext>
            </a:extLst>
          </p:cNvPr>
          <p:cNvSpPr/>
          <p:nvPr/>
        </p:nvSpPr>
        <p:spPr>
          <a:xfrm>
            <a:off x="9760097" y="-1286131"/>
            <a:ext cx="3132000" cy="27763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1311981" y="117436"/>
            <a:ext cx="725606" cy="944950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417" y="46596"/>
            <a:ext cx="1304684" cy="108288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3B22D7D-4B9F-B7BF-E202-C5E1B6396065}"/>
              </a:ext>
            </a:extLst>
          </p:cNvPr>
          <p:cNvSpPr/>
          <p:nvPr/>
        </p:nvSpPr>
        <p:spPr>
          <a:xfrm>
            <a:off x="679619" y="817364"/>
            <a:ext cx="7691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500" i="1" u="sng" dirty="0"/>
              <a:t>1.2. Image </a:t>
            </a:r>
            <a:r>
              <a:rPr lang="fr-BE" sz="2500" i="1" u="sng" dirty="0" err="1"/>
              <a:t>processing</a:t>
            </a:r>
            <a:endParaRPr lang="fr-BE" sz="2500" i="1" u="sng" dirty="0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4F375573-A7C4-6819-28FA-768AF12DCA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160" y="-4681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dirty="0"/>
              <a:t>1</a:t>
            </a:r>
            <a:r>
              <a:rPr lang="en-US" sz="4000" b="1" u="sng" kern="1200" dirty="0">
                <a:latin typeface="+mj-lt"/>
                <a:ea typeface="+mj-ea"/>
                <a:cs typeface="+mj-cs"/>
              </a:rPr>
              <a:t>. USET index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A0470975-2AB5-AF96-FF78-40A8693D5A36}"/>
                  </a:ext>
                </a:extLst>
              </p:cNvPr>
              <p:cNvSpPr txBox="1"/>
              <p:nvPr/>
            </p:nvSpPr>
            <p:spPr>
              <a:xfrm>
                <a:off x="126159" y="1490233"/>
                <a:ext cx="6891090" cy="36317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sz="22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● Image </a:t>
                </a:r>
                <a:r>
                  <a:rPr lang="fr-BE" sz="2200" dirty="0" err="1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recentering</a:t>
                </a:r>
                <a:endParaRPr lang="fr-BE" sz="22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fr-BE" sz="2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fr-BE" sz="22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● </a:t>
                </a:r>
                <a:r>
                  <a:rPr lang="fr-BE" sz="2200" dirty="0" err="1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Limb</a:t>
                </a:r>
                <a:r>
                  <a:rPr lang="fr-BE" sz="22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BE" sz="2200" dirty="0" err="1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darkening</a:t>
                </a:r>
                <a:r>
                  <a:rPr lang="fr-BE" sz="22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correction</a:t>
                </a:r>
              </a:p>
              <a:p>
                <a:endParaRPr lang="fr-BE" sz="2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fr-BE" sz="22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● </a:t>
                </a:r>
                <a:r>
                  <a:rPr lang="fr-BE" sz="22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Chromospheric</a:t>
                </a:r>
                <a:r>
                  <a:rPr lang="fr-BE" sz="22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structures segmentation</a:t>
                </a:r>
              </a:p>
              <a:p>
                <a:endParaRPr lang="fr-BE" sz="22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fr-BE" sz="22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→</m:t>
                    </m:r>
                  </m:oMath>
                </a14:m>
                <a:r>
                  <a:rPr lang="fr-BE" sz="2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BE" sz="22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Algorithm</a:t>
                </a:r>
                <a:r>
                  <a:rPr lang="fr-BE" sz="2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BE" sz="22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based</a:t>
                </a:r>
                <a:r>
                  <a:rPr lang="fr-BE" sz="2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on an </a:t>
                </a:r>
                <a:r>
                  <a:rPr lang="fr-BE" sz="22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intensity</a:t>
                </a:r>
                <a:r>
                  <a:rPr lang="fr-BE" sz="2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BE" sz="22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threshold</a:t>
                </a:r>
                <a:endParaRPr lang="fr-BE" sz="2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fr-BE" sz="1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fr-BE" sz="22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→</m:t>
                    </m:r>
                  </m:oMath>
                </a14:m>
                <a:r>
                  <a:rPr lang="fr-BE" sz="2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Structures </a:t>
                </a:r>
                <a:r>
                  <a:rPr lang="fr-BE" sz="22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segmented</a:t>
                </a:r>
                <a:r>
                  <a:rPr lang="fr-BE" sz="2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: </a:t>
                </a:r>
              </a:p>
              <a:p>
                <a:r>
                  <a:rPr lang="fr-BE" sz="2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 - Plages (</a:t>
                </a:r>
                <a:r>
                  <a:rPr lang="fr-BE" sz="22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bright</a:t>
                </a:r>
                <a:r>
                  <a:rPr lang="fr-BE" sz="2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BE" sz="22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extended</a:t>
                </a:r>
                <a:r>
                  <a:rPr lang="fr-BE" sz="2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structures)</a:t>
                </a:r>
              </a:p>
              <a:p>
                <a:r>
                  <a:rPr lang="fr-BE" sz="2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 - </a:t>
                </a:r>
                <a:r>
                  <a:rPr lang="fr-BE" sz="22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Enhanced</a:t>
                </a:r>
                <a:r>
                  <a:rPr lang="fr-BE" sz="2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network (</a:t>
                </a:r>
                <a:r>
                  <a:rPr lang="fr-BE" sz="22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small</a:t>
                </a:r>
                <a:r>
                  <a:rPr lang="fr-BE" sz="2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BE" sz="22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regions</a:t>
                </a:r>
                <a:r>
                  <a:rPr lang="fr-BE" sz="2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of </a:t>
                </a:r>
                <a:r>
                  <a:rPr lang="fr-BE" sz="22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decaying</a:t>
                </a:r>
                <a:r>
                  <a:rPr lang="fr-BE" sz="2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plages)</a:t>
                </a: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A0470975-2AB5-AF96-FF78-40A8693D5A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159" y="1490233"/>
                <a:ext cx="6891090" cy="3631763"/>
              </a:xfrm>
              <a:prstGeom prst="rect">
                <a:avLst/>
              </a:prstGeom>
              <a:blipFill>
                <a:blip r:embed="rId4"/>
                <a:stretch>
                  <a:fillRect l="-1150" t="-1007" b="-2517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numéro de diapositive 30">
            <a:extLst>
              <a:ext uri="{FF2B5EF4-FFF2-40B4-BE49-F238E27FC236}">
                <a16:creationId xmlns:a16="http://schemas.microsoft.com/office/drawing/2014/main" id="{8AB67E3A-1E1E-964B-D537-4321981A0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357D7A9-65C0-4197-AEB6-CFB9F2BFE734}" type="slidenum">
              <a:rPr lang="fr-BE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fld>
            <a:endParaRPr lang="fr-B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Image 4" descr="Une image contenant sphère, objet astronomique, planète, cercle&#10;&#10;Description générée automatiquement">
            <a:extLst>
              <a:ext uri="{FF2B5EF4-FFF2-40B4-BE49-F238E27FC236}">
                <a16:creationId xmlns:a16="http://schemas.microsoft.com/office/drawing/2014/main" id="{791944F6-2284-86E5-C726-A7DF9C4E80B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597" y="1503848"/>
            <a:ext cx="4786288" cy="4752000"/>
          </a:xfrm>
          <a:prstGeom prst="rect">
            <a:avLst/>
          </a:prstGeom>
        </p:spPr>
      </p:pic>
      <p:pic>
        <p:nvPicPr>
          <p:cNvPr id="7" name="Image 6" descr="Une image contenant cercle, planète, objet astronomique, sphère&#10;&#10;Description générée automatiquement">
            <a:extLst>
              <a:ext uri="{FF2B5EF4-FFF2-40B4-BE49-F238E27FC236}">
                <a16:creationId xmlns:a16="http://schemas.microsoft.com/office/drawing/2014/main" id="{4A3322D7-BC88-4410-E4E8-E9643878BDC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545" y="1500507"/>
            <a:ext cx="4786340" cy="47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3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69D441A6-595E-B70D-C010-58E7B280CDF3}"/>
              </a:ext>
            </a:extLst>
          </p:cNvPr>
          <p:cNvSpPr/>
          <p:nvPr/>
        </p:nvSpPr>
        <p:spPr>
          <a:xfrm>
            <a:off x="9760097" y="-1286131"/>
            <a:ext cx="3132000" cy="27763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1311981" y="117436"/>
            <a:ext cx="725606" cy="944950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417" y="46596"/>
            <a:ext cx="1304684" cy="108288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3B22D7D-4B9F-B7BF-E202-C5E1B6396065}"/>
              </a:ext>
            </a:extLst>
          </p:cNvPr>
          <p:cNvSpPr/>
          <p:nvPr/>
        </p:nvSpPr>
        <p:spPr>
          <a:xfrm>
            <a:off x="679619" y="817364"/>
            <a:ext cx="7691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500" i="1" u="sng" dirty="0"/>
              <a:t>1.2. Image </a:t>
            </a:r>
            <a:r>
              <a:rPr lang="fr-BE" sz="2500" i="1" u="sng" dirty="0" err="1"/>
              <a:t>processing</a:t>
            </a:r>
            <a:endParaRPr lang="fr-BE" sz="2500" i="1" u="sng" dirty="0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4F375573-A7C4-6819-28FA-768AF12DCA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160" y="-4681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dirty="0"/>
              <a:t>1</a:t>
            </a:r>
            <a:r>
              <a:rPr lang="en-US" sz="4000" b="1" u="sng" kern="1200" dirty="0">
                <a:latin typeface="+mj-lt"/>
                <a:ea typeface="+mj-ea"/>
                <a:cs typeface="+mj-cs"/>
              </a:rPr>
              <a:t>. USET index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0470975-2AB5-AF96-FF78-40A8693D5A36}"/>
              </a:ext>
            </a:extLst>
          </p:cNvPr>
          <p:cNvSpPr txBox="1"/>
          <p:nvPr/>
        </p:nvSpPr>
        <p:spPr>
          <a:xfrm>
            <a:off x="126159" y="1490233"/>
            <a:ext cx="521011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● Image </a:t>
            </a:r>
            <a:r>
              <a:rPr lang="fr-BE" sz="22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recentering</a:t>
            </a:r>
            <a:endParaRPr lang="fr-BE" sz="22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BE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sz="2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fr-BE" sz="22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Limb</a:t>
            </a:r>
            <a:r>
              <a:rPr lang="fr-BE" sz="2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22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darkening</a:t>
            </a:r>
            <a:r>
              <a:rPr lang="fr-BE" sz="2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correction</a:t>
            </a:r>
          </a:p>
          <a:p>
            <a:endParaRPr lang="fr-BE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sz="2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fr-BE" sz="22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Chromospheric</a:t>
            </a:r>
            <a:r>
              <a:rPr lang="fr-BE" sz="2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structures segmentation</a:t>
            </a:r>
          </a:p>
          <a:p>
            <a:endParaRPr lang="fr-BE" sz="2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● Temporal </a:t>
            </a:r>
            <a:r>
              <a:rPr lang="fr-BE" sz="2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evolution</a:t>
            </a:r>
            <a:endParaRPr lang="fr-BE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B2CEAB4-2D58-F021-9FAE-3BAA5184F17A}"/>
              </a:ext>
            </a:extLst>
          </p:cNvPr>
          <p:cNvSpPr txBox="1">
            <a:spLocks/>
          </p:cNvSpPr>
          <p:nvPr/>
        </p:nvSpPr>
        <p:spPr>
          <a:xfrm>
            <a:off x="551146" y="3952446"/>
            <a:ext cx="3363308" cy="2905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Tx/>
              <a:buChar char="-"/>
            </a:pPr>
            <a:r>
              <a:rPr lang="en-GB" sz="2200" dirty="0">
                <a:solidFill>
                  <a:srgbClr val="40404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Following the solar cycle</a:t>
            </a:r>
          </a:p>
          <a:p>
            <a:pPr marL="342900" indent="-342900" algn="l">
              <a:buFontTx/>
              <a:buChar char="-"/>
            </a:pPr>
            <a:r>
              <a:rPr lang="en-GB" sz="2200" dirty="0">
                <a:solidFill>
                  <a:srgbClr val="40404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Uncertainties depending linearly on the area</a:t>
            </a:r>
            <a:endParaRPr lang="en-GB" sz="2200" b="1" dirty="0">
              <a:solidFill>
                <a:srgbClr val="40404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Tx/>
              <a:buChar char="-"/>
            </a:pPr>
            <a:r>
              <a:rPr lang="en-GB" sz="2200" dirty="0">
                <a:solidFill>
                  <a:srgbClr val="40404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Short-term variations associated to solar rotation (see further)</a:t>
            </a:r>
          </a:p>
          <a:p>
            <a:pPr algn="l"/>
            <a:endParaRPr lang="en-GB" sz="2200" dirty="0">
              <a:solidFill>
                <a:srgbClr val="40404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Espace réservé du numéro de diapositive 30">
            <a:extLst>
              <a:ext uri="{FF2B5EF4-FFF2-40B4-BE49-F238E27FC236}">
                <a16:creationId xmlns:a16="http://schemas.microsoft.com/office/drawing/2014/main" id="{6F1A537F-FBCD-2DD0-61DB-A077FB5E4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357D7A9-65C0-4197-AEB6-CFB9F2BFE734}" type="slidenum">
              <a:rPr lang="fr-BE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fld>
            <a:endParaRPr lang="fr-B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Image 6" descr="Une image contenant texte, Tracé, diagramme, ligne&#10;&#10;Description générée automatiquement">
            <a:extLst>
              <a:ext uri="{FF2B5EF4-FFF2-40B4-BE49-F238E27FC236}">
                <a16:creationId xmlns:a16="http://schemas.microsoft.com/office/drawing/2014/main" id="{A1C01218-372C-AE0E-9CB0-18BEA302C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454" y="1617840"/>
            <a:ext cx="8180572" cy="462496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F3CEA53-5E9D-6CD9-A1D3-0347BF288A40}"/>
              </a:ext>
            </a:extLst>
          </p:cNvPr>
          <p:cNvSpPr txBox="1"/>
          <p:nvPr/>
        </p:nvSpPr>
        <p:spPr>
          <a:xfrm>
            <a:off x="3914454" y="6248326"/>
            <a:ext cx="54408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ea typeface="Calibri" panose="020F0502020204030204" pitchFamily="34" charset="0"/>
                <a:cs typeface="Calibri" panose="020F0502020204030204" pitchFamily="34" charset="0"/>
              </a:rPr>
              <a:t>Vanden Broeck et al. 2024 (submitted)</a:t>
            </a:r>
          </a:p>
        </p:txBody>
      </p:sp>
    </p:spTree>
    <p:extLst>
      <p:ext uri="{BB962C8B-B14F-4D97-AF65-F5344CB8AC3E}">
        <p14:creationId xmlns:p14="http://schemas.microsoft.com/office/powerpoint/2010/main" val="1316510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texte, ligne, diagramme, Tracé&#10;&#10;Description générée automatiquement">
            <a:extLst>
              <a:ext uri="{FF2B5EF4-FFF2-40B4-BE49-F238E27FC236}">
                <a16:creationId xmlns:a16="http://schemas.microsoft.com/office/drawing/2014/main" id="{45211853-D62D-D352-F43E-693A11BBE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779" y="2187199"/>
            <a:ext cx="5392744" cy="32179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69D441A6-595E-B70D-C010-58E7B280CDF3}"/>
              </a:ext>
            </a:extLst>
          </p:cNvPr>
          <p:cNvSpPr/>
          <p:nvPr/>
        </p:nvSpPr>
        <p:spPr>
          <a:xfrm>
            <a:off x="9760097" y="-1286131"/>
            <a:ext cx="3132000" cy="27763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1311981" y="117436"/>
            <a:ext cx="725606" cy="944950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417" y="46596"/>
            <a:ext cx="1304684" cy="1082888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4F375573-A7C4-6819-28FA-768AF12DCA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160" y="-4681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dirty="0"/>
              <a:t>2</a:t>
            </a:r>
            <a:r>
              <a:rPr lang="en-US" sz="4000" b="1" u="sng" kern="1200" dirty="0">
                <a:latin typeface="+mj-lt"/>
                <a:ea typeface="+mj-ea"/>
                <a:cs typeface="+mj-cs"/>
              </a:rPr>
              <a:t>. Periodic modulation</a:t>
            </a:r>
          </a:p>
        </p:txBody>
      </p:sp>
      <p:sp>
        <p:nvSpPr>
          <p:cNvPr id="6" name="Espace réservé du numéro de diapositive 30">
            <a:extLst>
              <a:ext uri="{FF2B5EF4-FFF2-40B4-BE49-F238E27FC236}">
                <a16:creationId xmlns:a16="http://schemas.microsoft.com/office/drawing/2014/main" id="{38DD6576-402F-8D64-0C12-B2895F5AE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357D7A9-65C0-4197-AEB6-CFB9F2BFE734}" type="slidenum">
              <a:rPr lang="fr-BE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fld>
            <a:endParaRPr lang="fr-B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Espace réservé du contenu 2">
                <a:extLst>
                  <a:ext uri="{FF2B5EF4-FFF2-40B4-BE49-F238E27FC236}">
                    <a16:creationId xmlns:a16="http://schemas.microsoft.com/office/drawing/2014/main" id="{75236BBF-3E8A-8494-D750-9BBE26D2E3E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2230" y="1615071"/>
                <a:ext cx="11460157" cy="58765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14:m>
                  <m:oMath xmlns:m="http://schemas.openxmlformats.org/officeDocument/2006/math">
                    <m:r>
                      <a:rPr lang="fr-BE" sz="2500" b="0" i="1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500" dirty="0">
                    <a:solidFill>
                      <a:srgbClr val="404040"/>
                    </a:solidFill>
                  </a:rPr>
                  <a:t>  Search for presence of </a:t>
                </a:r>
                <a:r>
                  <a:rPr lang="en-GB" sz="2500" b="1" dirty="0">
                    <a:solidFill>
                      <a:srgbClr val="FF0000"/>
                    </a:solidFill>
                  </a:rPr>
                  <a:t>rotation modulation </a:t>
                </a:r>
                <a:r>
                  <a:rPr lang="en-GB" sz="2500" dirty="0">
                    <a:solidFill>
                      <a:srgbClr val="404040"/>
                    </a:solidFill>
                  </a:rPr>
                  <a:t>in the area fraction time series </a:t>
                </a:r>
              </a:p>
            </p:txBody>
          </p:sp>
        </mc:Choice>
        <mc:Fallback xmlns="">
          <p:sp>
            <p:nvSpPr>
              <p:cNvPr id="4" name="Espace réservé du contenu 2">
                <a:extLst>
                  <a:ext uri="{FF2B5EF4-FFF2-40B4-BE49-F238E27FC236}">
                    <a16:creationId xmlns:a16="http://schemas.microsoft.com/office/drawing/2014/main" id="{75236BBF-3E8A-8494-D750-9BBE26D2E3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230" y="1615071"/>
                <a:ext cx="11460157" cy="587650"/>
              </a:xfrm>
              <a:prstGeom prst="rect">
                <a:avLst/>
              </a:prstGeom>
              <a:blipFill>
                <a:blip r:embed="rId5"/>
                <a:stretch>
                  <a:fillRect t="-14583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ce réservé du contenu 2">
                <a:extLst>
                  <a:ext uri="{FF2B5EF4-FFF2-40B4-BE49-F238E27FC236}">
                    <a16:creationId xmlns:a16="http://schemas.microsoft.com/office/drawing/2014/main" id="{656BC809-4964-DA63-ECBF-0DA46A3C460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1363" y="2202720"/>
                <a:ext cx="7953830" cy="453994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sz="2500" b="1" dirty="0">
                    <a:solidFill>
                      <a:srgbClr val="40404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• </a:t>
                </a:r>
                <a:r>
                  <a:rPr lang="en-GB" sz="2500" b="1" i="1" dirty="0">
                    <a:solidFill>
                      <a:srgbClr val="40404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Fourier method :</a:t>
                </a:r>
                <a:r>
                  <a:rPr lang="en-GB" sz="2500" dirty="0">
                    <a:solidFill>
                      <a:srgbClr val="40404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 Existence of a periodic signal 		          	</a:t>
                </a:r>
                <a14:m>
                  <m:oMath xmlns:m="http://schemas.openxmlformats.org/officeDocument/2006/math">
                    <m:r>
                      <a:rPr lang="fr-BE" sz="2500" b="0" i="1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⇒</m:t>
                    </m:r>
                  </m:oMath>
                </a14:m>
                <a:r>
                  <a:rPr lang="en-GB" sz="2500" dirty="0">
                    <a:solidFill>
                      <a:srgbClr val="40404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 peak in the power spectrum </a:t>
                </a:r>
              </a:p>
              <a:p>
                <a:pPr algn="l"/>
                <a:endParaRPr lang="en-GB" sz="1000" dirty="0">
                  <a:solidFill>
                    <a:srgbClr val="404040"/>
                  </a:solidFill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l"/>
                <a:r>
                  <a:rPr lang="en-GB" sz="2500" b="1" dirty="0">
                    <a:solidFill>
                      <a:srgbClr val="40404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• </a:t>
                </a:r>
                <a:r>
                  <a:rPr lang="en-GB" sz="2500" dirty="0">
                    <a:solidFill>
                      <a:srgbClr val="40404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Highest peak at </a:t>
                </a:r>
                <a14:m>
                  <m:oMath xmlns:m="http://schemas.openxmlformats.org/officeDocument/2006/math">
                    <m:r>
                      <a:rPr lang="fr-BE" sz="2500" b="0" i="1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~ 0.0367 </m:t>
                    </m:r>
                    <m:sSup>
                      <m:sSupPr>
                        <m:ctrlPr>
                          <a:rPr lang="fr-BE" sz="2500" b="0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fr-BE" sz="2500" b="0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𝑑</m:t>
                        </m:r>
                      </m:e>
                      <m:sup>
                        <m:r>
                          <a:rPr lang="fr-BE" sz="2500" b="0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sz="2500" dirty="0">
                    <a:solidFill>
                      <a:srgbClr val="404040"/>
                    </a:solidFill>
                  </a:rPr>
                  <a:t> (green line) :		          	</a:t>
                </a:r>
                <a14:m>
                  <m:oMath xmlns:m="http://schemas.openxmlformats.org/officeDocument/2006/math">
                    <m:r>
                      <a:rPr lang="fr-BE" sz="2500" b="0" i="1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GB" sz="2500" dirty="0">
                    <a:solidFill>
                      <a:srgbClr val="404040"/>
                    </a:solidFill>
                  </a:rPr>
                  <a:t> </a:t>
                </a:r>
                <a:r>
                  <a:rPr lang="en-GB" sz="2500" b="1" dirty="0">
                    <a:solidFill>
                      <a:srgbClr val="00B050"/>
                    </a:solidFill>
                  </a:rPr>
                  <a:t>Carrington rotation period </a:t>
                </a:r>
                <a14:m>
                  <m:oMath xmlns:m="http://schemas.openxmlformats.org/officeDocument/2006/math">
                    <m:r>
                      <a:rPr lang="fr-BE" sz="2500" b="0" i="1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</a:rPr>
                      <m:t>(27.27 </m:t>
                    </m:r>
                    <m:r>
                      <a:rPr lang="fr-BE" sz="2500" b="0" i="1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fr-BE" sz="2500" b="0" i="1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2500" dirty="0">
                  <a:solidFill>
                    <a:srgbClr val="404040"/>
                  </a:solidFill>
                </a:endParaRPr>
              </a:p>
              <a:p>
                <a:pPr algn="l"/>
                <a:endParaRPr lang="en-GB" sz="2500" dirty="0">
                  <a:solidFill>
                    <a:srgbClr val="404040"/>
                  </a:solidFill>
                </a:endParaRPr>
              </a:p>
              <a:p>
                <a:pPr algn="l"/>
                <a:r>
                  <a:rPr lang="en-GB" sz="2500" b="1" i="1" u="sng" dirty="0">
                    <a:solidFill>
                      <a:srgbClr val="404040"/>
                    </a:solidFill>
                  </a:rPr>
                  <a:t>Conclusion :</a:t>
                </a:r>
                <a:r>
                  <a:rPr lang="en-GB" sz="2500" dirty="0">
                    <a:solidFill>
                      <a:srgbClr val="404040"/>
                    </a:solidFill>
                  </a:rPr>
                  <a:t> Solar rotation is present in area </a:t>
                </a:r>
                <a:br>
                  <a:rPr lang="en-GB" sz="2500" dirty="0">
                    <a:solidFill>
                      <a:srgbClr val="404040"/>
                    </a:solidFill>
                  </a:rPr>
                </a:br>
                <a:r>
                  <a:rPr lang="en-GB" sz="2500" dirty="0">
                    <a:solidFill>
                      <a:srgbClr val="404040"/>
                    </a:solidFill>
                  </a:rPr>
                  <a:t>	          fraction time series</a:t>
                </a:r>
                <a:br>
                  <a:rPr lang="en-GB" sz="2500" dirty="0">
                    <a:solidFill>
                      <a:srgbClr val="404040"/>
                    </a:solidFill>
                  </a:rPr>
                </a:br>
                <a:endParaRPr lang="en-GB" sz="1000" dirty="0">
                  <a:solidFill>
                    <a:srgbClr val="404040"/>
                  </a:solidFill>
                </a:endParaRPr>
              </a:p>
              <a:p>
                <a:pPr algn="l"/>
                <a:br>
                  <a:rPr lang="en-GB" sz="500" dirty="0">
                    <a:solidFill>
                      <a:srgbClr val="404040"/>
                    </a:solidFill>
                  </a:rPr>
                </a:br>
                <a:r>
                  <a:rPr lang="en-GB" sz="2500" b="1" i="1" u="sng" dirty="0">
                    <a:solidFill>
                      <a:srgbClr val="404040"/>
                    </a:solidFill>
                  </a:rPr>
                  <a:t>Question :</a:t>
                </a:r>
                <a:r>
                  <a:rPr lang="en-GB" sz="2500" dirty="0">
                    <a:solidFill>
                      <a:srgbClr val="404040"/>
                    </a:solidFill>
                  </a:rPr>
                  <a:t> Variation with the solar cycle ?</a:t>
                </a:r>
                <a:br>
                  <a:rPr lang="en-GB" sz="2500" dirty="0">
                    <a:solidFill>
                      <a:srgbClr val="404040"/>
                    </a:solidFill>
                  </a:rPr>
                </a:br>
                <a:r>
                  <a:rPr lang="en-GB" sz="2500" dirty="0">
                    <a:solidFill>
                      <a:srgbClr val="404040"/>
                    </a:solidFill>
                  </a:rPr>
                  <a:t>	       Link with magnetic structures distribution ?</a:t>
                </a:r>
              </a:p>
            </p:txBody>
          </p:sp>
        </mc:Choice>
        <mc:Fallback xmlns="">
          <p:sp>
            <p:nvSpPr>
              <p:cNvPr id="5" name="Espace réservé du contenu 2">
                <a:extLst>
                  <a:ext uri="{FF2B5EF4-FFF2-40B4-BE49-F238E27FC236}">
                    <a16:creationId xmlns:a16="http://schemas.microsoft.com/office/drawing/2014/main" id="{656BC809-4964-DA63-ECBF-0DA46A3C46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363" y="2202720"/>
                <a:ext cx="7953830" cy="4539949"/>
              </a:xfrm>
              <a:prstGeom prst="rect">
                <a:avLst/>
              </a:prstGeom>
              <a:blipFill>
                <a:blip r:embed="rId6"/>
                <a:stretch>
                  <a:fillRect l="-1304" t="-1745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0FA9FB88-7377-8C39-A0DA-6653D6228B21}"/>
              </a:ext>
            </a:extLst>
          </p:cNvPr>
          <p:cNvCxnSpPr>
            <a:cxnSpLocks/>
          </p:cNvCxnSpPr>
          <p:nvPr/>
        </p:nvCxnSpPr>
        <p:spPr>
          <a:xfrm flipV="1">
            <a:off x="6530009" y="3035176"/>
            <a:ext cx="2534849" cy="701937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9FA6A54-34BD-05BA-71DF-C6EE7A5CBC24}"/>
              </a:ext>
            </a:extLst>
          </p:cNvPr>
          <p:cNvSpPr/>
          <p:nvPr/>
        </p:nvSpPr>
        <p:spPr>
          <a:xfrm>
            <a:off x="679619" y="817364"/>
            <a:ext cx="7691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500" i="1" u="sng" dirty="0"/>
              <a:t>Fourier </a:t>
            </a:r>
            <a:r>
              <a:rPr lang="fr-BE" sz="2500" i="1" u="sng" dirty="0" err="1"/>
              <a:t>analysis</a:t>
            </a:r>
            <a:endParaRPr lang="fr-BE" sz="2500" i="1" u="sng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57E285F-C9B0-DC8E-29F2-6AEF5829D758}"/>
              </a:ext>
            </a:extLst>
          </p:cNvPr>
          <p:cNvSpPr txBox="1"/>
          <p:nvPr/>
        </p:nvSpPr>
        <p:spPr>
          <a:xfrm>
            <a:off x="6677747" y="5405120"/>
            <a:ext cx="54408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dirty="0">
                <a:ea typeface="Calibri" panose="020F0502020204030204" pitchFamily="34" charset="0"/>
                <a:cs typeface="Calibri" panose="020F0502020204030204" pitchFamily="34" charset="0"/>
              </a:rPr>
              <a:t>Vanden Broeck et al. 2024 (submitted)</a:t>
            </a:r>
          </a:p>
        </p:txBody>
      </p:sp>
    </p:spTree>
    <p:extLst>
      <p:ext uri="{BB962C8B-B14F-4D97-AF65-F5344CB8AC3E}">
        <p14:creationId xmlns:p14="http://schemas.microsoft.com/office/powerpoint/2010/main" val="395910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 41" descr="Une image contenant texte, diagramme, ligne, capture d’écran&#10;&#10;Description générée automatiquement">
            <a:extLst>
              <a:ext uri="{FF2B5EF4-FFF2-40B4-BE49-F238E27FC236}">
                <a16:creationId xmlns:a16="http://schemas.microsoft.com/office/drawing/2014/main" id="{9B9459B6-3750-1B67-3CED-794EF64891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41" y="1706157"/>
            <a:ext cx="6554213" cy="4476048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69D441A6-595E-B70D-C010-58E7B280CDF3}"/>
              </a:ext>
            </a:extLst>
          </p:cNvPr>
          <p:cNvSpPr/>
          <p:nvPr/>
        </p:nvSpPr>
        <p:spPr>
          <a:xfrm>
            <a:off x="9760097" y="-1286131"/>
            <a:ext cx="3132000" cy="27763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1311981" y="117436"/>
            <a:ext cx="725606" cy="944950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417" y="46596"/>
            <a:ext cx="1304684" cy="1082888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4F375573-A7C4-6819-28FA-768AF12DCA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160" y="-4681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dirty="0"/>
              <a:t>2</a:t>
            </a:r>
            <a:r>
              <a:rPr lang="en-US" sz="4000" b="1" u="sng" kern="1200" dirty="0">
                <a:latin typeface="+mj-lt"/>
                <a:ea typeface="+mj-ea"/>
                <a:cs typeface="+mj-cs"/>
              </a:rPr>
              <a:t>. Periodic modulation</a:t>
            </a:r>
          </a:p>
        </p:txBody>
      </p:sp>
      <p:sp>
        <p:nvSpPr>
          <p:cNvPr id="6" name="Espace réservé du numéro de diapositive 30">
            <a:extLst>
              <a:ext uri="{FF2B5EF4-FFF2-40B4-BE49-F238E27FC236}">
                <a16:creationId xmlns:a16="http://schemas.microsoft.com/office/drawing/2014/main" id="{38DD6576-402F-8D64-0C12-B2895F5AE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357D7A9-65C0-4197-AEB6-CFB9F2BFE734}" type="slidenum">
              <a:rPr lang="fr-BE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fld>
            <a:endParaRPr lang="fr-B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4A93664-50FF-E388-4317-32A36D78FB7C}"/>
              </a:ext>
            </a:extLst>
          </p:cNvPr>
          <p:cNvSpPr/>
          <p:nvPr/>
        </p:nvSpPr>
        <p:spPr>
          <a:xfrm>
            <a:off x="2438528" y="1980193"/>
            <a:ext cx="1649210" cy="815367"/>
          </a:xfrm>
          <a:prstGeom prst="rect">
            <a:avLst/>
          </a:prstGeom>
          <a:noFill/>
          <a:ln w="38100">
            <a:solidFill>
              <a:srgbClr val="007FF2"/>
            </a:solidFill>
          </a:ln>
          <a:effectLst>
            <a:glow rad="635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E3EEC4-5B04-0EFC-BBAB-3F4946D4119B}"/>
              </a:ext>
            </a:extLst>
          </p:cNvPr>
          <p:cNvSpPr/>
          <p:nvPr/>
        </p:nvSpPr>
        <p:spPr>
          <a:xfrm>
            <a:off x="2438399" y="4352685"/>
            <a:ext cx="1647637" cy="815367"/>
          </a:xfrm>
          <a:prstGeom prst="rect">
            <a:avLst/>
          </a:prstGeom>
          <a:noFill/>
          <a:ln w="38100">
            <a:solidFill>
              <a:srgbClr val="007FF2"/>
            </a:solidFill>
          </a:ln>
          <a:effectLst>
            <a:glow rad="635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AD2392FA-FEE4-7A16-1943-095F7CC6619F}"/>
              </a:ext>
            </a:extLst>
          </p:cNvPr>
          <p:cNvCxnSpPr>
            <a:cxnSpLocks/>
          </p:cNvCxnSpPr>
          <p:nvPr/>
        </p:nvCxnSpPr>
        <p:spPr>
          <a:xfrm>
            <a:off x="3260503" y="2790827"/>
            <a:ext cx="0" cy="1404000"/>
          </a:xfrm>
          <a:prstGeom prst="straightConnector1">
            <a:avLst/>
          </a:prstGeom>
          <a:ln w="38100">
            <a:solidFill>
              <a:srgbClr val="007FF2"/>
            </a:solidFill>
            <a:tailEnd type="triangle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B6D0E080-8401-24DC-F2E7-A14E3883C5AA}"/>
              </a:ext>
            </a:extLst>
          </p:cNvPr>
          <p:cNvSpPr/>
          <p:nvPr/>
        </p:nvSpPr>
        <p:spPr>
          <a:xfrm>
            <a:off x="679619" y="817364"/>
            <a:ext cx="7691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500" i="1" u="sng" dirty="0"/>
              <a:t>Time-</a:t>
            </a:r>
            <a:r>
              <a:rPr lang="fr-BE" sz="2500" i="1" u="sng" dirty="0" err="1"/>
              <a:t>frequency</a:t>
            </a:r>
            <a:r>
              <a:rPr lang="fr-BE" sz="2500" i="1" u="sng" dirty="0"/>
              <a:t> </a:t>
            </a:r>
            <a:r>
              <a:rPr lang="fr-BE" sz="2500" i="1" u="sng" dirty="0" err="1"/>
              <a:t>diagram</a:t>
            </a:r>
            <a:endParaRPr lang="fr-BE" sz="2500" i="1" u="sng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AFFBEB6-741D-D20B-DBE3-F6BD749DC4AB}"/>
              </a:ext>
            </a:extLst>
          </p:cNvPr>
          <p:cNvSpPr txBox="1"/>
          <p:nvPr/>
        </p:nvSpPr>
        <p:spPr>
          <a:xfrm>
            <a:off x="6897754" y="2310438"/>
            <a:ext cx="529424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b="1" u="sng" dirty="0">
                <a:solidFill>
                  <a:srgbClr val="007FF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Absent</a:t>
            </a:r>
            <a:r>
              <a:rPr lang="en-GB" sz="2200" dirty="0">
                <a:solidFill>
                  <a:srgbClr val="007FF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GB" sz="2200" dirty="0">
                <a:solidFill>
                  <a:srgbClr val="007FF2"/>
                </a:solidFill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200" dirty="0">
                <a:ea typeface="Calibri" panose="020F0502020204030204" pitchFamily="34" charset="0"/>
                <a:cs typeface="Calibri" panose="020F0502020204030204" pitchFamily="34" charset="0"/>
              </a:rPr>
              <a:t>during the solar minimum</a:t>
            </a:r>
            <a:endParaRPr lang="en-GB" sz="10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sz="2200" dirty="0">
              <a:solidFill>
                <a:srgbClr val="FF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sz="220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23E26ACC-0D37-3CC3-0D0E-681CEE9985A9}"/>
              </a:ext>
            </a:extLst>
          </p:cNvPr>
          <p:cNvSpPr txBox="1">
            <a:spLocks/>
          </p:cNvSpPr>
          <p:nvPr/>
        </p:nvSpPr>
        <p:spPr>
          <a:xfrm>
            <a:off x="8068998" y="1694768"/>
            <a:ext cx="2951757" cy="45934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 dirty="0">
                <a:solidFill>
                  <a:srgbClr val="40404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Rotational modulation</a:t>
            </a:r>
            <a:endParaRPr lang="en-GB" sz="2200" b="1" dirty="0">
              <a:solidFill>
                <a:srgbClr val="FF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0E5BB9D-15DC-24A0-1EBD-83C733B06A85}"/>
              </a:ext>
            </a:extLst>
          </p:cNvPr>
          <p:cNvSpPr txBox="1"/>
          <p:nvPr/>
        </p:nvSpPr>
        <p:spPr>
          <a:xfrm>
            <a:off x="343541" y="6216952"/>
            <a:ext cx="54408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ea typeface="Calibri" panose="020F0502020204030204" pitchFamily="34" charset="0"/>
                <a:cs typeface="Calibri" panose="020F0502020204030204" pitchFamily="34" charset="0"/>
              </a:rPr>
              <a:t>Vanden Broeck et al. 2024 (submitted)</a:t>
            </a:r>
          </a:p>
        </p:txBody>
      </p:sp>
    </p:spTree>
    <p:extLst>
      <p:ext uri="{BB962C8B-B14F-4D97-AF65-F5344CB8AC3E}">
        <p14:creationId xmlns:p14="http://schemas.microsoft.com/office/powerpoint/2010/main" val="391982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0" grpId="0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69D441A6-595E-B70D-C010-58E7B280CDF3}"/>
              </a:ext>
            </a:extLst>
          </p:cNvPr>
          <p:cNvSpPr/>
          <p:nvPr/>
        </p:nvSpPr>
        <p:spPr>
          <a:xfrm>
            <a:off x="9760097" y="-1286131"/>
            <a:ext cx="3132000" cy="27763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1311981" y="117436"/>
            <a:ext cx="725606" cy="944950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417" y="46596"/>
            <a:ext cx="1304684" cy="1082888"/>
          </a:xfrm>
          <a:prstGeom prst="rect">
            <a:avLst/>
          </a:prstGeom>
        </p:spPr>
      </p:pic>
      <p:sp>
        <p:nvSpPr>
          <p:cNvPr id="6" name="Espace réservé du numéro de diapositive 30">
            <a:extLst>
              <a:ext uri="{FF2B5EF4-FFF2-40B4-BE49-F238E27FC236}">
                <a16:creationId xmlns:a16="http://schemas.microsoft.com/office/drawing/2014/main" id="{38DD6576-402F-8D64-0C12-B2895F5AE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357D7A9-65C0-4197-AEB6-CFB9F2BFE734}" type="slidenum">
              <a:rPr lang="fr-BE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fld>
            <a:endParaRPr lang="fr-B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Image 8" descr="Une image contenant ligne, Tracé, texte, capture d’écran&#10;&#10;Description générée automatiquement">
            <a:extLst>
              <a:ext uri="{FF2B5EF4-FFF2-40B4-BE49-F238E27FC236}">
                <a16:creationId xmlns:a16="http://schemas.microsoft.com/office/drawing/2014/main" id="{CA46C133-9065-5358-CA36-B87ED39418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60" y="2361715"/>
            <a:ext cx="10008188" cy="244800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4B0F0208-88CF-E92D-86D5-1B7D78758B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160" y="-4681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u="sng" kern="1200" dirty="0">
                <a:latin typeface="+mj-lt"/>
                <a:ea typeface="+mj-ea"/>
                <a:cs typeface="+mj-cs"/>
              </a:rPr>
              <a:t>2. Periodic modulation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E12D4B35-D005-2382-D8C4-769DE45E1F58}"/>
                  </a:ext>
                </a:extLst>
              </p:cNvPr>
              <p:cNvSpPr txBox="1"/>
              <p:nvPr/>
            </p:nvSpPr>
            <p:spPr>
              <a:xfrm>
                <a:off x="126160" y="993491"/>
                <a:ext cx="6604482" cy="11079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2200" dirty="0">
                    <a:ea typeface="Calibri" panose="020F0502020204030204" pitchFamily="34" charset="0"/>
                    <a:cs typeface="Calibri" panose="020F0502020204030204" pitchFamily="34" charset="0"/>
                  </a:rPr>
                  <a:t>No modulation because :</a:t>
                </a:r>
              </a:p>
              <a:p>
                <a:pPr marL="342900" indent="-342900">
                  <a:buFontTx/>
                  <a:buChar char="-"/>
                </a:pPr>
                <a:r>
                  <a:rPr lang="en-GB" sz="2200" dirty="0">
                    <a:ea typeface="Calibri" panose="020F0502020204030204" pitchFamily="34" charset="0"/>
                    <a:cs typeface="Calibri" panose="020F0502020204030204" pitchFamily="34" charset="0"/>
                  </a:rPr>
                  <a:t>Plage absent</a:t>
                </a:r>
              </a:p>
              <a:p>
                <a:pPr marL="342900" indent="-342900">
                  <a:buFontTx/>
                  <a:buChar char="-"/>
                </a:pPr>
                <a:r>
                  <a:rPr lang="en-GB" sz="2200" dirty="0">
                    <a:ea typeface="Calibri" panose="020F0502020204030204" pitchFamily="34" charset="0"/>
                    <a:cs typeface="Calibri" panose="020F0502020204030204" pitchFamily="34" charset="0"/>
                  </a:rPr>
                  <a:t>If plage present </a:t>
                </a:r>
                <a14:m>
                  <m:oMath xmlns:m="http://schemas.openxmlformats.org/officeDocument/2006/math">
                    <m:r>
                      <a:rPr lang="fr-BE" sz="22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⇒</m:t>
                    </m:r>
                  </m:oMath>
                </a14:m>
                <a:r>
                  <a:rPr lang="en-GB" sz="2200" dirty="0">
                    <a:ea typeface="Calibri" panose="020F0502020204030204" pitchFamily="34" charset="0"/>
                    <a:cs typeface="Calibri" panose="020F0502020204030204" pitchFamily="34" charset="0"/>
                  </a:rPr>
                  <a:t> it lasts for less than a rotation</a:t>
                </a: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E12D4B35-D005-2382-D8C4-769DE45E1F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160" y="993491"/>
                <a:ext cx="6604482" cy="1107996"/>
              </a:xfrm>
              <a:prstGeom prst="rect">
                <a:avLst/>
              </a:prstGeom>
              <a:blipFill>
                <a:blip r:embed="rId5"/>
                <a:stretch>
                  <a:fillRect l="-1293" t="-3846" b="-10440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ZoneTexte 13">
            <a:extLst>
              <a:ext uri="{FF2B5EF4-FFF2-40B4-BE49-F238E27FC236}">
                <a16:creationId xmlns:a16="http://schemas.microsoft.com/office/drawing/2014/main" id="{7D38556F-4354-C105-A07A-AE38B94D820E}"/>
              </a:ext>
            </a:extLst>
          </p:cNvPr>
          <p:cNvSpPr txBox="1"/>
          <p:nvPr/>
        </p:nvSpPr>
        <p:spPr>
          <a:xfrm>
            <a:off x="126160" y="4809715"/>
            <a:ext cx="54408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ea typeface="Calibri" panose="020F0502020204030204" pitchFamily="34" charset="0"/>
                <a:cs typeface="Calibri" panose="020F0502020204030204" pitchFamily="34" charset="0"/>
              </a:rPr>
              <a:t>Vanden Broeck et al. 2024 (submitted)</a:t>
            </a:r>
          </a:p>
        </p:txBody>
      </p:sp>
    </p:spTree>
    <p:extLst>
      <p:ext uri="{BB962C8B-B14F-4D97-AF65-F5344CB8AC3E}">
        <p14:creationId xmlns:p14="http://schemas.microsoft.com/office/powerpoint/2010/main" val="221613669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65377</TotalTime>
  <Words>1105</Words>
  <Application>Microsoft Office PowerPoint</Application>
  <PresentationFormat>Grand écran</PresentationFormat>
  <Paragraphs>203</Paragraphs>
  <Slides>27</Slides>
  <Notes>3</Notes>
  <HiddenSlides>0</HiddenSlides>
  <MMClips>9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4" baseType="lpstr">
      <vt:lpstr>-apple-system</vt:lpstr>
      <vt:lpstr>Arial</vt:lpstr>
      <vt:lpstr>Calibri</vt:lpstr>
      <vt:lpstr>Calibri Light</vt:lpstr>
      <vt:lpstr>Cambria Math</vt:lpstr>
      <vt:lpstr>Times New Roman</vt:lpstr>
      <vt:lpstr>Thème Office</vt:lpstr>
      <vt:lpstr>Effect of the inclination angle of solar rotation axis on Ca II K structures using direct solar observations</vt:lpstr>
      <vt:lpstr>1. USET index </vt:lpstr>
      <vt:lpstr>1. USET index </vt:lpstr>
      <vt:lpstr>1. USET index </vt:lpstr>
      <vt:lpstr>1. USET index </vt:lpstr>
      <vt:lpstr>1. USET index </vt:lpstr>
      <vt:lpstr>2. Periodic modulation</vt:lpstr>
      <vt:lpstr>2. Periodic modulation</vt:lpstr>
      <vt:lpstr>2. Periodic modulation</vt:lpstr>
      <vt:lpstr>2. Periodic modulation</vt:lpstr>
      <vt:lpstr>2. Periodic modulation</vt:lpstr>
      <vt:lpstr>2. Periodic modulation</vt:lpstr>
      <vt:lpstr>Présentation PowerPoint</vt:lpstr>
      <vt:lpstr>3. Sun from different inclinations</vt:lpstr>
      <vt:lpstr>3. Sun from different inclinations</vt:lpstr>
      <vt:lpstr>3. Sun from different inclinations</vt:lpstr>
      <vt:lpstr>3. Sun from different inclinations</vt:lpstr>
      <vt:lpstr>3. Sun from different inclinations</vt:lpstr>
      <vt:lpstr>4. Summary</vt:lpstr>
      <vt:lpstr>4. Summary</vt:lpstr>
      <vt:lpstr>4. Summary</vt:lpstr>
      <vt:lpstr>Présentation PowerPoint</vt:lpstr>
      <vt:lpstr>Structures segmentation </vt:lpstr>
      <vt:lpstr>Structures segmentation </vt:lpstr>
      <vt:lpstr>Structures segmentation </vt:lpstr>
      <vt:lpstr>Structures segmentation </vt:lpstr>
      <vt:lpstr>Structures segmentation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PhD Project :  Long-term evolution of large-scale magnetic structures on USET images</dc:title>
  <dc:creator>Greg</dc:creator>
  <cp:lastModifiedBy>Grégory Vanden Broeck</cp:lastModifiedBy>
  <cp:revision>248</cp:revision>
  <dcterms:created xsi:type="dcterms:W3CDTF">2020-04-14T14:23:55Z</dcterms:created>
  <dcterms:modified xsi:type="dcterms:W3CDTF">2024-04-15T10:43:42Z</dcterms:modified>
</cp:coreProperties>
</file>