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rels" ContentType="application/vnd.openxmlformats-package.relationships+xml"/>
  <Default Extension="xml" ContentType="application/xml"/>
  <Default Extension="ti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24"/>
  </p:normalViewPr>
  <p:slideViewPr>
    <p:cSldViewPr snapToGrid="0" snapToObjects="1">
      <p:cViewPr>
        <p:scale>
          <a:sx n="71" d="100"/>
          <a:sy n="71" d="100"/>
        </p:scale>
        <p:origin x="-101" y="-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890F019-6E1D-4417-BC0E-D681C2313A5A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B1D25F3-4CA1-44A6-8173-A0E0E794054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C990546-B164-4CF4-8285-B366CF2B32F7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3F25FE1-7D4D-446C-8F09-49C431031821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90CD67B-CADA-4FF2-B8EB-2FB8375986AB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7616202-CAD6-4DFF-813A-CE7794CD873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22908EF-AAE7-42BD-8595-B2D03022A1E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11580AD-89FE-44C3-94F6-206941A3C00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30C7565-EBC2-4A15-A288-7E4FA033983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7B059B9-429E-488E-85B4-31DBE9FC91B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9D26FBC-4439-45B8-A7A0-DEFBC497B08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EFF2C48-7E7F-44DE-A568-D205999DA3EE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1A7C9BB-0555-4078-98FC-84A90F45EA8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5065A74-CEB7-4590-B172-448C5577BB7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B6ACE56-664B-44C2-9C40-6594FD05118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733B9FC-13D9-4174-9020-4F440FD9623D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B2944BD-F8D7-4DF1-AE6A-471D55D7C8F1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51E09486-FA8D-49B4-8076-8AF7F35E5B2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1712EAAB-49EA-4DE7-A269-0D25B65AC2B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E8269732-5C82-4479-9AC9-1390459BBC1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9003E99-9B7B-4D4E-93A4-730428ACEE6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62277B1-F65D-4D80-9357-22C954D524C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5D14B78-3B28-46DF-AA1B-0E8A1963757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9CF61FD5-22FB-4858-B198-032985DD24F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82BEA24-F201-4B53-AF59-61C28A2797D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CB3CB26-8956-41E8-971D-8D86AD8AAD1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739CE017-11ED-4775-913B-DC1AFE13AE0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DDCA967B-592A-428E-BABD-E6097019E5D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523402E-A153-40A0-8E7A-64E45003C87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2F164F9C-CD6B-4662-A762-0B9E985FCC09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3882A9E-CD72-4D6B-B43A-A91E8A27366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8A0A353-18B8-4C0F-8957-CC5500CC02F4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1830A65-DF74-417C-8FE8-DAC5029F359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D7D5A00-62AA-4FEC-91A6-E03CBDCCBF6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B5542EA-D7C8-46DB-AE89-61A1AB886B3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9482ED4-9110-45F0-9316-EB3268D90DA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en-US" sz="600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6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266B7B2-0556-4BCC-889A-F8263C1914E5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0F4FE9F-322D-44AB-8D69-24E3A7FBDA7A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85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87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A8EE5BA-E9AD-4858-8F66-2CB4208D50BF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3.tif"/><Relationship Id="rId5" Type="http://schemas.openxmlformats.org/officeDocument/2006/relationships/image" Target="../media/image2.tif"/><Relationship Id="rId4" Type="http://schemas.openxmlformats.org/officeDocument/2006/relationships/image" Target="../media/image1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.png"/><Relationship Id="rId4" Type="http://schemas.openxmlformats.org/officeDocument/2006/relationships/image" Target="../media/image3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tif"/><Relationship Id="rId5" Type="http://schemas.openxmlformats.org/officeDocument/2006/relationships/image" Target="../media/image2.tif"/><Relationship Id="rId4" Type="http://schemas.openxmlformats.org/officeDocument/2006/relationships/image" Target="../media/image1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hyperlink" Target="http://sdc.uio.no/open/solarnet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3.tif"/><Relationship Id="rId4" Type="http://schemas.openxmlformats.org/officeDocument/2006/relationships/image" Target="../media/image2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idc.be/SVO" TargetMode="External"/><Relationship Id="rId2" Type="http://schemas.openxmlformats.org/officeDocument/2006/relationships/hyperlink" Target="https://solarnet.oma.be/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tif"/><Relationship Id="rId5" Type="http://schemas.openxmlformats.org/officeDocument/2006/relationships/image" Target="../media/image2.tif"/><Relationship Id="rId4" Type="http://schemas.openxmlformats.org/officeDocument/2006/relationships/image" Target="../media/image1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tif"/><Relationship Id="rId4" Type="http://schemas.openxmlformats.org/officeDocument/2006/relationships/image" Target="../media/image2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.png"/><Relationship Id="rId4" Type="http://schemas.openxmlformats.org/officeDocument/2006/relationships/image" Target="../media/image3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tif"/><Relationship Id="rId5" Type="http://schemas.openxmlformats.org/officeDocument/2006/relationships/image" Target="../media/image2.tif"/><Relationship Id="rId4" Type="http://schemas.openxmlformats.org/officeDocument/2006/relationships/image" Target="../media/image1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tif"/><Relationship Id="rId5" Type="http://schemas.openxmlformats.org/officeDocument/2006/relationships/image" Target="../media/image2.tif"/><Relationship Id="rId4" Type="http://schemas.openxmlformats.org/officeDocument/2006/relationships/image" Target="../media/image1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93651"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en-US" sz="6000" b="0" strike="noStrike" spc="-1">
                <a:solidFill>
                  <a:schemeClr val="dk1"/>
                </a:solidFill>
                <a:latin typeface="Calibri Light"/>
              </a:rPr>
              <a:t>The SOLARNET Virtual Observatory (SVO)</a:t>
            </a:r>
            <a:r>
              <a:rPr sz="6000"/>
              <a:t/>
            </a:r>
            <a:br>
              <a:rPr sz="6000"/>
            </a:br>
            <a:r>
              <a:rPr lang="en-US" sz="6000" b="0" strike="noStrike" spc="-1">
                <a:solidFill>
                  <a:schemeClr val="dk1"/>
                </a:solidFill>
                <a:latin typeface="Calibri Light"/>
              </a:rPr>
              <a:t>…………</a:t>
            </a:r>
            <a:endParaRPr lang="en-US" sz="6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Making Solar physics data </a:t>
            </a:r>
            <a:r>
              <a:rPr lang="en-US" sz="2400" b="1" strike="noStrike" spc="-1">
                <a:solidFill>
                  <a:schemeClr val="dk1"/>
                </a:solidFill>
                <a:latin typeface="Calibri"/>
              </a:rPr>
              <a:t>findable </a:t>
            </a: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and </a:t>
            </a:r>
            <a:r>
              <a:rPr lang="en-US" sz="2400" b="1" strike="noStrike" spc="-1">
                <a:solidFill>
                  <a:schemeClr val="dk1"/>
                </a:solidFill>
                <a:latin typeface="Calibri"/>
              </a:rPr>
              <a:t>accessible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Authors: R. Vansintjan, B. Mampaey and V. Delouille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Royal Observatory of Belgium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6" name="Picture 5"/>
          <p:cNvPicPr/>
          <p:nvPr/>
        </p:nvPicPr>
        <p:blipFill>
          <a:blip r:embed="rId2"/>
          <a:stretch/>
        </p:blipFill>
        <p:spPr>
          <a:xfrm>
            <a:off x="382680" y="5850360"/>
            <a:ext cx="3832920" cy="778320"/>
          </a:xfrm>
          <a:prstGeom prst="rect">
            <a:avLst/>
          </a:prstGeom>
          <a:ln w="0">
            <a:noFill/>
          </a:ln>
        </p:spPr>
      </p:pic>
      <p:pic>
        <p:nvPicPr>
          <p:cNvPr id="127" name="Picture 6"/>
          <p:cNvPicPr/>
          <p:nvPr/>
        </p:nvPicPr>
        <p:blipFill>
          <a:blip r:embed="rId3"/>
          <a:stretch/>
        </p:blipFill>
        <p:spPr>
          <a:xfrm>
            <a:off x="4215960" y="5822280"/>
            <a:ext cx="2953440" cy="738000"/>
          </a:xfrm>
          <a:prstGeom prst="rect">
            <a:avLst/>
          </a:prstGeom>
          <a:ln w="0">
            <a:noFill/>
          </a:ln>
        </p:spPr>
      </p:pic>
      <p:pic>
        <p:nvPicPr>
          <p:cNvPr id="128" name="Picture 7"/>
          <p:cNvPicPr/>
          <p:nvPr/>
        </p:nvPicPr>
        <p:blipFill>
          <a:blip r:embed="rId4"/>
          <a:stretch/>
        </p:blipFill>
        <p:spPr>
          <a:xfrm>
            <a:off x="7295040" y="5870880"/>
            <a:ext cx="960480" cy="640080"/>
          </a:xfrm>
          <a:prstGeom prst="rect">
            <a:avLst/>
          </a:prstGeom>
          <a:ln w="0">
            <a:noFill/>
          </a:ln>
        </p:spPr>
      </p:pic>
      <p:sp>
        <p:nvSpPr>
          <p:cNvPr id="129" name="TextBox 8"/>
          <p:cNvSpPr/>
          <p:nvPr/>
        </p:nvSpPr>
        <p:spPr>
          <a:xfrm>
            <a:off x="8381160" y="5791320"/>
            <a:ext cx="329472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This research has received financial support from the European Union’s Horizon 2020 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research and innovation program under grant agreement No. 824135 (SOLARNET)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accent1"/>
                </a:solidFill>
                <a:latin typeface="Calibri Light"/>
              </a:rPr>
              <a:t>Making data </a:t>
            </a:r>
            <a:r>
              <a:rPr lang="en-US" sz="4400" b="1" u="sng" strike="noStrike" spc="-1">
                <a:solidFill>
                  <a:schemeClr val="accent1"/>
                </a:solidFill>
                <a:uFillTx/>
                <a:latin typeface="Calibri Light"/>
              </a:rPr>
              <a:t>findable</a:t>
            </a:r>
            <a:r>
              <a:rPr lang="en-US" sz="4400" b="1" strike="noStrike" spc="-1">
                <a:solidFill>
                  <a:schemeClr val="accent1"/>
                </a:solidFill>
                <a:latin typeface="Calibri Light"/>
              </a:rPr>
              <a:t> with the SVO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97" name="Picture 7"/>
          <p:cNvPicPr/>
          <p:nvPr/>
        </p:nvPicPr>
        <p:blipFill>
          <a:blip r:embed="rId4"/>
          <a:stretch/>
        </p:blipFill>
        <p:spPr>
          <a:xfrm>
            <a:off x="446760" y="6063480"/>
            <a:ext cx="3832920" cy="7783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8"/>
          <p:cNvPicPr/>
          <p:nvPr/>
        </p:nvPicPr>
        <p:blipFill>
          <a:blip r:embed="rId5"/>
          <a:stretch/>
        </p:blipFill>
        <p:spPr>
          <a:xfrm>
            <a:off x="4194360" y="5942520"/>
            <a:ext cx="2953440" cy="73800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9"/>
          <p:cNvPicPr/>
          <p:nvPr/>
        </p:nvPicPr>
        <p:blipFill>
          <a:blip r:embed="rId6"/>
          <a:stretch/>
        </p:blipFill>
        <p:spPr>
          <a:xfrm>
            <a:off x="7315200" y="6063480"/>
            <a:ext cx="960480" cy="640080"/>
          </a:xfrm>
          <a:prstGeom prst="rect">
            <a:avLst/>
          </a:prstGeom>
          <a:ln w="0">
            <a:noFill/>
          </a:ln>
        </p:spPr>
      </p:pic>
      <p:sp>
        <p:nvSpPr>
          <p:cNvPr id="200" name="TextBox 10"/>
          <p:cNvSpPr/>
          <p:nvPr/>
        </p:nvSpPr>
        <p:spPr>
          <a:xfrm>
            <a:off x="8443080" y="6008040"/>
            <a:ext cx="329472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This research has received financial support from the European Union’s Horizon 2020 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research and innovation program under grant agreement No. 824135 (SOLARNET)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1" name="Picture 20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080" y="1789560"/>
            <a:ext cx="10515240" cy="3835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3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7" restart="whenNotActive" fill="hold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childTnLst>
                  <p:par>
                    <p:cTn id="8" fill="hold">
                      <p:stCondLst>
                        <p:cond evt="onClick" delay="0">
                          <p:tgtEl>
                            <p:spTgt spid="201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accent1"/>
                </a:solidFill>
                <a:latin typeface="Calibri Light"/>
              </a:rPr>
              <a:t>Making data </a:t>
            </a:r>
            <a:r>
              <a:rPr lang="en-US" sz="4400" b="1" u="sng" strike="noStrike" spc="-1">
                <a:solidFill>
                  <a:schemeClr val="accent1"/>
                </a:solidFill>
                <a:uFillTx/>
                <a:latin typeface="Calibri Light"/>
              </a:rPr>
              <a:t>accessible</a:t>
            </a:r>
            <a:r>
              <a:rPr lang="en-US" sz="4400" b="1" strike="noStrike" spc="-1">
                <a:solidFill>
                  <a:schemeClr val="accent1"/>
                </a:solidFill>
                <a:latin typeface="Calibri Light"/>
              </a:rPr>
              <a:t> with the SVO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/>
          </p:nvPr>
        </p:nvSpPr>
        <p:spPr>
          <a:xfrm>
            <a:off x="838080" y="16239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Python and IDL API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Restful API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Data can be download by http(s) 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Data selection can be made and shared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Data selection can be download by FTP and ZIP (if not too large)</a:t>
            </a:r>
          </a:p>
        </p:txBody>
      </p:sp>
      <p:pic>
        <p:nvPicPr>
          <p:cNvPr id="204" name="Picture 7"/>
          <p:cNvPicPr/>
          <p:nvPr/>
        </p:nvPicPr>
        <p:blipFill>
          <a:blip r:embed="rId2"/>
          <a:stretch/>
        </p:blipFill>
        <p:spPr>
          <a:xfrm>
            <a:off x="446760" y="6063480"/>
            <a:ext cx="3832920" cy="7783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8"/>
          <p:cNvPicPr/>
          <p:nvPr/>
        </p:nvPicPr>
        <p:blipFill>
          <a:blip r:embed="rId3"/>
          <a:stretch/>
        </p:blipFill>
        <p:spPr>
          <a:xfrm>
            <a:off x="4194360" y="5942520"/>
            <a:ext cx="2953440" cy="73800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9"/>
          <p:cNvPicPr/>
          <p:nvPr/>
        </p:nvPicPr>
        <p:blipFill>
          <a:blip r:embed="rId4"/>
          <a:stretch/>
        </p:blipFill>
        <p:spPr>
          <a:xfrm>
            <a:off x="7315200" y="6063480"/>
            <a:ext cx="960480" cy="640080"/>
          </a:xfrm>
          <a:prstGeom prst="rect">
            <a:avLst/>
          </a:prstGeom>
          <a:ln w="0">
            <a:noFill/>
          </a:ln>
        </p:spPr>
      </p:pic>
      <p:sp>
        <p:nvSpPr>
          <p:cNvPr id="207" name="TextBox 10"/>
          <p:cNvSpPr/>
          <p:nvPr/>
        </p:nvSpPr>
        <p:spPr>
          <a:xfrm>
            <a:off x="8443080" y="6008040"/>
            <a:ext cx="329472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This research has received financial support from the European Union’s Horizon 2020 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research and innovation program under grant agreement No. 824135 (SOLARNET)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8" name="Content Placeholder 2"/>
          <p:cNvPicPr/>
          <p:nvPr/>
        </p:nvPicPr>
        <p:blipFill>
          <a:blip r:embed="rId5"/>
          <a:stretch/>
        </p:blipFill>
        <p:spPr>
          <a:xfrm>
            <a:off x="6019920" y="1941120"/>
            <a:ext cx="5594400" cy="3157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accent1"/>
                </a:solidFill>
                <a:latin typeface="Calibri Light"/>
              </a:rPr>
              <a:t>Making data </a:t>
            </a:r>
            <a:r>
              <a:rPr lang="en-US" sz="4400" b="1" strike="noStrike" spc="-1">
                <a:solidFill>
                  <a:schemeClr val="accent1"/>
                </a:solidFill>
                <a:latin typeface="Calibri Light"/>
              </a:rPr>
              <a:t>accessible with the SVO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10" name="Picture 7"/>
          <p:cNvPicPr/>
          <p:nvPr/>
        </p:nvPicPr>
        <p:blipFill>
          <a:blip r:embed="rId4"/>
          <a:stretch/>
        </p:blipFill>
        <p:spPr>
          <a:xfrm>
            <a:off x="446760" y="6063480"/>
            <a:ext cx="3832920" cy="77832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8"/>
          <p:cNvPicPr/>
          <p:nvPr/>
        </p:nvPicPr>
        <p:blipFill>
          <a:blip r:embed="rId5"/>
          <a:stretch/>
        </p:blipFill>
        <p:spPr>
          <a:xfrm>
            <a:off x="4194360" y="5942520"/>
            <a:ext cx="2953440" cy="73800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9"/>
          <p:cNvPicPr/>
          <p:nvPr/>
        </p:nvPicPr>
        <p:blipFill>
          <a:blip r:embed="rId6"/>
          <a:stretch/>
        </p:blipFill>
        <p:spPr>
          <a:xfrm>
            <a:off x="7315200" y="6063480"/>
            <a:ext cx="960480" cy="640080"/>
          </a:xfrm>
          <a:prstGeom prst="rect">
            <a:avLst/>
          </a:prstGeom>
          <a:ln w="0">
            <a:noFill/>
          </a:ln>
        </p:spPr>
      </p:pic>
      <p:sp>
        <p:nvSpPr>
          <p:cNvPr id="213" name="TextBox 10"/>
          <p:cNvSpPr/>
          <p:nvPr/>
        </p:nvSpPr>
        <p:spPr>
          <a:xfrm>
            <a:off x="8443080" y="6008040"/>
            <a:ext cx="329472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This research has received financial support from the European Union’s Horizon 2020 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research and innovation program under grant agreement No. 824135 (SOLARNET)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4" name="Picture 21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0400" y="1582200"/>
            <a:ext cx="8600040" cy="4075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7" restart="whenNotActive" fill="hold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childTnLst>
                  <p:par>
                    <p:cTn id="8" fill="hold">
                      <p:stCondLst>
                        <p:cond evt="onClick" delay="0">
                          <p:tgtEl>
                            <p:spTgt spid="214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repeatCount="indefinite">
                  <p:stCondLst>
                    <p:cond delay="indefinite"/>
                  </p:stCondLst>
                </p:cTn>
                <p:tgtEl>
                  <p:spTgt spid="21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accent1"/>
                </a:solidFill>
                <a:latin typeface="Calibri Light"/>
              </a:rPr>
              <a:t>Making data </a:t>
            </a:r>
            <a:r>
              <a:rPr lang="en-US" sz="4400" b="1" u="sng" strike="noStrike" spc="-1">
                <a:solidFill>
                  <a:schemeClr val="accent1"/>
                </a:solidFill>
                <a:uFillTx/>
                <a:latin typeface="Calibri Light"/>
              </a:rPr>
              <a:t>interoperable</a:t>
            </a:r>
            <a:r>
              <a:rPr lang="en-US" sz="4400" b="1" strike="noStrike" spc="-1">
                <a:solidFill>
                  <a:schemeClr val="accent1"/>
                </a:solidFill>
                <a:latin typeface="Calibri Light"/>
              </a:rPr>
              <a:t> with the SVO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838080" y="16239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The SVO is an EPN-TAP client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ChroTel, MEDOC/EIT Synoptic &amp; GAIA DEM maps, VVT/LARS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Translation between the EPN-TAP parameters and SOLARNET metadata keywords was made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In the future we want to interface the SVO with jHelioviewer </a:t>
            </a:r>
          </a:p>
        </p:txBody>
      </p:sp>
      <p:pic>
        <p:nvPicPr>
          <p:cNvPr id="217" name="Picture 7"/>
          <p:cNvPicPr/>
          <p:nvPr/>
        </p:nvPicPr>
        <p:blipFill>
          <a:blip r:embed="rId2"/>
          <a:stretch/>
        </p:blipFill>
        <p:spPr>
          <a:xfrm>
            <a:off x="446760" y="6063480"/>
            <a:ext cx="3832920" cy="778320"/>
          </a:xfrm>
          <a:prstGeom prst="rect">
            <a:avLst/>
          </a:prstGeom>
          <a:ln w="0">
            <a:noFill/>
          </a:ln>
        </p:spPr>
      </p:pic>
      <p:pic>
        <p:nvPicPr>
          <p:cNvPr id="218" name="Picture 8"/>
          <p:cNvPicPr/>
          <p:nvPr/>
        </p:nvPicPr>
        <p:blipFill>
          <a:blip r:embed="rId3"/>
          <a:stretch/>
        </p:blipFill>
        <p:spPr>
          <a:xfrm>
            <a:off x="4194360" y="5942520"/>
            <a:ext cx="2953440" cy="73800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9"/>
          <p:cNvPicPr/>
          <p:nvPr/>
        </p:nvPicPr>
        <p:blipFill>
          <a:blip r:embed="rId4"/>
          <a:stretch/>
        </p:blipFill>
        <p:spPr>
          <a:xfrm>
            <a:off x="7315200" y="6063480"/>
            <a:ext cx="960480" cy="640080"/>
          </a:xfrm>
          <a:prstGeom prst="rect">
            <a:avLst/>
          </a:prstGeom>
          <a:ln w="0">
            <a:noFill/>
          </a:ln>
        </p:spPr>
      </p:pic>
      <p:sp>
        <p:nvSpPr>
          <p:cNvPr id="220" name="TextBox 10"/>
          <p:cNvSpPr/>
          <p:nvPr/>
        </p:nvSpPr>
        <p:spPr>
          <a:xfrm>
            <a:off x="8443080" y="6008040"/>
            <a:ext cx="329472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This research has received financial support from the European Union’s Horizon 2020 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research and innovation program under grant agreement No. 824135 (SOLARNET)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1" name="Content Placeholder 19" descr="Graphical user interface, application&#10;&#10;Description automatically generated"/>
          <p:cNvPicPr/>
          <p:nvPr/>
        </p:nvPicPr>
        <p:blipFill>
          <a:blip r:embed="rId5"/>
          <a:srcRect l="7554" t="20857" r="68712" b="29229"/>
          <a:stretch/>
        </p:blipFill>
        <p:spPr>
          <a:xfrm>
            <a:off x="6491880" y="1412280"/>
            <a:ext cx="3351240" cy="396432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12" descr="A screenshot of a computer&#10;&#10;Description automatically generated with medium confidence"/>
          <p:cNvPicPr/>
          <p:nvPr/>
        </p:nvPicPr>
        <p:blipFill>
          <a:blip r:embed="rId6"/>
          <a:stretch/>
        </p:blipFill>
        <p:spPr>
          <a:xfrm>
            <a:off x="7986600" y="3689640"/>
            <a:ext cx="3880080" cy="2373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accent1"/>
                </a:solidFill>
                <a:latin typeface="Calibri Light"/>
              </a:rPr>
              <a:t>Making data </a:t>
            </a:r>
            <a:r>
              <a:rPr lang="en-US" sz="4400" b="1" u="sng" strike="noStrike" spc="-1">
                <a:solidFill>
                  <a:schemeClr val="accent1"/>
                </a:solidFill>
                <a:uFillTx/>
                <a:latin typeface="Calibri Light"/>
              </a:rPr>
              <a:t>reusable</a:t>
            </a:r>
            <a:r>
              <a:rPr lang="en-US" sz="4400" b="1" strike="noStrike" spc="-1">
                <a:solidFill>
                  <a:schemeClr val="accent1"/>
                </a:solidFill>
                <a:latin typeface="Calibri Light"/>
              </a:rPr>
              <a:t> with the SVO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838080" y="16239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SVO encourages the use of </a:t>
            </a:r>
            <a:r>
              <a:rPr lang="en-US" sz="2800" b="1" strike="noStrike" spc="-1">
                <a:solidFill>
                  <a:schemeClr val="dk1"/>
                </a:solidFill>
                <a:latin typeface="Calibri"/>
              </a:rPr>
              <a:t>SOLARNET metadata recommendations</a:t>
            </a: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, available at  </a:t>
            </a:r>
            <a:r>
              <a:rPr lang="en-US" sz="2800" b="0" strike="noStrike" spc="-1">
                <a:solidFill>
                  <a:schemeClr val="dk1"/>
                </a:solidFill>
                <a:latin typeface="Calibri"/>
                <a:hlinkClick r:id="rId2"/>
              </a:rPr>
              <a:t>http://sdc.uio.no/open/solarnet</a:t>
            </a: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  </a:t>
            </a: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Data set reference papers and how to cite the data by provider are shown in the interface.</a:t>
            </a: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25" name="Picture 7"/>
          <p:cNvPicPr/>
          <p:nvPr/>
        </p:nvPicPr>
        <p:blipFill>
          <a:blip r:embed="rId3"/>
          <a:stretch/>
        </p:blipFill>
        <p:spPr>
          <a:xfrm>
            <a:off x="446760" y="6063480"/>
            <a:ext cx="3832920" cy="77832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8"/>
          <p:cNvPicPr/>
          <p:nvPr/>
        </p:nvPicPr>
        <p:blipFill>
          <a:blip r:embed="rId4"/>
          <a:stretch/>
        </p:blipFill>
        <p:spPr>
          <a:xfrm>
            <a:off x="4194360" y="5942520"/>
            <a:ext cx="2953440" cy="73800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9"/>
          <p:cNvPicPr/>
          <p:nvPr/>
        </p:nvPicPr>
        <p:blipFill>
          <a:blip r:embed="rId5"/>
          <a:stretch/>
        </p:blipFill>
        <p:spPr>
          <a:xfrm>
            <a:off x="7315200" y="6063480"/>
            <a:ext cx="960480" cy="640080"/>
          </a:xfrm>
          <a:prstGeom prst="rect">
            <a:avLst/>
          </a:prstGeom>
          <a:ln w="0">
            <a:noFill/>
          </a:ln>
        </p:spPr>
      </p:pic>
      <p:sp>
        <p:nvSpPr>
          <p:cNvPr id="228" name="TextBox 10"/>
          <p:cNvSpPr/>
          <p:nvPr/>
        </p:nvSpPr>
        <p:spPr>
          <a:xfrm>
            <a:off x="8443080" y="6008040"/>
            <a:ext cx="329472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This research has received financial support from the European Union’s Horizon 2020 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research and innovation program under grant agreement No. 824135 (SOLARNET)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9" name="Content Placeholder 11"/>
          <p:cNvPicPr/>
          <p:nvPr/>
        </p:nvPicPr>
        <p:blipFill>
          <a:blip r:embed="rId6"/>
          <a:stretch/>
        </p:blipFill>
        <p:spPr>
          <a:xfrm>
            <a:off x="6095880" y="1808280"/>
            <a:ext cx="5181120" cy="3549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accent1"/>
                </a:solidFill>
                <a:latin typeface="Calibri Light"/>
              </a:rPr>
              <a:t>The SOLARNET Virtual Observatory (SVO)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838080" y="2517480"/>
            <a:ext cx="10515240" cy="1806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3600" b="0" strike="noStrike" spc="-1">
                <a:solidFill>
                  <a:schemeClr val="dk1"/>
                </a:solidFill>
                <a:latin typeface="Calibri"/>
              </a:rPr>
              <a:t>Please, have a look!</a:t>
            </a: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0" u="sng" strike="noStrike" spc="-1">
                <a:solidFill>
                  <a:schemeClr val="dk1"/>
                </a:solidFill>
                <a:uFillTx/>
                <a:latin typeface="Calibri"/>
                <a:hlinkClick r:id="rId2"/>
              </a:rPr>
              <a:t>https://solarnet.oma.be/</a:t>
            </a: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0" u="sng" strike="noStrike" spc="-1">
                <a:solidFill>
                  <a:schemeClr val="dk1"/>
                </a:solidFill>
                <a:uFillTx/>
                <a:latin typeface="Calibri"/>
                <a:hlinkClick r:id="rId3"/>
              </a:rPr>
              <a:t>https://sidc.be/SVO</a:t>
            </a: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32" name="Picture 7"/>
          <p:cNvPicPr/>
          <p:nvPr/>
        </p:nvPicPr>
        <p:blipFill>
          <a:blip r:embed="rId4"/>
          <a:stretch/>
        </p:blipFill>
        <p:spPr>
          <a:xfrm>
            <a:off x="446760" y="6063480"/>
            <a:ext cx="3832920" cy="7783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8"/>
          <p:cNvPicPr/>
          <p:nvPr/>
        </p:nvPicPr>
        <p:blipFill>
          <a:blip r:embed="rId5"/>
          <a:stretch/>
        </p:blipFill>
        <p:spPr>
          <a:xfrm>
            <a:off x="4173120" y="5966280"/>
            <a:ext cx="2953440" cy="73800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9"/>
          <p:cNvPicPr/>
          <p:nvPr/>
        </p:nvPicPr>
        <p:blipFill>
          <a:blip r:embed="rId6"/>
          <a:stretch/>
        </p:blipFill>
        <p:spPr>
          <a:xfrm>
            <a:off x="7315200" y="6063480"/>
            <a:ext cx="960480" cy="640080"/>
          </a:xfrm>
          <a:prstGeom prst="rect">
            <a:avLst/>
          </a:prstGeom>
          <a:ln w="0">
            <a:noFill/>
          </a:ln>
        </p:spPr>
      </p:pic>
      <p:sp>
        <p:nvSpPr>
          <p:cNvPr id="235" name="TextBox 10"/>
          <p:cNvSpPr/>
          <p:nvPr/>
        </p:nvSpPr>
        <p:spPr>
          <a:xfrm>
            <a:off x="8443080" y="6008040"/>
            <a:ext cx="329472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This research has received financial support from the European Union’s Horizon 2020 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research and innovation program under grant agreement No. 824135 (SOLARNET)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accent1"/>
                </a:solidFill>
                <a:latin typeface="Calibri Light"/>
              </a:rPr>
              <a:t>The SOLARNET Virtual Observatory (SVO)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838080" y="1623960"/>
            <a:ext cx="556920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3550"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chemeClr val="dk1"/>
                </a:solidFill>
                <a:latin typeface="Calibri"/>
              </a:rPr>
              <a:t>Developed in the FP7 &amp; H2020 SOLARNET project.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1" strike="noStrike" spc="-1" dirty="0">
                <a:solidFill>
                  <a:schemeClr val="dk1"/>
                </a:solidFill>
                <a:latin typeface="Calibri"/>
              </a:rPr>
              <a:t>FAIR: Findable, Accessible, Interoperable and Reusable</a:t>
            </a:r>
            <a:endParaRPr lang="en-US" sz="2800" b="0" strike="noStrike" spc="-1" dirty="0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chemeClr val="dk1"/>
                </a:solidFill>
                <a:latin typeface="Calibri"/>
              </a:rPr>
              <a:t>At </a:t>
            </a:r>
            <a:r>
              <a:rPr lang="en-US" sz="2800" b="0" strike="noStrike" spc="-1" dirty="0" smtClean="0">
                <a:solidFill>
                  <a:schemeClr val="dk1"/>
                </a:solidFill>
                <a:latin typeface="Calibri"/>
              </a:rPr>
              <a:t>its </a:t>
            </a:r>
            <a:r>
              <a:rPr lang="en-US" sz="2800" b="0" strike="noStrike" spc="-1" dirty="0">
                <a:solidFill>
                  <a:schemeClr val="dk1"/>
                </a:solidFill>
                <a:latin typeface="Calibri"/>
              </a:rPr>
              <a:t>heart lies a database populated with meta-data from datasets taken by </a:t>
            </a:r>
            <a:r>
              <a:rPr lang="en-US" sz="2800" b="1" strike="noStrike" spc="-1" dirty="0">
                <a:solidFill>
                  <a:schemeClr val="dk1"/>
                </a:solidFill>
                <a:latin typeface="Calibri"/>
              </a:rPr>
              <a:t>space-</a:t>
            </a:r>
            <a:r>
              <a:rPr lang="en-US" sz="2800" b="0" strike="noStrike" spc="-1" dirty="0">
                <a:solidFill>
                  <a:schemeClr val="dk1"/>
                </a:solidFill>
                <a:latin typeface="Calibri"/>
              </a:rPr>
              <a:t> and </a:t>
            </a:r>
            <a:r>
              <a:rPr lang="en-US" sz="2800" b="1" strike="noStrike" spc="-1" dirty="0">
                <a:solidFill>
                  <a:schemeClr val="dk1"/>
                </a:solidFill>
                <a:latin typeface="Calibri"/>
              </a:rPr>
              <a:t>ground based</a:t>
            </a:r>
            <a:r>
              <a:rPr lang="en-US" sz="2800" b="0" strike="noStrike" spc="-1" dirty="0">
                <a:solidFill>
                  <a:schemeClr val="dk1"/>
                </a:solidFill>
                <a:latin typeface="Calibri"/>
              </a:rPr>
              <a:t> instruments. 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chemeClr val="dk1"/>
                </a:solidFill>
                <a:latin typeface="Calibri"/>
              </a:rPr>
              <a:t>It lets you find and access data through a </a:t>
            </a:r>
            <a:r>
              <a:rPr lang="en-US" sz="2800" b="1" strike="noStrike" spc="-1" dirty="0">
                <a:solidFill>
                  <a:schemeClr val="dk1"/>
                </a:solidFill>
                <a:latin typeface="Calibri"/>
              </a:rPr>
              <a:t>Web App</a:t>
            </a:r>
            <a:r>
              <a:rPr lang="en-US" sz="2800" b="0" strike="noStrike" spc="-1" dirty="0">
                <a:solidFill>
                  <a:schemeClr val="dk1"/>
                </a:solidFill>
                <a:latin typeface="Calibri"/>
              </a:rPr>
              <a:t>, </a:t>
            </a:r>
            <a:r>
              <a:rPr lang="en-US" sz="2800" b="1" strike="noStrike" spc="-1" dirty="0">
                <a:solidFill>
                  <a:schemeClr val="dk1"/>
                </a:solidFill>
                <a:latin typeface="Calibri"/>
              </a:rPr>
              <a:t>IDL</a:t>
            </a:r>
            <a:r>
              <a:rPr lang="en-US" sz="2800" b="0" strike="noStrike" spc="-1" dirty="0">
                <a:solidFill>
                  <a:schemeClr val="dk1"/>
                </a:solidFill>
                <a:latin typeface="Calibri"/>
              </a:rPr>
              <a:t> and </a:t>
            </a:r>
            <a:r>
              <a:rPr lang="en-US" sz="2800" b="1" strike="noStrike" spc="-1" dirty="0">
                <a:solidFill>
                  <a:schemeClr val="dk1"/>
                </a:solidFill>
                <a:latin typeface="Calibri"/>
              </a:rPr>
              <a:t>Python API </a:t>
            </a:r>
            <a:r>
              <a:rPr lang="en-US" sz="2800" b="0" strike="noStrike" spc="-1" dirty="0">
                <a:solidFill>
                  <a:schemeClr val="dk1"/>
                </a:solidFill>
                <a:latin typeface="Calibri"/>
              </a:rPr>
              <a:t>and is easily interoperable with external tools (RESTful API).</a:t>
            </a:r>
          </a:p>
        </p:txBody>
      </p:sp>
      <p:pic>
        <p:nvPicPr>
          <p:cNvPr id="132" name="Content Placeholder 6"/>
          <p:cNvPicPr/>
          <p:nvPr/>
        </p:nvPicPr>
        <p:blipFill>
          <a:blip r:embed="rId2"/>
          <a:stretch/>
        </p:blipFill>
        <p:spPr>
          <a:xfrm>
            <a:off x="6574680" y="1591200"/>
            <a:ext cx="4778640" cy="4350960"/>
          </a:xfrm>
          <a:prstGeom prst="rect">
            <a:avLst/>
          </a:prstGeom>
          <a:ln w="0">
            <a:noFill/>
          </a:ln>
        </p:spPr>
      </p:pic>
      <p:pic>
        <p:nvPicPr>
          <p:cNvPr id="133" name="Picture 7"/>
          <p:cNvPicPr/>
          <p:nvPr/>
        </p:nvPicPr>
        <p:blipFill>
          <a:blip r:embed="rId3"/>
          <a:stretch/>
        </p:blipFill>
        <p:spPr>
          <a:xfrm>
            <a:off x="446760" y="6063480"/>
            <a:ext cx="3832920" cy="778320"/>
          </a:xfrm>
          <a:prstGeom prst="rect">
            <a:avLst/>
          </a:prstGeom>
          <a:ln w="0">
            <a:noFill/>
          </a:ln>
        </p:spPr>
      </p:pic>
      <p:pic>
        <p:nvPicPr>
          <p:cNvPr id="134" name="Picture 8"/>
          <p:cNvPicPr/>
          <p:nvPr/>
        </p:nvPicPr>
        <p:blipFill>
          <a:blip r:embed="rId4"/>
          <a:stretch/>
        </p:blipFill>
        <p:spPr>
          <a:xfrm>
            <a:off x="4194360" y="5942520"/>
            <a:ext cx="2953440" cy="738000"/>
          </a:xfrm>
          <a:prstGeom prst="rect">
            <a:avLst/>
          </a:prstGeom>
          <a:ln w="0">
            <a:noFill/>
          </a:ln>
        </p:spPr>
      </p:pic>
      <p:pic>
        <p:nvPicPr>
          <p:cNvPr id="135" name="Picture 9"/>
          <p:cNvPicPr/>
          <p:nvPr/>
        </p:nvPicPr>
        <p:blipFill>
          <a:blip r:embed="rId5"/>
          <a:stretch/>
        </p:blipFill>
        <p:spPr>
          <a:xfrm>
            <a:off x="7315200" y="6063480"/>
            <a:ext cx="960480" cy="640080"/>
          </a:xfrm>
          <a:prstGeom prst="rect">
            <a:avLst/>
          </a:prstGeom>
          <a:ln w="0">
            <a:noFill/>
          </a:ln>
        </p:spPr>
      </p:pic>
      <p:sp>
        <p:nvSpPr>
          <p:cNvPr id="136" name="TextBox 10"/>
          <p:cNvSpPr/>
          <p:nvPr/>
        </p:nvSpPr>
        <p:spPr>
          <a:xfrm>
            <a:off x="8443080" y="6008040"/>
            <a:ext cx="329472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This research has received financial support from the European Union’s Horizon 2020 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research and innovation program under grant agreement No. 824135 (SOLARNET)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accent1"/>
                </a:solidFill>
                <a:latin typeface="Calibri Light"/>
              </a:rPr>
              <a:t>Making data </a:t>
            </a:r>
            <a:r>
              <a:rPr lang="en-US" sz="4400" b="1" u="sng" strike="noStrike" spc="-1">
                <a:solidFill>
                  <a:schemeClr val="accent1"/>
                </a:solidFill>
                <a:uFillTx/>
                <a:latin typeface="Calibri Light"/>
              </a:rPr>
              <a:t>findable</a:t>
            </a:r>
            <a:r>
              <a:rPr lang="en-US" sz="4400" b="1" strike="noStrike" spc="-1">
                <a:solidFill>
                  <a:schemeClr val="accent1"/>
                </a:solidFill>
                <a:latin typeface="Calibri Light"/>
              </a:rPr>
              <a:t> with the SVO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838080" y="159120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Requires four keywords but rich metadata encouraged.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Keywords: DATE_BEG, DATE_END, WAVEMIN, WAVEMAX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Data needs to be accessible through HTTP(S).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Data under embargo can be searched but not downloaded.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Searching across datasets by date of observation, wavelength, tags and telescope.</a:t>
            </a:r>
          </a:p>
        </p:txBody>
      </p:sp>
      <p:pic>
        <p:nvPicPr>
          <p:cNvPr id="139" name="Picture 7"/>
          <p:cNvPicPr/>
          <p:nvPr/>
        </p:nvPicPr>
        <p:blipFill>
          <a:blip r:embed="rId2"/>
          <a:stretch/>
        </p:blipFill>
        <p:spPr>
          <a:xfrm>
            <a:off x="446760" y="6063480"/>
            <a:ext cx="3832920" cy="778320"/>
          </a:xfrm>
          <a:prstGeom prst="rect">
            <a:avLst/>
          </a:prstGeom>
          <a:ln w="0">
            <a:noFill/>
          </a:ln>
        </p:spPr>
      </p:pic>
      <p:pic>
        <p:nvPicPr>
          <p:cNvPr id="140" name="Picture 8"/>
          <p:cNvPicPr/>
          <p:nvPr/>
        </p:nvPicPr>
        <p:blipFill>
          <a:blip r:embed="rId3"/>
          <a:stretch/>
        </p:blipFill>
        <p:spPr>
          <a:xfrm>
            <a:off x="4194360" y="5942520"/>
            <a:ext cx="2953440" cy="738000"/>
          </a:xfrm>
          <a:prstGeom prst="rect">
            <a:avLst/>
          </a:prstGeom>
          <a:ln w="0">
            <a:noFill/>
          </a:ln>
        </p:spPr>
      </p:pic>
      <p:pic>
        <p:nvPicPr>
          <p:cNvPr id="141" name="Picture 9"/>
          <p:cNvPicPr/>
          <p:nvPr/>
        </p:nvPicPr>
        <p:blipFill>
          <a:blip r:embed="rId4"/>
          <a:stretch/>
        </p:blipFill>
        <p:spPr>
          <a:xfrm>
            <a:off x="7315200" y="6063480"/>
            <a:ext cx="960480" cy="640080"/>
          </a:xfrm>
          <a:prstGeom prst="rect">
            <a:avLst/>
          </a:prstGeom>
          <a:ln w="0">
            <a:noFill/>
          </a:ln>
        </p:spPr>
      </p:pic>
      <p:sp>
        <p:nvSpPr>
          <p:cNvPr id="142" name="TextBox 10"/>
          <p:cNvSpPr/>
          <p:nvPr/>
        </p:nvSpPr>
        <p:spPr>
          <a:xfrm>
            <a:off x="8443080" y="6008040"/>
            <a:ext cx="329472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This research has received financial support from the European Union’s Horizon 2020 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research and innovation program under grant agreement No. 824135 (SOLARNET)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accent1"/>
                </a:solidFill>
                <a:latin typeface="Calibri Light"/>
              </a:rPr>
              <a:t>Making data </a:t>
            </a:r>
            <a:r>
              <a:rPr lang="en-US" sz="4400" b="1" u="sng" strike="noStrike" spc="-1">
                <a:solidFill>
                  <a:schemeClr val="accent1"/>
                </a:solidFill>
                <a:uFillTx/>
                <a:latin typeface="Calibri Light"/>
              </a:rPr>
              <a:t>findable</a:t>
            </a:r>
            <a:r>
              <a:rPr lang="en-US" sz="4400" b="1" strike="noStrike" spc="-1">
                <a:solidFill>
                  <a:schemeClr val="accent1"/>
                </a:solidFill>
                <a:latin typeface="Calibri Light"/>
              </a:rPr>
              <a:t> with the SVO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44" name="Picture 7"/>
          <p:cNvPicPr/>
          <p:nvPr/>
        </p:nvPicPr>
        <p:blipFill>
          <a:blip r:embed="rId2"/>
          <a:stretch/>
        </p:blipFill>
        <p:spPr>
          <a:xfrm>
            <a:off x="446760" y="6063480"/>
            <a:ext cx="3832920" cy="778320"/>
          </a:xfrm>
          <a:prstGeom prst="rect">
            <a:avLst/>
          </a:prstGeom>
          <a:ln w="0">
            <a:noFill/>
          </a:ln>
        </p:spPr>
      </p:pic>
      <p:pic>
        <p:nvPicPr>
          <p:cNvPr id="145" name="Picture 8"/>
          <p:cNvPicPr/>
          <p:nvPr/>
        </p:nvPicPr>
        <p:blipFill>
          <a:blip r:embed="rId3"/>
          <a:stretch/>
        </p:blipFill>
        <p:spPr>
          <a:xfrm>
            <a:off x="4194360" y="5942520"/>
            <a:ext cx="2953440" cy="738000"/>
          </a:xfrm>
          <a:prstGeom prst="rect">
            <a:avLst/>
          </a:prstGeom>
          <a:ln w="0">
            <a:noFill/>
          </a:ln>
        </p:spPr>
      </p:pic>
      <p:pic>
        <p:nvPicPr>
          <p:cNvPr id="146" name="Picture 9"/>
          <p:cNvPicPr/>
          <p:nvPr/>
        </p:nvPicPr>
        <p:blipFill>
          <a:blip r:embed="rId4"/>
          <a:stretch/>
        </p:blipFill>
        <p:spPr>
          <a:xfrm>
            <a:off x="7315200" y="6063480"/>
            <a:ext cx="960480" cy="640080"/>
          </a:xfrm>
          <a:prstGeom prst="rect">
            <a:avLst/>
          </a:prstGeom>
          <a:ln w="0">
            <a:noFill/>
          </a:ln>
        </p:spPr>
      </p:pic>
      <p:sp>
        <p:nvSpPr>
          <p:cNvPr id="147" name="TextBox 10"/>
          <p:cNvSpPr/>
          <p:nvPr/>
        </p:nvSpPr>
        <p:spPr>
          <a:xfrm>
            <a:off x="8443080" y="6008040"/>
            <a:ext cx="329472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This research has received financial support from the European Union’s Horizon 2020 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research and innovation program under grant agreement No. 824135 (SOLARNET)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8" name="Content Placeholder 2"/>
          <p:cNvPicPr/>
          <p:nvPr/>
        </p:nvPicPr>
        <p:blipFill>
          <a:blip r:embed="rId5"/>
          <a:srcRect b="32542"/>
          <a:stretch/>
        </p:blipFill>
        <p:spPr>
          <a:xfrm>
            <a:off x="714600" y="1486080"/>
            <a:ext cx="10762560" cy="4083480"/>
          </a:xfrm>
          <a:prstGeom prst="rect">
            <a:avLst/>
          </a:prstGeom>
          <a:ln w="53975">
            <a:solidFill>
              <a:srgbClr val="000000"/>
            </a:solidFill>
            <a:round/>
          </a:ln>
        </p:spPr>
      </p:pic>
      <p:sp>
        <p:nvSpPr>
          <p:cNvPr id="149" name="Left Arrow 2"/>
          <p:cNvSpPr/>
          <p:nvPr/>
        </p:nvSpPr>
        <p:spPr>
          <a:xfrm>
            <a:off x="1410480" y="2077920"/>
            <a:ext cx="480240" cy="21564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50" name="Left Arrow 12"/>
          <p:cNvSpPr/>
          <p:nvPr/>
        </p:nvSpPr>
        <p:spPr>
          <a:xfrm>
            <a:off x="1441440" y="2695320"/>
            <a:ext cx="448920" cy="23328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51" name="Left Arrow 13"/>
          <p:cNvSpPr/>
          <p:nvPr/>
        </p:nvSpPr>
        <p:spPr>
          <a:xfrm>
            <a:off x="1340640" y="3330720"/>
            <a:ext cx="549720" cy="23328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52" name="Left Arrow 14"/>
          <p:cNvSpPr/>
          <p:nvPr/>
        </p:nvSpPr>
        <p:spPr>
          <a:xfrm flipV="1">
            <a:off x="1177920" y="4184640"/>
            <a:ext cx="526680" cy="1548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32760" rIns="90000" bIns="3276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53" name="Left Arrow 15"/>
          <p:cNvSpPr/>
          <p:nvPr/>
        </p:nvSpPr>
        <p:spPr>
          <a:xfrm flipV="1">
            <a:off x="1092600" y="4722120"/>
            <a:ext cx="526680" cy="1548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32760" rIns="90000" bIns="3276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accent1"/>
                </a:solidFill>
                <a:latin typeface="Calibri Light"/>
              </a:rPr>
              <a:t>Making data </a:t>
            </a:r>
            <a:r>
              <a:rPr lang="en-US" sz="4400" b="1" u="sng" strike="noStrike" spc="-1">
                <a:solidFill>
                  <a:schemeClr val="accent1"/>
                </a:solidFill>
                <a:uFillTx/>
                <a:latin typeface="Calibri Light"/>
              </a:rPr>
              <a:t>findable</a:t>
            </a:r>
            <a:r>
              <a:rPr lang="en-US" sz="4400" b="1" strike="noStrike" spc="-1">
                <a:solidFill>
                  <a:schemeClr val="accent1"/>
                </a:solidFill>
                <a:latin typeface="Calibri Light"/>
              </a:rPr>
              <a:t> with the SVO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u="sng" strike="noStrike" spc="-1">
                <a:solidFill>
                  <a:schemeClr val="dk1"/>
                </a:solidFill>
                <a:uFillTx/>
                <a:latin typeface="Calibri"/>
              </a:rPr>
              <a:t>Searching a single dataset using specific criteria.</a:t>
            </a: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u="sng" strike="noStrike" spc="-1">
                <a:solidFill>
                  <a:schemeClr val="dk1"/>
                </a:solidFill>
                <a:uFillTx/>
                <a:latin typeface="Calibri"/>
              </a:rPr>
              <a:t>Quick-look with thumbnail (if available) and FITS header.</a:t>
            </a: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Co-observation searches i.e. the date of observation overlap.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Searching by solar events date.</a:t>
            </a:r>
          </a:p>
        </p:txBody>
      </p:sp>
      <p:pic>
        <p:nvPicPr>
          <p:cNvPr id="156" name="Picture 7"/>
          <p:cNvPicPr/>
          <p:nvPr/>
        </p:nvPicPr>
        <p:blipFill>
          <a:blip r:embed="rId2"/>
          <a:stretch/>
        </p:blipFill>
        <p:spPr>
          <a:xfrm>
            <a:off x="446760" y="6063480"/>
            <a:ext cx="3832920" cy="778320"/>
          </a:xfrm>
          <a:prstGeom prst="rect">
            <a:avLst/>
          </a:prstGeom>
          <a:ln w="0">
            <a:noFill/>
          </a:ln>
        </p:spPr>
      </p:pic>
      <p:pic>
        <p:nvPicPr>
          <p:cNvPr id="157" name="Picture 8"/>
          <p:cNvPicPr/>
          <p:nvPr/>
        </p:nvPicPr>
        <p:blipFill>
          <a:blip r:embed="rId3"/>
          <a:stretch/>
        </p:blipFill>
        <p:spPr>
          <a:xfrm>
            <a:off x="4194360" y="5942520"/>
            <a:ext cx="2953440" cy="738000"/>
          </a:xfrm>
          <a:prstGeom prst="rect">
            <a:avLst/>
          </a:prstGeom>
          <a:ln w="0">
            <a:noFill/>
          </a:ln>
        </p:spPr>
      </p:pic>
      <p:pic>
        <p:nvPicPr>
          <p:cNvPr id="158" name="Picture 9"/>
          <p:cNvPicPr/>
          <p:nvPr/>
        </p:nvPicPr>
        <p:blipFill>
          <a:blip r:embed="rId4"/>
          <a:stretch/>
        </p:blipFill>
        <p:spPr>
          <a:xfrm>
            <a:off x="7315200" y="6063480"/>
            <a:ext cx="960480" cy="640080"/>
          </a:xfrm>
          <a:prstGeom prst="rect">
            <a:avLst/>
          </a:prstGeom>
          <a:ln w="0">
            <a:noFill/>
          </a:ln>
        </p:spPr>
      </p:pic>
      <p:sp>
        <p:nvSpPr>
          <p:cNvPr id="159" name="TextBox 10"/>
          <p:cNvSpPr/>
          <p:nvPr/>
        </p:nvSpPr>
        <p:spPr>
          <a:xfrm>
            <a:off x="8443080" y="6008040"/>
            <a:ext cx="329472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This research has received financial support from the European Union’s Horizon 2020 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research and innovation program under grant agreement No. 824135 (SOLARNET)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accent1"/>
                </a:solidFill>
                <a:latin typeface="Calibri Light"/>
              </a:rPr>
              <a:t>Making data </a:t>
            </a:r>
            <a:r>
              <a:rPr lang="en-US" sz="4400" b="1" u="sng" strike="noStrike" spc="-1">
                <a:solidFill>
                  <a:schemeClr val="accent1"/>
                </a:solidFill>
                <a:uFillTx/>
                <a:latin typeface="Calibri Light"/>
              </a:rPr>
              <a:t>findable</a:t>
            </a:r>
            <a:r>
              <a:rPr lang="en-US" sz="4400" b="1" strike="noStrike" spc="-1">
                <a:solidFill>
                  <a:schemeClr val="accent1"/>
                </a:solidFill>
                <a:latin typeface="Calibri Light"/>
              </a:rPr>
              <a:t> with the SVO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61" name="Picture 7"/>
          <p:cNvPicPr/>
          <p:nvPr/>
        </p:nvPicPr>
        <p:blipFill>
          <a:blip r:embed="rId4"/>
          <a:stretch/>
        </p:blipFill>
        <p:spPr>
          <a:xfrm>
            <a:off x="446760" y="6063480"/>
            <a:ext cx="3832920" cy="778320"/>
          </a:xfrm>
          <a:prstGeom prst="rect">
            <a:avLst/>
          </a:prstGeom>
          <a:ln w="0">
            <a:noFill/>
          </a:ln>
        </p:spPr>
      </p:pic>
      <p:pic>
        <p:nvPicPr>
          <p:cNvPr id="162" name="Picture 8"/>
          <p:cNvPicPr/>
          <p:nvPr/>
        </p:nvPicPr>
        <p:blipFill>
          <a:blip r:embed="rId5"/>
          <a:stretch/>
        </p:blipFill>
        <p:spPr>
          <a:xfrm>
            <a:off x="4194360" y="5942520"/>
            <a:ext cx="2953440" cy="738000"/>
          </a:xfrm>
          <a:prstGeom prst="rect">
            <a:avLst/>
          </a:prstGeom>
          <a:ln w="0">
            <a:noFill/>
          </a:ln>
        </p:spPr>
      </p:pic>
      <p:pic>
        <p:nvPicPr>
          <p:cNvPr id="163" name="Picture 9"/>
          <p:cNvPicPr/>
          <p:nvPr/>
        </p:nvPicPr>
        <p:blipFill>
          <a:blip r:embed="rId6"/>
          <a:stretch/>
        </p:blipFill>
        <p:spPr>
          <a:xfrm>
            <a:off x="7315200" y="6063480"/>
            <a:ext cx="960480" cy="640080"/>
          </a:xfrm>
          <a:prstGeom prst="rect">
            <a:avLst/>
          </a:prstGeom>
          <a:ln w="0">
            <a:noFill/>
          </a:ln>
        </p:spPr>
      </p:pic>
      <p:sp>
        <p:nvSpPr>
          <p:cNvPr id="164" name="TextBox 10"/>
          <p:cNvSpPr/>
          <p:nvPr/>
        </p:nvSpPr>
        <p:spPr>
          <a:xfrm>
            <a:off x="8443080" y="6008040"/>
            <a:ext cx="329472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This research has received financial support from the European Union’s Horizon 2020 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research and innovation program under grant agreement No. 824135 (SOLARNET)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5" name="Picture 16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5880" y="1430280"/>
            <a:ext cx="9180000" cy="4350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6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7" restart="whenNotActive" fill="hold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childTnLst>
                  <p:par>
                    <p:cTn id="8" fill="hold">
                      <p:stCondLst>
                        <p:cond evt="onClick" delay="0">
                          <p:tgtEl>
                            <p:spTgt spid="165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repeatCount="indefinite">
                  <p:stCondLst>
                    <p:cond delay="indefinite"/>
                  </p:stCondLst>
                </p:cTn>
                <p:tgtEl>
                  <p:spTgt spid="16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accent1"/>
                </a:solidFill>
                <a:latin typeface="Calibri Light"/>
              </a:rPr>
              <a:t>Making data </a:t>
            </a:r>
            <a:r>
              <a:rPr lang="en-US" sz="4400" b="1" u="sng" strike="noStrike" spc="-1">
                <a:solidFill>
                  <a:schemeClr val="accent1"/>
                </a:solidFill>
                <a:uFillTx/>
                <a:latin typeface="Calibri Light"/>
              </a:rPr>
              <a:t>findable</a:t>
            </a:r>
            <a:r>
              <a:rPr lang="en-US" sz="4400" b="1" strike="noStrike" spc="-1">
                <a:solidFill>
                  <a:schemeClr val="accent1"/>
                </a:solidFill>
                <a:latin typeface="Calibri Light"/>
              </a:rPr>
              <a:t> with the SVO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Searching a single dataset using specific criteria.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Quick-look with thumbnail (if available) and FITS header.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u="sng" strike="noStrike" spc="-1">
                <a:solidFill>
                  <a:schemeClr val="dk1"/>
                </a:solidFill>
                <a:uFillTx/>
                <a:latin typeface="Calibri"/>
              </a:rPr>
              <a:t>Co-observation searches i.e. the date of observation overlap.</a:t>
            </a: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Searching by solar events date.</a:t>
            </a: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68" name="Picture 7"/>
          <p:cNvPicPr/>
          <p:nvPr/>
        </p:nvPicPr>
        <p:blipFill>
          <a:blip r:embed="rId2"/>
          <a:stretch/>
        </p:blipFill>
        <p:spPr>
          <a:xfrm>
            <a:off x="446760" y="6063480"/>
            <a:ext cx="3832920" cy="778320"/>
          </a:xfrm>
          <a:prstGeom prst="rect">
            <a:avLst/>
          </a:prstGeom>
          <a:ln w="0">
            <a:noFill/>
          </a:ln>
        </p:spPr>
      </p:pic>
      <p:pic>
        <p:nvPicPr>
          <p:cNvPr id="169" name="Picture 8"/>
          <p:cNvPicPr/>
          <p:nvPr/>
        </p:nvPicPr>
        <p:blipFill>
          <a:blip r:embed="rId3"/>
          <a:stretch/>
        </p:blipFill>
        <p:spPr>
          <a:xfrm>
            <a:off x="4194360" y="5942520"/>
            <a:ext cx="2953440" cy="738000"/>
          </a:xfrm>
          <a:prstGeom prst="rect">
            <a:avLst/>
          </a:prstGeom>
          <a:ln w="0">
            <a:noFill/>
          </a:ln>
        </p:spPr>
      </p:pic>
      <p:pic>
        <p:nvPicPr>
          <p:cNvPr id="170" name="Picture 9"/>
          <p:cNvPicPr/>
          <p:nvPr/>
        </p:nvPicPr>
        <p:blipFill>
          <a:blip r:embed="rId4"/>
          <a:stretch/>
        </p:blipFill>
        <p:spPr>
          <a:xfrm>
            <a:off x="7315200" y="6063480"/>
            <a:ext cx="960480" cy="640080"/>
          </a:xfrm>
          <a:prstGeom prst="rect">
            <a:avLst/>
          </a:prstGeom>
          <a:ln w="0">
            <a:noFill/>
          </a:ln>
        </p:spPr>
      </p:pic>
      <p:sp>
        <p:nvSpPr>
          <p:cNvPr id="171" name="TextBox 10"/>
          <p:cNvSpPr/>
          <p:nvPr/>
        </p:nvSpPr>
        <p:spPr>
          <a:xfrm>
            <a:off x="8443080" y="6008040"/>
            <a:ext cx="329472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This research has received financial support from the European Union’s Horizon 2020 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research and innovation program under grant agreement No. 824135 (SOLARNET)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accent1"/>
                </a:solidFill>
                <a:latin typeface="Calibri Light"/>
              </a:rPr>
              <a:t>Making data </a:t>
            </a:r>
            <a:r>
              <a:rPr lang="en-US" sz="4400" b="1" u="sng" strike="noStrike" spc="-1">
                <a:solidFill>
                  <a:schemeClr val="accent1"/>
                </a:solidFill>
                <a:uFillTx/>
                <a:latin typeface="Calibri Light"/>
              </a:rPr>
              <a:t>findable</a:t>
            </a:r>
            <a:r>
              <a:rPr lang="en-US" sz="4400" b="1" strike="noStrike" spc="-1">
                <a:solidFill>
                  <a:schemeClr val="accent1"/>
                </a:solidFill>
                <a:latin typeface="Calibri Light"/>
              </a:rPr>
              <a:t> with the SVO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73" name="Picture 7"/>
          <p:cNvPicPr/>
          <p:nvPr/>
        </p:nvPicPr>
        <p:blipFill>
          <a:blip r:embed="rId4"/>
          <a:stretch/>
        </p:blipFill>
        <p:spPr>
          <a:xfrm>
            <a:off x="446760" y="6063480"/>
            <a:ext cx="3832920" cy="778320"/>
          </a:xfrm>
          <a:prstGeom prst="rect">
            <a:avLst/>
          </a:prstGeom>
          <a:ln w="0">
            <a:noFill/>
          </a:ln>
        </p:spPr>
      </p:pic>
      <p:pic>
        <p:nvPicPr>
          <p:cNvPr id="174" name="Picture 8"/>
          <p:cNvPicPr/>
          <p:nvPr/>
        </p:nvPicPr>
        <p:blipFill>
          <a:blip r:embed="rId5"/>
          <a:stretch/>
        </p:blipFill>
        <p:spPr>
          <a:xfrm>
            <a:off x="4194360" y="5942520"/>
            <a:ext cx="2953440" cy="738000"/>
          </a:xfrm>
          <a:prstGeom prst="rect">
            <a:avLst/>
          </a:prstGeom>
          <a:ln w="0">
            <a:noFill/>
          </a:ln>
        </p:spPr>
      </p:pic>
      <p:pic>
        <p:nvPicPr>
          <p:cNvPr id="175" name="Picture 9"/>
          <p:cNvPicPr/>
          <p:nvPr/>
        </p:nvPicPr>
        <p:blipFill>
          <a:blip r:embed="rId6"/>
          <a:stretch/>
        </p:blipFill>
        <p:spPr>
          <a:xfrm>
            <a:off x="7315200" y="6063480"/>
            <a:ext cx="960480" cy="640080"/>
          </a:xfrm>
          <a:prstGeom prst="rect">
            <a:avLst/>
          </a:prstGeom>
          <a:ln w="0">
            <a:noFill/>
          </a:ln>
        </p:spPr>
      </p:pic>
      <p:sp>
        <p:nvSpPr>
          <p:cNvPr id="176" name="TextBox 10"/>
          <p:cNvSpPr/>
          <p:nvPr/>
        </p:nvSpPr>
        <p:spPr>
          <a:xfrm>
            <a:off x="8443080" y="6008040"/>
            <a:ext cx="329472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This research has received financial support from the European Union’s Horizon 2020 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research and innovation program under grant agreement No. 824135 (SOLARNET)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7" name="Picture 17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5880" y="1430280"/>
            <a:ext cx="9180000" cy="4350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5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7" restart="whenNotActive" fill="hold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childTnLst>
                  <p:par>
                    <p:cTn id="8" fill="hold">
                      <p:stCondLst>
                        <p:cond evt="onClick" delay="0">
                          <p:tgtEl>
                            <p:spTgt spid="177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repeatCount="indefinite">
                  <p:stCondLst>
                    <p:cond delay="indefinite"/>
                  </p:stCondLst>
                </p:cTn>
                <p:tgtEl>
                  <p:spTgt spid="17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accent1"/>
                </a:solidFill>
                <a:latin typeface="Calibri Light"/>
              </a:rPr>
              <a:t>Making data </a:t>
            </a:r>
            <a:r>
              <a:rPr lang="en-US" sz="4400" b="1" u="sng" strike="noStrike" spc="-1">
                <a:solidFill>
                  <a:schemeClr val="accent1"/>
                </a:solidFill>
                <a:uFillTx/>
                <a:latin typeface="Calibri Light"/>
              </a:rPr>
              <a:t>findable</a:t>
            </a:r>
            <a:r>
              <a:rPr lang="en-US" sz="4400" b="1" strike="noStrike" spc="-1">
                <a:solidFill>
                  <a:schemeClr val="accent1"/>
                </a:solidFill>
                <a:latin typeface="Calibri Light"/>
              </a:rPr>
              <a:t> with the SVO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Searching a single dataset using specific criteria.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Quick-look with thumbnail (if available) and FITS header.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Co-observation searches i.e. the date of observation overlap.</a:t>
            </a: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u="sng" strike="noStrike" spc="-1">
                <a:solidFill>
                  <a:schemeClr val="dk1"/>
                </a:solidFill>
                <a:uFillTx/>
                <a:latin typeface="Calibri"/>
              </a:rPr>
              <a:t>Searching by solar events date.</a:t>
            </a: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92" name="Picture 7"/>
          <p:cNvPicPr/>
          <p:nvPr/>
        </p:nvPicPr>
        <p:blipFill>
          <a:blip r:embed="rId2"/>
          <a:stretch/>
        </p:blipFill>
        <p:spPr>
          <a:xfrm>
            <a:off x="446760" y="6063480"/>
            <a:ext cx="3832920" cy="77832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8"/>
          <p:cNvPicPr/>
          <p:nvPr/>
        </p:nvPicPr>
        <p:blipFill>
          <a:blip r:embed="rId3"/>
          <a:stretch/>
        </p:blipFill>
        <p:spPr>
          <a:xfrm>
            <a:off x="4194360" y="5942520"/>
            <a:ext cx="2953440" cy="73800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9"/>
          <p:cNvPicPr/>
          <p:nvPr/>
        </p:nvPicPr>
        <p:blipFill>
          <a:blip r:embed="rId4"/>
          <a:stretch/>
        </p:blipFill>
        <p:spPr>
          <a:xfrm>
            <a:off x="7315200" y="6063480"/>
            <a:ext cx="960480" cy="640080"/>
          </a:xfrm>
          <a:prstGeom prst="rect">
            <a:avLst/>
          </a:prstGeom>
          <a:ln w="0">
            <a:noFill/>
          </a:ln>
        </p:spPr>
      </p:pic>
      <p:sp>
        <p:nvSpPr>
          <p:cNvPr id="195" name="TextBox 10"/>
          <p:cNvSpPr/>
          <p:nvPr/>
        </p:nvSpPr>
        <p:spPr>
          <a:xfrm>
            <a:off x="8443080" y="6008040"/>
            <a:ext cx="329472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This research has received financial support from the European Union’s Horizon 2020 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100" b="0" strike="noStrike" spc="-1">
                <a:solidFill>
                  <a:schemeClr val="accent1"/>
                </a:solidFill>
                <a:latin typeface="Calibri"/>
              </a:rPr>
              <a:t>research and innovation program under grant agreement No. 824135 (SOLARNET)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9747</TotalTime>
  <Words>828</Words>
  <Application>Microsoft Office PowerPoint</Application>
  <PresentationFormat>Custom</PresentationFormat>
  <Paragraphs>84</Paragraphs>
  <Slides>15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Office Theme</vt:lpstr>
      <vt:lpstr>Office Theme</vt:lpstr>
      <vt:lpstr>Office Theme</vt:lpstr>
      <vt:lpstr>The SOLARNET Virtual Observatory (SVO) …………</vt:lpstr>
      <vt:lpstr>The SOLARNET Virtual Observatory (SVO)</vt:lpstr>
      <vt:lpstr>Making data findable with the SVO</vt:lpstr>
      <vt:lpstr>Making data findable with the SVO</vt:lpstr>
      <vt:lpstr>Making data findable with the SVO</vt:lpstr>
      <vt:lpstr>Making data findable with the SVO</vt:lpstr>
      <vt:lpstr>Making data findable with the SVO</vt:lpstr>
      <vt:lpstr>Making data findable with the SVO</vt:lpstr>
      <vt:lpstr>Making data findable with the SVO</vt:lpstr>
      <vt:lpstr>Making data findable with the SVO</vt:lpstr>
      <vt:lpstr>Making data accessible with the SVO</vt:lpstr>
      <vt:lpstr>Making data accessible with the SVO</vt:lpstr>
      <vt:lpstr>Making data interoperable with the SVO</vt:lpstr>
      <vt:lpstr>Making data reusable with the SVO</vt:lpstr>
      <vt:lpstr>The SOLARNET Virtual Observatory (SVO)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SOLARNET Virtual Observatory (SVO)</dc:title>
  <dc:creator>Microsoft Office User</dc:creator>
  <cp:lastModifiedBy>operator</cp:lastModifiedBy>
  <cp:revision>37</cp:revision>
  <dcterms:created xsi:type="dcterms:W3CDTF">2023-04-28T11:38:11Z</dcterms:created>
  <dcterms:modified xsi:type="dcterms:W3CDTF">2024-03-08T08:55:38Z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5</vt:i4>
  </property>
  <property fmtid="{D5CDD505-2E9C-101B-9397-08002B2CF9AE}" pid="3" name="PresentationFormat">
    <vt:lpwstr>Widescreen</vt:lpwstr>
  </property>
  <property fmtid="{D5CDD505-2E9C-101B-9397-08002B2CF9AE}" pid="4" name="Slides">
    <vt:i4>17</vt:i4>
  </property>
</Properties>
</file>