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mov" ContentType="video/quicktime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71" r:id="rId3"/>
    <p:sldId id="277" r:id="rId4"/>
    <p:sldId id="273" r:id="rId5"/>
    <p:sldId id="274" r:id="rId6"/>
    <p:sldId id="275" r:id="rId7"/>
    <p:sldId id="276" r:id="rId8"/>
    <p:sldId id="27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4381"/>
    <a:srgbClr val="FEC800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19"/>
    <p:restoredTop sz="76694"/>
  </p:normalViewPr>
  <p:slideViewPr>
    <p:cSldViewPr snapToGrid="0" snapToObjects="1" showGuides="1">
      <p:cViewPr varScale="1">
        <p:scale>
          <a:sx n="97" d="100"/>
          <a:sy n="97" d="100"/>
        </p:scale>
        <p:origin x="1280" y="192"/>
      </p:cViewPr>
      <p:guideLst>
        <p:guide orient="horz" pos="2024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C9EDD-A838-FF44-8101-8CD7E0A2BBC1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4C02B-691D-474A-B6CA-25411EE6D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983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C02B-691D-474A-B6CA-25411EE6DE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136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</a:t>
            </a:r>
            <a:r>
              <a:rPr lang="en-US" dirty="0" smtClean="0"/>
              <a:t>specific searches </a:t>
            </a:r>
            <a:r>
              <a:rPr lang="en-US" dirty="0" err="1" smtClean="0"/>
              <a:t>Quicklook</a:t>
            </a:r>
            <a:r>
              <a:rPr lang="en-US" dirty="0" smtClean="0"/>
              <a:t> – Meta data</a:t>
            </a:r>
          </a:p>
          <a:p>
            <a:r>
              <a:rPr lang="en-US" dirty="0" smtClean="0"/>
              <a:t>Cross data searches </a:t>
            </a:r>
          </a:p>
          <a:p>
            <a:r>
              <a:rPr lang="en-US" dirty="0" smtClean="0"/>
              <a:t>Search by solar events </a:t>
            </a:r>
          </a:p>
          <a:p>
            <a:r>
              <a:rPr lang="en-US" dirty="0" smtClean="0"/>
              <a:t>Data Selection</a:t>
            </a:r>
          </a:p>
          <a:p>
            <a:r>
              <a:rPr lang="en-US" dirty="0" smtClean="0"/>
              <a:t>Python</a:t>
            </a:r>
            <a:r>
              <a:rPr lang="en-US" baseline="0" dirty="0" smtClean="0"/>
              <a:t> - IDL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C02B-691D-474A-B6CA-25411EE6DE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990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2817EA-6FF8-9C43-A682-329532C2F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A3D7D21-9C79-F548-B66D-7851526CA2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234D22-C160-B64B-B62E-DB61F25E1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D57B6-DE7A-495B-BF16-54A129A85DC5}" type="datetime1">
              <a:rPr lang="en-GB" smtClean="0"/>
              <a:t>08/11/2021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BCA4B-58FA-B041-B71F-0592F6F88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C398BC-AD3F-624E-8FA4-0CFCB14E0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040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894FA-4EFD-3149-B38B-9A0769759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E45684E-B048-8E4E-BA3C-3F179D8F0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93DFDB-F3D0-8340-87C9-098C1D68B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C5DD8-D942-4F14-8809-DFBAC4E2DC0C}" type="datetime1">
              <a:rPr lang="en-GB" smtClean="0"/>
              <a:t>08/11/2021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E5FEBC-1F94-A04A-856B-90383574B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598024-CDF2-6C42-89B9-E9A73A039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81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D89F8E7-B130-BD43-BE52-D610674DF8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A1CE8BB-E22E-9948-931F-E89C672AC0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AE26D9-F41B-5A41-9372-4A92D8D3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558F-95BC-4FC8-830C-CA9E6650E088}" type="datetime1">
              <a:rPr lang="en-GB" smtClean="0"/>
              <a:t>08/11/2021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84F7B3-47A8-E149-AE8B-AEBF7644D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234162-7B0A-254C-A610-0DF96A2C9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88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5A8659-82FC-D344-9DD5-C46436C42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1E73A8-042E-094E-8592-DBCE3C600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5A61EB-B3C6-1E4C-A77A-4361F5EF3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50B63-BE27-4FC3-88AF-F3E4508C3E28}" type="datetime1">
              <a:rPr lang="en-GB" smtClean="0"/>
              <a:t>08/11/2021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E3F6F2-6D9E-B041-A447-568F8F37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3A9AE7-498E-D04F-8A17-8913529B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2888FC3-3A6E-3A43-8D9D-BC85C28CD37B}"/>
              </a:ext>
            </a:extLst>
          </p:cNvPr>
          <p:cNvSpPr/>
          <p:nvPr userDrawn="1"/>
        </p:nvSpPr>
        <p:spPr>
          <a:xfrm>
            <a:off x="9318811" y="82737"/>
            <a:ext cx="285077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This project has received funding from the European Union’s Horizon 2020 research and innovation </a:t>
            </a:r>
            <a:r>
              <a:rPr lang="en-US" sz="900" dirty="0" err="1"/>
              <a:t>programme</a:t>
            </a:r>
            <a:r>
              <a:rPr lang="en-US" sz="900" dirty="0"/>
              <a:t> under grant agreement No 824135.</a:t>
            </a:r>
            <a:endParaRPr lang="de-DE" sz="900" dirty="0"/>
          </a:p>
        </p:txBody>
      </p:sp>
      <p:pic>
        <p:nvPicPr>
          <p:cNvPr id="8" name="10 Imagen" descr="solarnet_color_1000x250_trans.png">
            <a:extLst>
              <a:ext uri="{FF2B5EF4-FFF2-40B4-BE49-F238E27FC236}">
                <a16:creationId xmlns:a16="http://schemas.microsoft.com/office/drawing/2014/main" xmlns="" id="{730EC0E8-00FF-9448-AB48-4921B07909E6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40" y="48620"/>
            <a:ext cx="2016224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The EU flag">
            <a:extLst>
              <a:ext uri="{FF2B5EF4-FFF2-40B4-BE49-F238E27FC236}">
                <a16:creationId xmlns:a16="http://schemas.microsoft.com/office/drawing/2014/main" xmlns="" id="{0D06AA77-7B51-0848-86D0-8B7E61C648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844" y="79995"/>
            <a:ext cx="756521" cy="50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45DAE29-3AB9-004F-9CC8-61A9CD0DCB1B}"/>
              </a:ext>
            </a:extLst>
          </p:cNvPr>
          <p:cNvCxnSpPr>
            <a:cxnSpLocks/>
          </p:cNvCxnSpPr>
          <p:nvPr userDrawn="1"/>
        </p:nvCxnSpPr>
        <p:spPr>
          <a:xfrm>
            <a:off x="354940" y="638130"/>
            <a:ext cx="115375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369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91F2E1-4C97-124D-93F6-C68068AD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B68114-6FB9-FF42-BFAB-5BD5CA98E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B7E706-AF4B-0746-A3A5-7ACD6349A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58ABE-8169-40F3-8A27-96B4BF758F64}" type="datetime1">
              <a:rPr lang="en-GB" smtClean="0"/>
              <a:t>08/11/2021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35EF7F-6D45-6E49-9B27-FDBA2535E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885DCB-937F-7A47-BF29-6D3CA5389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110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512F02-C1CF-584F-879A-48BE87787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694AA3-3C0C-9346-B825-4102BEE5C0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3CF6F0-9883-2848-929A-21B3007CA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AF4103E-6EF3-2544-8EF9-7DB53716E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70C6-258F-4673-A1F7-496AC098A11E}" type="datetime1">
              <a:rPr lang="en-GB" smtClean="0"/>
              <a:t>08/11/2021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BAC380-6879-6249-B81B-D7D9784FC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5B9F7C-E244-7E45-9039-1E9E1DC48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87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E5D407-0AB7-E546-8380-D5B3949C8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F1EC7A-8966-E542-91A4-1A2C75CC5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DC69A68-670C-3C43-B2AD-81F309769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4ACB196-08C8-B540-890C-F92CE9921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DA63E7-C9CD-4146-B494-5C29D22AC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28E720C-4010-0549-A6C1-BAA593EAE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CE06-74E6-4CC0-A70B-A943612143B3}" type="datetime1">
              <a:rPr lang="en-GB" smtClean="0"/>
              <a:t>08/11/2021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E5D11B-8120-3C45-8E3F-EF67A0E88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5C8FB41-1BE2-E149-9919-6EE31F9F6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971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E50A53-C341-2C4B-9622-04FEF9189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93CC7A0-4C8F-3B47-903F-95A50B064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117E-3192-48DB-A2DD-5F62C23D5D84}" type="datetime1">
              <a:rPr lang="en-GB" smtClean="0"/>
              <a:t>08/11/2021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0134DB5-1A6C-D54D-A011-186BC4EFD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1B25A59-64C7-1141-B12F-D6B195E3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102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82296DD-F650-CD4C-A681-6CE4C9ED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DD51-D1CC-4E44-97D5-8E392651EA35}" type="datetime1">
              <a:rPr lang="en-GB" smtClean="0"/>
              <a:t>08/11/2021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6B8603-93DB-C247-929F-E02D42B4F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85F1786-E091-F14C-96B8-023C3256A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183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47C814-3445-9E49-B87D-5866D0D9C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4AF8CE-5D15-6648-BA58-27314C755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D0C172-A9F1-0B47-AD04-893CFAD31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889853-900C-674B-9E8D-592EA3115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4B28-1061-4658-B07B-D1A7B4CD5FD1}" type="datetime1">
              <a:rPr lang="en-GB" smtClean="0"/>
              <a:t>08/11/2021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C9C6BF-B520-3447-AD38-153B3A17C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523CC8-41E2-CA4D-983F-B6D792D3A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913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85D947-3411-1A42-BCC2-8230B0E17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EF8B08C-6B73-3D4A-994A-73111E6EA9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B7E8DE3-4BBB-0743-B6F7-09D60D634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8B382D-EE4D-3547-B121-119DB3B9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0AF8-9D98-4AAE-8676-0BFDD6FAA93A}" type="datetime1">
              <a:rPr lang="en-GB" smtClean="0"/>
              <a:t>08/11/2021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9B77A2-D084-2344-85C3-99B202E3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DC5212-25FC-3B46-813F-7676F4950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742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6FDDC1B-4FFA-484A-9B4F-FEDE8D251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0A4850-E99B-3849-AFD4-3078A3AAA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85CA79-4055-804B-A5A9-CBF06E9A0E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2F3F3-A5CF-4244-A486-2BEFC87236EC}" type="datetime1">
              <a:rPr lang="en-GB" smtClean="0"/>
              <a:t>08/11/2021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FC045A-E1AA-B849-9C5D-E7F2B285E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FA441E-05F9-9C47-A3A2-700D0935B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FD005-22A6-2B44-96BF-1EF72318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1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sdoatsidc.oma.be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464D49C-67F2-A94D-8364-D828CA475C9F}"/>
              </a:ext>
            </a:extLst>
          </p:cNvPr>
          <p:cNvSpPr txBox="1"/>
          <p:nvPr/>
        </p:nvSpPr>
        <p:spPr>
          <a:xfrm>
            <a:off x="3294895" y="1243364"/>
            <a:ext cx="5235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Integrating High Resolution Solar Physics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E926AE-BF5C-3947-8398-9390F661D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953" y="222639"/>
            <a:ext cx="4020672" cy="1005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9ACE1A0-0BF2-074A-B057-7EC363CA3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24" y="5284610"/>
            <a:ext cx="1736912" cy="11579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7E4F5E9-BEE2-E947-A8B3-0DAAFF2839EE}"/>
              </a:ext>
            </a:extLst>
          </p:cNvPr>
          <p:cNvSpPr txBox="1"/>
          <p:nvPr/>
        </p:nvSpPr>
        <p:spPr>
          <a:xfrm>
            <a:off x="1872836" y="5611554"/>
            <a:ext cx="3175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This project has received funding from the European Union’s Horizon 2020 research and innovation </a:t>
            </a:r>
            <a:r>
              <a:rPr lang="en-US" sz="1200" dirty="0" err="1"/>
              <a:t>programme</a:t>
            </a:r>
            <a:r>
              <a:rPr lang="en-US" sz="1200" dirty="0"/>
              <a:t> under grant agreement No 824135.</a:t>
            </a:r>
            <a:endParaRPr lang="de-DE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DEFFB3F-5D62-0F48-8ED9-6427E9B0987C}"/>
              </a:ext>
            </a:extLst>
          </p:cNvPr>
          <p:cNvSpPr txBox="1"/>
          <p:nvPr/>
        </p:nvSpPr>
        <p:spPr>
          <a:xfrm>
            <a:off x="2639233" y="2031573"/>
            <a:ext cx="654653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The SDO and SVO datacenters </a:t>
            </a:r>
            <a:endParaRPr lang="en-US" sz="4000" dirty="0" smtClean="0"/>
          </a:p>
          <a:p>
            <a:pPr algn="ctr"/>
            <a:r>
              <a:rPr lang="en-US" sz="4000" dirty="0" smtClean="0"/>
              <a:t>…………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-SOLARNET Forum</a:t>
            </a:r>
            <a:r>
              <a:rPr lang="en-US" sz="2400" dirty="0"/>
              <a:t> </a:t>
            </a:r>
            <a:r>
              <a:rPr lang="en-US" sz="2400" dirty="0" smtClean="0"/>
              <a:t>for telescopes and databases</a:t>
            </a:r>
            <a:endParaRPr lang="en-US" sz="2400" dirty="0" smtClean="0"/>
          </a:p>
          <a:p>
            <a:pPr algn="ctr"/>
            <a:r>
              <a:rPr lang="en-US" sz="2400" dirty="0" smtClean="0"/>
              <a:t> 15/11/2021</a:t>
            </a:r>
          </a:p>
          <a:p>
            <a:endParaRPr lang="en-US" dirty="0" smtClean="0"/>
          </a:p>
          <a:p>
            <a:pPr algn="ctr"/>
            <a:r>
              <a:rPr lang="en-US" dirty="0" smtClean="0"/>
              <a:t>Authors: </a:t>
            </a:r>
            <a:r>
              <a:rPr lang="en-US" u="sng" dirty="0" smtClean="0"/>
              <a:t>M. </a:t>
            </a:r>
            <a:r>
              <a:rPr lang="en-US" u="sng" dirty="0" err="1" smtClean="0"/>
              <a:t>Carlsson</a:t>
            </a:r>
            <a:r>
              <a:rPr lang="en-US" dirty="0" smtClean="0"/>
              <a:t>, R. </a:t>
            </a:r>
            <a:r>
              <a:rPr lang="en-US" dirty="0" err="1" smtClean="0"/>
              <a:t>Vansintjan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301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5DE0F5-E1D9-48EF-B826-8E9326BA6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Virtual Access </a:t>
            </a:r>
            <a:r>
              <a:rPr lang="en-US" sz="4000" dirty="0" smtClean="0"/>
              <a:t>from BE-WISSDOM</a:t>
            </a:r>
            <a:endParaRPr lang="de-DE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7C9CF6-9C7D-4E46-B58B-00E9AA068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106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BE-WISSDOM hosts the SDO data center and the Solar Virtual Observatory (SVO)</a:t>
            </a:r>
          </a:p>
          <a:p>
            <a:endParaRPr lang="en-US" dirty="0" smtClean="0"/>
          </a:p>
          <a:p>
            <a:pPr lvl="1">
              <a:buFont typeface="Courier New" charset="0"/>
              <a:buChar char="o"/>
            </a:pPr>
            <a:r>
              <a:rPr lang="en-US" dirty="0" smtClean="0"/>
              <a:t>The SDO data center provides easy access to AIA and HMI data from the SDO satellite </a:t>
            </a:r>
          </a:p>
          <a:p>
            <a:pPr lvl="2"/>
            <a:r>
              <a:rPr lang="en-US" dirty="0" smtClean="0"/>
              <a:t>URL: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sdoatsidc.oma.be/</a:t>
            </a:r>
            <a:endParaRPr lang="en-US" dirty="0" smtClean="0"/>
          </a:p>
          <a:p>
            <a:pPr lvl="2"/>
            <a:endParaRPr lang="en-US" dirty="0"/>
          </a:p>
          <a:p>
            <a:pPr lvl="1">
              <a:buFont typeface="Courier New" charset="0"/>
              <a:buChar char="o"/>
            </a:pPr>
            <a:r>
              <a:rPr lang="en-US" dirty="0" smtClean="0"/>
              <a:t>The SVO lets you cross-search and download data from satellite and ground based solar observatories and search for data based on Solar events. </a:t>
            </a:r>
          </a:p>
          <a:p>
            <a:pPr lvl="2"/>
            <a:r>
              <a:rPr lang="en-US" dirty="0" smtClean="0"/>
              <a:t>This helps researchers </a:t>
            </a:r>
            <a:r>
              <a:rPr lang="en-US" dirty="0"/>
              <a:t>to discover </a:t>
            </a:r>
            <a:r>
              <a:rPr lang="en-US" dirty="0" smtClean="0"/>
              <a:t>and access </a:t>
            </a:r>
            <a:r>
              <a:rPr lang="en-US" dirty="0"/>
              <a:t>solar datasets from synoptic observations as well as </a:t>
            </a:r>
            <a:r>
              <a:rPr lang="en-US" dirty="0" smtClean="0"/>
              <a:t>data </a:t>
            </a:r>
            <a:r>
              <a:rPr lang="en-US" dirty="0"/>
              <a:t>taken during short observation campaigns</a:t>
            </a:r>
            <a:endParaRPr lang="en-US" dirty="0" smtClean="0"/>
          </a:p>
          <a:p>
            <a:pPr lvl="2"/>
            <a:r>
              <a:rPr lang="en-US" dirty="0" smtClean="0"/>
              <a:t>URL</a:t>
            </a:r>
            <a:r>
              <a:rPr lang="en-US" dirty="0"/>
              <a:t>: </a:t>
            </a:r>
            <a:r>
              <a:rPr lang="en-US" u="sng" dirty="0">
                <a:solidFill>
                  <a:schemeClr val="accent1"/>
                </a:solidFill>
              </a:rPr>
              <a:t>https://</a:t>
            </a:r>
            <a:r>
              <a:rPr lang="en-US" u="sng" dirty="0" err="1">
                <a:solidFill>
                  <a:schemeClr val="accent1"/>
                </a:solidFill>
              </a:rPr>
              <a:t>solarnet.oma.be</a:t>
            </a:r>
            <a:r>
              <a:rPr lang="en-US" u="sng" dirty="0" smtClean="0">
                <a:solidFill>
                  <a:schemeClr val="accent1"/>
                </a:solidFill>
              </a:rPr>
              <a:t>/</a:t>
            </a:r>
          </a:p>
          <a:p>
            <a:pPr marL="0" indent="0">
              <a:buNone/>
            </a:pPr>
            <a:endParaRPr lang="en-US" u="sng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E35BF3-58A0-4257-A2E2-2FA7308B8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50B63-BE27-4FC3-88AF-F3E4508C3E28}" type="datetime1">
              <a:rPr lang="en-GB" smtClean="0"/>
              <a:t>09/11/2021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4D378B5-38A5-47ED-A104-4C2C1B0C0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88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SDO data center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The SDO data center provides:</a:t>
            </a:r>
          </a:p>
          <a:p>
            <a:pPr lvl="1">
              <a:buFont typeface="Courier New" charset="0"/>
              <a:buChar char="o"/>
            </a:pPr>
            <a:r>
              <a:rPr lang="en-US" dirty="0"/>
              <a:t>4k by 4k AIA and HMI data through our Web interface, IDL and Python</a:t>
            </a:r>
          </a:p>
          <a:p>
            <a:pPr lvl="1">
              <a:buFont typeface="Courier New" charset="0"/>
              <a:buChar char="o"/>
            </a:pPr>
            <a:r>
              <a:rPr lang="en-US" dirty="0"/>
              <a:t>The latest 24h AIA quick look data in movie format </a:t>
            </a:r>
          </a:p>
          <a:p>
            <a:pPr lvl="1">
              <a:buFont typeface="Courier New" charset="0"/>
              <a:buChar char="o"/>
            </a:pPr>
            <a:r>
              <a:rPr lang="en-US" dirty="0"/>
              <a:t>A 1 hour synoptic set of AIA and HMI data through ftp</a:t>
            </a:r>
          </a:p>
          <a:p>
            <a:pPr lvl="1">
              <a:buFont typeface="Courier New" charset="0"/>
              <a:buChar char="o"/>
            </a:pPr>
            <a:r>
              <a:rPr lang="en-US" dirty="0"/>
              <a:t>A 2 min synoptic set of 1k by 1k AIA 94Å and 211Å data through </a:t>
            </a:r>
            <a:r>
              <a:rPr lang="en-US" dirty="0" smtClean="0"/>
              <a:t>ftp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50B63-BE27-4FC3-88AF-F3E4508C3E28}" type="datetime1">
              <a:rPr lang="en-GB" smtClean="0"/>
              <a:t>10/11/2021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3</a:t>
            </a:fld>
            <a:endParaRPr lang="en-GB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607" y="1027906"/>
            <a:ext cx="4826095" cy="2625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607" y="3951598"/>
            <a:ext cx="4819997" cy="258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7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SVO: </a:t>
            </a:r>
            <a:r>
              <a:rPr lang="en-US" dirty="0"/>
              <a:t>Dataset specific searches and quick-look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70C6-258F-4673-A1F7-496AC098A11E}" type="datetime1">
              <a:rPr lang="en-GB" smtClean="0"/>
              <a:t>10/11/2021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4</a:t>
            </a:fld>
            <a:endParaRPr lang="en-GB"/>
          </a:p>
        </p:txBody>
      </p:sp>
      <p:pic>
        <p:nvPicPr>
          <p:cNvPr id="10" name="Nov-10-2021 11-14-4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617" y="1444487"/>
            <a:ext cx="9900765" cy="4692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738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SVO: </a:t>
            </a:r>
            <a:r>
              <a:rPr lang="en-US" dirty="0"/>
              <a:t>Cross data searches </a:t>
            </a:r>
          </a:p>
        </p:txBody>
      </p:sp>
      <p:pic>
        <p:nvPicPr>
          <p:cNvPr id="6" name="Nov-10-2021 10-46-1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404732"/>
            <a:ext cx="10012602" cy="4745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50B63-BE27-4FC3-88AF-F3E4508C3E28}" type="datetime1">
              <a:rPr lang="en-GB" smtClean="0"/>
              <a:t>10/11/2021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6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SVO: </a:t>
            </a:r>
            <a:r>
              <a:rPr lang="en-US" dirty="0"/>
              <a:t>Search by solar events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50B63-BE27-4FC3-88AF-F3E4508C3E28}" type="datetime1">
              <a:rPr lang="en-GB" smtClean="0"/>
              <a:t>10/11/2021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6</a:t>
            </a:fld>
            <a:endParaRPr lang="en-GB"/>
          </a:p>
        </p:txBody>
      </p:sp>
      <p:pic>
        <p:nvPicPr>
          <p:cNvPr id="6" name="movie_4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818264"/>
            <a:ext cx="10515600" cy="3835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602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SVO: </a:t>
            </a:r>
            <a:r>
              <a:rPr lang="en-US" dirty="0" smtClean="0"/>
              <a:t>Data selection</a:t>
            </a:r>
            <a:endParaRPr lang="en-US" dirty="0"/>
          </a:p>
        </p:txBody>
      </p:sp>
      <p:pic>
        <p:nvPicPr>
          <p:cNvPr id="6" name="Nov-10-2021 11-01-4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914" y="1690688"/>
            <a:ext cx="9704802" cy="4599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50B63-BE27-4FC3-88AF-F3E4508C3E28}" type="datetime1">
              <a:rPr lang="en-GB" smtClean="0"/>
              <a:t>10/11/2021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47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smtClean="0"/>
              <a:t>Thank you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smtClean="0"/>
              <a:t>For your attention</a:t>
            </a:r>
            <a:endParaRPr lang="en-US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50B63-BE27-4FC3-88AF-F3E4508C3E28}" type="datetime1">
              <a:rPr lang="en-GB" smtClean="0"/>
              <a:t>10/11/2021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5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2673</TotalTime>
  <Words>265</Words>
  <Application>Microsoft Macintosh PowerPoint</Application>
  <PresentationFormat>Widescreen</PresentationFormat>
  <Paragraphs>51</Paragraphs>
  <Slides>8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Calibri Light</vt:lpstr>
      <vt:lpstr>Courier New</vt:lpstr>
      <vt:lpstr>Arial</vt:lpstr>
      <vt:lpstr>Office Theme</vt:lpstr>
      <vt:lpstr>PowerPoint Presentation</vt:lpstr>
      <vt:lpstr>Virtual Access from BE-WISSDOM</vt:lpstr>
      <vt:lpstr>The SDO data center </vt:lpstr>
      <vt:lpstr>SVO: Dataset specific searches and quick-look</vt:lpstr>
      <vt:lpstr>SVO: Cross data searches </vt:lpstr>
      <vt:lpstr>SVO: Search by solar events </vt:lpstr>
      <vt:lpstr>SVO: Data selection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151</cp:revision>
  <dcterms:created xsi:type="dcterms:W3CDTF">2019-01-17T15:52:21Z</dcterms:created>
  <dcterms:modified xsi:type="dcterms:W3CDTF">2021-11-10T10:25:41Z</dcterms:modified>
</cp:coreProperties>
</file>