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66" r:id="rId12"/>
    <p:sldId id="269" r:id="rId13"/>
    <p:sldId id="268" r:id="rId14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9" autoAdjust="0"/>
    <p:restoredTop sz="77507"/>
  </p:normalViewPr>
  <p:slideViewPr>
    <p:cSldViewPr snapToGrid="0">
      <p:cViewPr varScale="1">
        <p:scale>
          <a:sx n="98" d="100"/>
          <a:sy n="98" d="100"/>
        </p:scale>
        <p:origin x="21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10/26/21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31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2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https</a:t>
            </a:r>
            <a:r>
              <a:rPr lang="hr-HR" dirty="0" smtClean="0"/>
              <a:t>://</a:t>
            </a:r>
            <a:r>
              <a:rPr lang="hr-HR" dirty="0" err="1" smtClean="0"/>
              <a:t>doi.org</a:t>
            </a:r>
            <a:r>
              <a:rPr lang="hr-HR" dirty="0" smtClean="0"/>
              <a:t>/10.1016/j.jastp.2021.105624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29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Accuracy gives an unsigned value the data is transformed so that the direction of difference is removed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Low bias values means the centroid of the data and model match 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2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Precision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is the complement of bias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 model with high precision could still have symmetrical differences between the model and the data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Association </a:t>
            </a:r>
            <a:r>
              <a:rPr lang="en-US" dirty="0" smtClean="0"/>
              <a:t>They often don’t take into account how close the model values are to the data value  bot whether the model captures the motion of the data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96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MAPE problems: Undefined when dividing through zero, asymmetric to overcasting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undercasting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it’s constrained to be positive so it’s distribution is positively skewed and not resistant to outliers 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Using the absolute value instead of using the square root makes the metric more robust and using the median instead of the arithmetic mean also makes it more robust 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Taking the log and absolute value ensures that the metric is symmetric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Exponent is taken to transform back to the same units and scale and subtract by 1 to set lower bound to zero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Bias multiply with the sign of the median log ratio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3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90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 userDrawn="1"/>
        </p:nvSpPr>
        <p:spPr bwMode="auto">
          <a:xfrm>
            <a:off x="630238" y="619760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 userDrawn="1"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helpdesk.swe@ssa.esa.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inimages.esa.int/ESA_Multimedia/Copyright_Notice_Images?img=1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ypi.org/project/vswmc-cli/)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87375" y="2568575"/>
            <a:ext cx="7972425" cy="5794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VSWMC validation activities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87375" y="3620533"/>
            <a:ext cx="21420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Authors: R. </a:t>
            </a:r>
            <a:r>
              <a:rPr lang="en-US" sz="1400" dirty="0" err="1"/>
              <a:t>Vansintjan</a:t>
            </a:r>
            <a:r>
              <a:rPr lang="en-US" sz="1400" dirty="0"/>
              <a:t>, S. </a:t>
            </a:r>
            <a:r>
              <a:rPr lang="en-US" sz="1400" dirty="0" err="1"/>
              <a:t>Poedts</a:t>
            </a:r>
            <a:r>
              <a:rPr lang="en-US" sz="1400" dirty="0"/>
              <a:t>, A. </a:t>
            </a:r>
            <a:r>
              <a:rPr lang="en-US" sz="1400" dirty="0" err="1"/>
              <a:t>Kochanov</a:t>
            </a:r>
            <a:r>
              <a:rPr lang="en-US" sz="1400" dirty="0"/>
              <a:t>, G. </a:t>
            </a:r>
            <a:r>
              <a:rPr lang="en-US" sz="1400" dirty="0" err="1"/>
              <a:t>Deprez</a:t>
            </a:r>
            <a:r>
              <a:rPr lang="en-US" sz="1400" dirty="0"/>
              <a:t>, P. </a:t>
            </a:r>
            <a:r>
              <a:rPr lang="en-US" sz="1400" dirty="0" err="1"/>
              <a:t>Jiggens</a:t>
            </a:r>
            <a:r>
              <a:rPr lang="en-US" sz="1400" dirty="0"/>
              <a:t>, R. </a:t>
            </a:r>
            <a:r>
              <a:rPr lang="en-US" sz="1400" dirty="0" err="1" smtClean="0"/>
              <a:t>Keil</a:t>
            </a:r>
            <a:r>
              <a:rPr lang="en-US" sz="1400" dirty="0" smtClean="0"/>
              <a:t>, </a:t>
            </a:r>
            <a:endParaRPr lang="en-US" sz="1400" dirty="0" smtClean="0"/>
          </a:p>
          <a:p>
            <a:r>
              <a:rPr lang="en-US" sz="1400" dirty="0" smtClean="0"/>
              <a:t>J</a:t>
            </a:r>
            <a:r>
              <a:rPr lang="en-US" sz="1400" dirty="0"/>
              <a:t>. </a:t>
            </a:r>
            <a:r>
              <a:rPr lang="en-US" sz="1400" dirty="0" err="1"/>
              <a:t>Magdalenic</a:t>
            </a:r>
            <a:r>
              <a:rPr lang="en-US" sz="1400" dirty="0"/>
              <a:t>, C. </a:t>
            </a:r>
            <a:r>
              <a:rPr lang="en-US" sz="1400" dirty="0" err="1"/>
              <a:t>Verbeke</a:t>
            </a:r>
            <a:r>
              <a:rPr lang="en-US" sz="1400" dirty="0"/>
              <a:t>, </a:t>
            </a:r>
            <a:r>
              <a:rPr lang="en-US" sz="1400" dirty="0" smtClean="0"/>
              <a:t>E</a:t>
            </a:r>
            <a:r>
              <a:rPr lang="en-US" sz="1400" dirty="0"/>
              <a:t>. Samara, A. Niemela, A. </a:t>
            </a:r>
            <a:r>
              <a:rPr lang="en-US" sz="1400" dirty="0" err="1"/>
              <a:t>Maharana</a:t>
            </a:r>
            <a:r>
              <a:rPr lang="en-US" sz="1400" dirty="0"/>
              <a:t>, D. </a:t>
            </a:r>
            <a:r>
              <a:rPr lang="en-US" sz="1400" dirty="0" err="1"/>
              <a:t>Shukhobodskaia</a:t>
            </a:r>
            <a:r>
              <a:rPr lang="en-US" sz="1400" dirty="0"/>
              <a:t>  </a:t>
            </a:r>
            <a:endParaRPr lang="en-US" sz="1400" dirty="0" smtClean="0"/>
          </a:p>
          <a:p>
            <a:r>
              <a:rPr lang="en-US" sz="1400" dirty="0" smtClean="0"/>
              <a:t>L</a:t>
            </a:r>
            <a:r>
              <a:rPr lang="en-US" sz="1400" dirty="0"/>
              <a:t>. Rodriguez, J. De Keyser, E. </a:t>
            </a:r>
            <a:r>
              <a:rPr lang="en-US" sz="1400" dirty="0" err="1"/>
              <a:t>Botek</a:t>
            </a:r>
            <a:r>
              <a:rPr lang="en-US" sz="1400" dirty="0"/>
              <a:t>, E. </a:t>
            </a:r>
            <a:r>
              <a:rPr lang="en-US" sz="1400" dirty="0" err="1"/>
              <a:t>Dedonder</a:t>
            </a:r>
            <a:r>
              <a:rPr lang="en-US" sz="1400" dirty="0"/>
              <a:t>, S. </a:t>
            </a:r>
            <a:r>
              <a:rPr lang="en-US" sz="1400" dirty="0" err="1"/>
              <a:t>Brun</a:t>
            </a:r>
            <a:r>
              <a:rPr lang="en-US" sz="1400" dirty="0"/>
              <a:t>, A. Rouillard, B. </a:t>
            </a:r>
            <a:r>
              <a:rPr lang="en-US" sz="1400" dirty="0" err="1"/>
              <a:t>Swalwell</a:t>
            </a:r>
            <a:r>
              <a:rPr lang="en-US" sz="1400" dirty="0"/>
              <a:t>, </a:t>
            </a:r>
            <a:endParaRPr lang="en-US" sz="1400" dirty="0" smtClean="0"/>
          </a:p>
          <a:p>
            <a:r>
              <a:rPr lang="en-US" sz="1400" dirty="0" smtClean="0"/>
              <a:t>S</a:t>
            </a:r>
            <a:r>
              <a:rPr lang="en-US" sz="1400" dirty="0"/>
              <a:t>. </a:t>
            </a:r>
            <a:r>
              <a:rPr lang="en-US" sz="1400" dirty="0" err="1"/>
              <a:t>Dalla</a:t>
            </a:r>
            <a:r>
              <a:rPr lang="en-US" sz="1400" dirty="0"/>
              <a:t>, J. W. B. </a:t>
            </a:r>
            <a:r>
              <a:rPr lang="en-US" sz="1400" dirty="0" err="1"/>
              <a:t>Eggington</a:t>
            </a:r>
            <a:r>
              <a:rPr lang="en-US" sz="1400" dirty="0"/>
              <a:t>, J. Eastwood, M. </a:t>
            </a:r>
            <a:r>
              <a:rPr lang="en-US" sz="1400" dirty="0" err="1"/>
              <a:t>Balikhin</a:t>
            </a:r>
            <a:r>
              <a:rPr lang="en-US" sz="1400" dirty="0"/>
              <a:t>, R. Boynton, R. Boynton, S. Walker, </a:t>
            </a:r>
            <a:endParaRPr lang="en-US" sz="1400" dirty="0" smtClean="0"/>
          </a:p>
          <a:p>
            <a:r>
              <a:rPr lang="en-US" sz="1400" dirty="0" smtClean="0"/>
              <a:t>A</a:t>
            </a:r>
            <a:r>
              <a:rPr lang="en-US" sz="1400" dirty="0"/>
              <a:t>. </a:t>
            </a:r>
            <a:r>
              <a:rPr lang="en-US" sz="1400" dirty="0" err="1"/>
              <a:t>Aylward</a:t>
            </a:r>
            <a:r>
              <a:rPr lang="en-US" sz="1400" dirty="0"/>
              <a:t>, C. Borries and D. Jackson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VSWMC validation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529533"/>
            <a:ext cx="7905750" cy="2337929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Different categories of metrics </a:t>
            </a:r>
          </a:p>
          <a:p>
            <a:pPr lvl="1">
              <a:buFont typeface="Courier New" charset="0"/>
              <a:buChar char="o"/>
            </a:pPr>
            <a:r>
              <a:rPr lang="en-US" dirty="0"/>
              <a:t>Precision: Seeks to quantify the similarity in the clustering of the data and model values, after the centroid onset has been removed</a:t>
            </a:r>
            <a:r>
              <a:rPr lang="en-US" dirty="0" smtClean="0"/>
              <a:t>.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Association</a:t>
            </a:r>
            <a:r>
              <a:rPr lang="en-US" dirty="0"/>
              <a:t>: quantify the ability of the model to capture the up-and-down trends of the data. </a:t>
            </a:r>
            <a:endParaRPr lang="en-US" dirty="0" smtClean="0"/>
          </a:p>
          <a:p>
            <a:pPr lvl="1">
              <a:buFont typeface="Courier New" charset="0"/>
              <a:buChar char="o"/>
            </a:pPr>
            <a:r>
              <a:rPr lang="en-US" dirty="0" smtClean="0"/>
              <a:t>Skill </a:t>
            </a:r>
            <a:r>
              <a:rPr lang="en-US" dirty="0"/>
              <a:t>a</a:t>
            </a:r>
            <a:r>
              <a:rPr lang="en-US" dirty="0" smtClean="0"/>
              <a:t>ccuracy </a:t>
            </a:r>
            <a:r>
              <a:rPr lang="en-US" dirty="0"/>
              <a:t>relative to another model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4183886"/>
                  </p:ext>
                </p:extLst>
              </p:nvPr>
            </p:nvGraphicFramePr>
            <p:xfrm>
              <a:off x="414586" y="4011367"/>
              <a:ext cx="8281851" cy="23741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0215"/>
                    <a:gridCol w="3868118"/>
                    <a:gridCol w="2853518"/>
                  </a:tblGrid>
                  <a:tr h="74651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Type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Fit performance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Detection performance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26738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Precision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BE" b="0" i="1" smtClean="0">
                                    <a:latin typeface="Cambria Math" charset="0"/>
                                  </a:rPr>
                                  <m:t>𝑌𝐼</m:t>
                                </m:r>
                                <m:r>
                                  <a:rPr lang="nl-BE" b="0" i="1" smtClean="0">
                                    <a:latin typeface="Cambria Math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bg-BG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𝑚𝑎𝑥</m:t>
                                    </m:r>
                                    <m:d>
                                      <m:dPr>
                                        <m:ctrlPr>
                                          <a:rPr lang="is-IS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b="0" i="1" smtClean="0"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𝑚𝑖𝑛</m:t>
                                    </m:r>
                                    <m:d>
                                      <m:dPr>
                                        <m:ctrlPr>
                                          <a:rPr lang="is-IS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b="0" i="1" smtClean="0"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𝑚𝑎𝑥</m:t>
                                    </m:r>
                                    <m:d>
                                      <m:dPr>
                                        <m:ctrlPr>
                                          <a:rPr lang="is-IS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b="0" i="1" smtClean="0">
                                            <a:latin typeface="Cambria Math" charset="0"/>
                                          </a:rPr>
                                          <m:t>𝑂</m:t>
                                        </m:r>
                                      </m:e>
                                    </m:d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𝑚𝑖𝑛</m:t>
                                    </m:r>
                                    <m:d>
                                      <m:dPr>
                                        <m:ctrlPr>
                                          <a:rPr lang="is-IS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b="0" i="1" smtClean="0">
                                            <a:latin typeface="Cambria Math" charset="0"/>
                                          </a:rPr>
                                          <m:t>𝑂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912748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Association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BE" b="0" i="1" smtClean="0">
                                    <a:latin typeface="Cambria Math" charset="0"/>
                                  </a:rPr>
                                  <m:t>𝑅</m:t>
                                </m:r>
                                <m:r>
                                  <a:rPr lang="nl-BE" b="0" i="1" smtClean="0">
                                    <a:latin typeface="Cambria Math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bg-BG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bg-BG" b="0" i="1" smtClean="0">
                                            <a:latin typeface="Cambria Math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d>
                                          <m:dPr>
                                            <m:ctrlPr>
                                              <a:rPr lang="is-IS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nl-BE" b="0" i="1" smtClean="0">
                                                    <a:latin typeface="Cambria Math" charset="0"/>
                                                  </a:rPr>
                                                  <m:t>𝑜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nl-BE" b="0" i="1" smtClean="0">
                                                    <a:latin typeface="Cambria Math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nl-BE" b="0" i="1" smtClean="0">
                                                <a:latin typeface="Cambria Math" charset="0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nl-BE" b="0" i="1" smtClean="0">
                                                    <a:latin typeface="Cambria Math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nl-BE" b="0" i="1" smtClean="0">
                                                    <a:latin typeface="Cambria Math" charset="0"/>
                                                  </a:rPr>
                                                  <m:t>𝑜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</m:nary>
                                    <m:d>
                                      <m:dPr>
                                        <m:ctrlPr>
                                          <a:rPr lang="is-IS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b="0" i="1" smtClean="0">
                                                <a:latin typeface="Cambria Math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nl-BE" b="0" i="1" smtClean="0">
                                                <a:latin typeface="Cambria Math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nl-BE" b="0" i="1" smtClean="0">
                                            <a:latin typeface="Cambria Math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nl-BE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nl-BE" b="0" i="1" smtClean="0">
                                                <a:latin typeface="Cambria Math" charset="0"/>
                                              </a:rPr>
                                              <m:t>𝑚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bg-BG" b="0" i="1" smtClean="0">
                                            <a:latin typeface="Cambria Math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nary>
                                          <m:naryPr>
                                            <m:chr m:val="∑"/>
                                            <m:subHide m:val="on"/>
                                            <m:supHide m:val="on"/>
                                            <m:ctrlPr>
                                              <a:rPr lang="bg-BG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bg-BG" b="0" i="1" smtClean="0">
                                                    <a:latin typeface="Cambria Math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is-IS" b="0" i="1" smtClean="0">
                                                        <a:latin typeface="Cambria Math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is-IS" b="0" i="1" smtClean="0">
                                                            <a:latin typeface="Cambria Math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b="0" i="1" smtClean="0">
                                                                <a:latin typeface="Cambria Math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nl-BE" b="0" i="1" smtClean="0">
                                                                <a:latin typeface="Cambria Math" charset="0"/>
                                                              </a:rPr>
                                                              <m:t>𝑜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nl-BE" b="0" i="1" smtClean="0">
                                                                <a:latin typeface="Cambria Math" charset="0"/>
                                                              </a:rPr>
                                                              <m:t>𝑖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nl-BE" b="0" i="1" smtClean="0">
                                                            <a:latin typeface="Cambria Math" charset="0"/>
                                                          </a:rPr>
                                                          <m:t>−</m:t>
                                                        </m:r>
                                                        <m:acc>
                                                          <m:accPr>
                                                            <m:chr m:val="̂"/>
                                                            <m:ctrlPr>
                                                              <a:rPr lang="nl-BE" b="0" i="1" smtClean="0">
                                                                <a:latin typeface="Cambria Math" charset="0"/>
                                                              </a:rPr>
                                                            </m:ctrlPr>
                                                          </m:accPr>
                                                          <m:e>
                                                            <m:r>
                                                              <a:rPr lang="nl-BE" b="0" i="1" smtClean="0">
                                                                <a:latin typeface="Cambria Math" charset="0"/>
                                                              </a:rPr>
                                                              <m:t>𝑜</m:t>
                                                            </m:r>
                                                          </m:e>
                                                        </m:acc>
                                                      </m:e>
                                                    </m:d>
                                                  </m:e>
                                                </m:d>
                                              </m:e>
                                              <m:sup>
                                                <m:r>
                                                  <a:rPr lang="nl-BE" b="0" i="1" smtClean="0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nary>
                                              <m:naryPr>
                                                <m:chr m:val="∑"/>
                                                <m:subHide m:val="on"/>
                                                <m:supHide m:val="on"/>
                                                <m:ctrlPr>
                                                  <a:rPr lang="bg-BG" b="0" i="1" smtClean="0">
                                                    <a:latin typeface="Cambria Math" charset="0"/>
                                                  </a:rPr>
                                                </m:ctrlPr>
                                              </m:naryPr>
                                              <m:sub/>
                                              <m:sup/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bg-BG" b="0" i="1" smtClean="0">
                                                        <a:latin typeface="Cambria Math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is-IS" b="0" i="1" smtClean="0">
                                                            <a:latin typeface="Cambria Math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d>
                                                          <m:dPr>
                                                            <m:ctrlPr>
                                                              <a:rPr lang="is-IS" b="0" i="1" smtClean="0">
                                                                <a:latin typeface="Cambria Math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sSub>
                                                              <m:sSubPr>
                                                                <m:ctrlPr>
                                                                  <a:rPr lang="en-US" b="0" i="1" smtClean="0">
                                                                    <a:latin typeface="Cambria Math" charset="0"/>
                                                                  </a:rPr>
                                                                </m:ctrlPr>
                                                              </m:sSubPr>
                                                              <m:e>
                                                                <m:r>
                                                                  <a:rPr lang="nl-BE" b="0" i="1" smtClean="0">
                                                                    <a:latin typeface="Cambria Math" charset="0"/>
                                                                  </a:rPr>
                                                                  <m:t>𝑚</m:t>
                                                                </m:r>
                                                              </m:e>
                                                              <m:sub>
                                                                <m:r>
                                                                  <a:rPr lang="nl-BE" b="0" i="1" smtClean="0">
                                                                    <a:latin typeface="Cambria Math" charset="0"/>
                                                                  </a:rPr>
                                                                  <m:t>𝑖</m:t>
                                                                </m:r>
                                                              </m:sub>
                                                            </m:sSub>
                                                            <m:r>
                                                              <a:rPr lang="nl-BE" b="0" i="1" smtClean="0">
                                                                <a:latin typeface="Cambria Math" charset="0"/>
                                                              </a:rPr>
                                                              <m:t>−</m:t>
                                                            </m:r>
                                                            <m:acc>
                                                              <m:accPr>
                                                                <m:chr m:val="̂"/>
                                                                <m:ctrlPr>
                                                                  <a:rPr lang="nl-BE" b="0" i="1" smtClean="0">
                                                                    <a:latin typeface="Cambria Math" charset="0"/>
                                                                  </a:rPr>
                                                                </m:ctrlPr>
                                                              </m:accPr>
                                                              <m:e>
                                                                <m:r>
                                                                  <a:rPr lang="nl-BE" b="0" i="1" smtClean="0">
                                                                    <a:latin typeface="Cambria Math" charset="0"/>
                                                                  </a:rPr>
                                                                  <m:t>𝑚</m:t>
                                                                </m:r>
                                                              </m:e>
                                                            </m:acc>
                                                          </m:e>
                                                        </m:d>
                                                      </m:e>
                                                    </m:d>
                                                  </m:e>
                                                  <m:sup>
                                                    <m:r>
                                                      <a:rPr lang="nl-BE" b="0" i="1" smtClean="0">
                                                        <a:latin typeface="Cambria Math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nary>
                                          </m:e>
                                        </m:nary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BE" b="0" i="1" smtClean="0">
                                    <a:latin typeface="Cambria Math" charset="0"/>
                                  </a:rPr>
                                  <m:t>𝑂𝑅𝑆𝑆</m:t>
                                </m:r>
                                <m:r>
                                  <a:rPr lang="nl-BE" b="0" i="1" smtClean="0">
                                    <a:latin typeface="Cambria Math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bg-BG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is-IS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b="0" i="1" smtClean="0">
                                            <a:latin typeface="Cambria Math" charset="0"/>
                                          </a:rPr>
                                          <m:t>𝐻</m:t>
                                        </m:r>
                                        <m:r>
                                          <a:rPr lang="nl-BE" b="0" i="1" smtClean="0">
                                            <a:latin typeface="Cambria Math" charset="0"/>
                                          </a:rPr>
                                          <m:t>∗</m:t>
                                        </m:r>
                                        <m:r>
                                          <a:rPr lang="nl-BE" b="0" i="1" smtClean="0">
                                            <a:latin typeface="Cambria Math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is-IS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b="0" i="1" smtClean="0">
                                            <a:latin typeface="Cambria Math" charset="0"/>
                                          </a:rPr>
                                          <m:t>𝐹</m:t>
                                        </m:r>
                                        <m:r>
                                          <a:rPr lang="nl-BE" b="0" i="1" smtClean="0">
                                            <a:latin typeface="Cambria Math" charset="0"/>
                                          </a:rPr>
                                          <m:t>∗</m:t>
                                        </m:r>
                                        <m:r>
                                          <a:rPr lang="nl-BE" b="0" i="1" smtClean="0"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is-IS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b="0" i="1" smtClean="0">
                                            <a:latin typeface="Cambria Math" charset="0"/>
                                          </a:rPr>
                                          <m:t>𝐻</m:t>
                                        </m:r>
                                        <m:r>
                                          <a:rPr lang="nl-BE" b="0" i="1" smtClean="0">
                                            <a:latin typeface="Cambria Math" charset="0"/>
                                          </a:rPr>
                                          <m:t>∗</m:t>
                                        </m:r>
                                        <m:r>
                                          <a:rPr lang="nl-BE" b="0" i="1" smtClean="0">
                                            <a:latin typeface="Cambria Math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is-IS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b="0" i="1" smtClean="0">
                                            <a:latin typeface="Cambria Math" charset="0"/>
                                          </a:rPr>
                                          <m:t>𝐹</m:t>
                                        </m:r>
                                        <m:r>
                                          <a:rPr lang="nl-BE" b="0" i="1" smtClean="0">
                                            <a:latin typeface="Cambria Math" charset="0"/>
                                          </a:rPr>
                                          <m:t>∗</m:t>
                                        </m:r>
                                        <m:r>
                                          <a:rPr lang="nl-BE" b="0" i="1" smtClean="0"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nl-BE" b="0" i="1" smtClean="0">
                                    <a:latin typeface="Cambria Math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4183886"/>
                  </p:ext>
                </p:extLst>
              </p:nvPr>
            </p:nvGraphicFramePr>
            <p:xfrm>
              <a:off x="414586" y="4011367"/>
              <a:ext cx="8281851" cy="23741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0215"/>
                    <a:gridCol w="3868118"/>
                    <a:gridCol w="2853518"/>
                  </a:tblGrid>
                  <a:tr h="74651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Type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Fit performance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Detection performance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62623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Precision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630" t="-118519" r="-74331" b="-149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96501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Association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630" t="-148428" r="-74331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0812" t="-148428" r="-855" b="-12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022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VSWMC validation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88" y="1242151"/>
            <a:ext cx="7905750" cy="3327654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Metrics for data that spans multiple orders of magnitude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Scale dependent: deviations </a:t>
            </a:r>
            <a:r>
              <a:rPr lang="en-US" dirty="0"/>
              <a:t>of the same magnitude have equal importance at different </a:t>
            </a:r>
            <a:r>
              <a:rPr lang="en-US" dirty="0" smtClean="0"/>
              <a:t>magnitudes</a:t>
            </a:r>
          </a:p>
          <a:p>
            <a:pPr lvl="1">
              <a:buFont typeface="Courier New" charset="0"/>
              <a:buChar char="o"/>
            </a:pP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should be robust to </a:t>
            </a:r>
            <a:r>
              <a:rPr lang="en-US" dirty="0" smtClean="0"/>
              <a:t>outliers </a:t>
            </a:r>
            <a:r>
              <a:rPr lang="en-US" dirty="0"/>
              <a:t>and bad data</a:t>
            </a:r>
            <a:r>
              <a:rPr lang="en-US" dirty="0" smtClean="0"/>
              <a:t>.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Under-prediction </a:t>
            </a:r>
            <a:r>
              <a:rPr lang="en-US" dirty="0"/>
              <a:t>and over-prediction should be penalized </a:t>
            </a:r>
            <a:r>
              <a:rPr lang="en-US" dirty="0" smtClean="0"/>
              <a:t>equally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It </a:t>
            </a:r>
            <a:r>
              <a:rPr lang="en-US" dirty="0"/>
              <a:t>should be easy to </a:t>
            </a:r>
            <a:r>
              <a:rPr lang="en-US" dirty="0" smtClean="0"/>
              <a:t>interpret (have the same units as the data)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Median Symmetric Accuracy (MSA) and the Symmetric Sign Percentage Bias (SSPB)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592177"/>
                  </p:ext>
                </p:extLst>
              </p:nvPr>
            </p:nvGraphicFramePr>
            <p:xfrm>
              <a:off x="235133" y="4439176"/>
              <a:ext cx="8543108" cy="23211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4033"/>
                    <a:gridCol w="728907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Type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Fit performance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Accuracy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l-BE" b="0" i="1" smtClean="0">
                                  <a:latin typeface="Cambria Math" charset="0"/>
                                </a:rPr>
                                <m:t>𝑀𝐴𝑃𝐸</m:t>
                              </m:r>
                              <m:r>
                                <a:rPr lang="nl-BE" b="0" i="1" smtClean="0">
                                  <a:latin typeface="Cambria Math" charset="0"/>
                                </a:rPr>
                                <m:t>=100</m:t>
                              </m:r>
                              <m:f>
                                <m:fPr>
                                  <m:ctrlPr>
                                    <a:rPr lang="bg-BG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BE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BE" b="0" i="1" smtClean="0">
                                      <a:latin typeface="Cambria Math" charset="0"/>
                                    </a:rPr>
                                    <m:t>𝑁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bg-BG" b="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hr-HR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bg-BG" b="0" i="1" smtClean="0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b="0" i="1" smtClean="0">
                                                  <a:latin typeface="Cambria Math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b="0" i="1" smtClean="0"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nl-BE" b="0" i="1" smtClean="0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b="0" i="1" smtClean="0">
                                                  <a:latin typeface="Cambria Math" charset="0"/>
                                                </a:rPr>
                                                <m:t>𝑜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b="0" i="1" smtClean="0"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b="0" i="1" smtClean="0">
                                                  <a:latin typeface="Cambria Math" charset="0"/>
                                                </a:rPr>
                                                <m:t>𝑜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b="0" i="1" smtClean="0"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nl-BE" b="0" i="1" smtClean="0">
                                  <a:latin typeface="Cambria Math" charset="0"/>
                                </a:rPr>
                                <m:t>𝑀𝑆𝐴</m:t>
                              </m:r>
                              <m:r>
                                <a:rPr lang="nl-BE" b="0" i="1" smtClean="0">
                                  <a:latin typeface="Cambria Math" charset="0"/>
                                </a:rPr>
                                <m:t>=100</m:t>
                              </m:r>
                              <m:d>
                                <m:dPr>
                                  <m:ctrlPr>
                                    <a:rPr lang="is-I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b="0" i="1" smtClean="0">
                                      <a:latin typeface="Cambria Math" charset="0"/>
                                    </a:rPr>
                                    <m:t>𝑒𝑥𝑝</m:t>
                                  </m:r>
                                  <m:d>
                                    <m:dPr>
                                      <m:ctrlPr>
                                        <a:rPr lang="is-IS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b="0" i="1" smtClean="0">
                                          <a:latin typeface="Cambria Math" charset="0"/>
                                        </a:rPr>
                                        <m:t>𝑀𝑒𝑑𝑖𝑎𝑛</m:t>
                                      </m:r>
                                      <m:d>
                                        <m:dPr>
                                          <m:ctrlPr>
                                            <a:rPr lang="is-IS" b="0" i="1" smtClean="0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hr-HR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nl-BE" b="0" i="1" smtClean="0">
                                                  <a:latin typeface="Cambria Math" charset="0"/>
                                                </a:rPr>
                                                <m:t>𝑙𝑜𝑔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is-IS" b="0" i="1" smtClean="0"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bg-BG" b="0" i="1" smtClean="0">
                                                          <a:latin typeface="Cambria Math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b="0" i="1" smtClean="0">
                                                              <a:latin typeface="Cambria Math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nl-BE" b="0" i="1" smtClean="0">
                                                              <a:latin typeface="Cambria Math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nl-BE" b="0" i="1" smtClean="0">
                                                              <a:latin typeface="Cambria Math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</m:sSub>
                                                    </m:num>
                                                    <m:den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b="0" i="1" smtClean="0">
                                                              <a:latin typeface="Cambria Math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nl-BE" b="0" i="1" smtClean="0">
                                                              <a:latin typeface="Cambria Math" charset="0"/>
                                                            </a:rPr>
                                                            <m:t>𝑜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nl-BE" b="0" i="1" smtClean="0">
                                                              <a:latin typeface="Cambria Math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</m:sSub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  <m:r>
                                    <a:rPr lang="nl-BE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Bias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BE" b="0" i="1" smtClean="0">
                                    <a:latin typeface="Cambria Math" charset="0"/>
                                  </a:rPr>
                                  <m:t>𝑆𝑆𝑃𝐵</m:t>
                                </m:r>
                                <m:r>
                                  <a:rPr lang="nl-BE" b="0" i="1" smtClean="0">
                                    <a:latin typeface="Cambria Math" charset="0"/>
                                  </a:rPr>
                                  <m:t>=100 </m:t>
                                </m:r>
                                <m:r>
                                  <a:rPr lang="nl-BE" b="0" i="1" smtClean="0">
                                    <a:latin typeface="Cambria Math" charset="0"/>
                                  </a:rPr>
                                  <m:t>𝑠𝑖𝑔𝑛</m:t>
                                </m:r>
                                <m:d>
                                  <m:dPr>
                                    <m:ctrlPr>
                                      <a:rPr lang="is-IS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𝑀𝑒𝑑𝑖𝑎𝑛</m:t>
                                    </m:r>
                                    <m:d>
                                      <m:dPr>
                                        <m:ctrlPr>
                                          <a:rPr lang="is-IS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b="0" i="1" smtClean="0">
                                            <a:latin typeface="Cambria Math" charset="0"/>
                                          </a:rPr>
                                          <m:t>𝑙𝑜𝑔</m:t>
                                        </m:r>
                                        <m:d>
                                          <m:dPr>
                                            <m:ctrlPr>
                                              <a:rPr lang="is-IS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bg-BG" b="0" i="1" smtClean="0">
                                                    <a:latin typeface="Cambria Math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l-BE" b="0" i="1" smtClean="0">
                                                        <a:latin typeface="Cambria Math" charset="0"/>
                                                      </a:rPr>
                                                      <m:t>𝑚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l-BE" b="0" i="1" smtClean="0">
                                                        <a:latin typeface="Cambria Math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l-BE" b="0" i="1" smtClean="0">
                                                        <a:latin typeface="Cambria Math" charset="0"/>
                                                      </a:rPr>
                                                      <m:t>𝑜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l-BE" b="0" i="1" smtClean="0">
                                                        <a:latin typeface="Cambria Math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  <m:d>
                                  <m:dPr>
                                    <m:ctrlPr>
                                      <a:rPr lang="is-IS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ctrlPr>
                                          <a:rPr lang="is-IS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b="0" i="1" smtClean="0">
                                            <a:latin typeface="Cambria Math" charset="0"/>
                                          </a:rPr>
                                          <m:t>𝑀𝑒𝑑𝑖𝑎𝑛</m:t>
                                        </m:r>
                                        <m:d>
                                          <m:dPr>
                                            <m:ctrlPr>
                                              <a:rPr lang="is-IS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hr-HR" b="0" i="1" smtClean="0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nl-BE" b="0" i="1" smtClean="0">
                                                    <a:latin typeface="Cambria Math" charset="0"/>
                                                  </a:rPr>
                                                  <m:t>𝑙𝑜𝑔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is-IS" b="0" i="1" smtClean="0">
                                                        <a:latin typeface="Cambria Math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>
                                                      <m:fPr>
                                                        <m:ctrlPr>
                                                          <a:rPr lang="bg-BG" b="0" i="1" smtClean="0">
                                                            <a:latin typeface="Cambria Math" charset="0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b="0" i="1" smtClean="0">
                                                                <a:latin typeface="Cambria Math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nl-BE" b="0" i="1" smtClean="0">
                                                                <a:latin typeface="Cambria Math" charset="0"/>
                                                              </a:rPr>
                                                              <m:t>𝑚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nl-BE" b="0" i="1" smtClean="0">
                                                                <a:latin typeface="Cambria Math" charset="0"/>
                                                              </a:rPr>
                                                              <m:t>𝑖</m:t>
                                                            </m:r>
                                                          </m:sub>
                                                        </m:sSub>
                                                      </m:num>
                                                      <m:den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b="0" i="1" smtClean="0">
                                                                <a:latin typeface="Cambria Math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nl-BE" b="0" i="1" smtClean="0">
                                                                <a:latin typeface="Cambria Math" charset="0"/>
                                                              </a:rPr>
                                                              <m:t>𝑜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nl-BE" b="0" i="1" smtClean="0">
                                                                <a:latin typeface="Cambria Math" charset="0"/>
                                                              </a:rPr>
                                                              <m:t>𝑖</m:t>
                                                            </m:r>
                                                          </m:sub>
                                                        </m:sSub>
                                                      </m:den>
                                                    </m:f>
                                                  </m:e>
                                                </m:d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d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−1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592177"/>
                  </p:ext>
                </p:extLst>
              </p:nvPr>
            </p:nvGraphicFramePr>
            <p:xfrm>
              <a:off x="235133" y="4439176"/>
              <a:ext cx="8543108" cy="23211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4033"/>
                    <a:gridCol w="728907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Type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Fit performance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Accuracy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293" t="-56897" r="-334" b="-178448"/>
                          </a:stretch>
                        </a:blipFill>
                      </a:tcPr>
                    </a:tc>
                  </a:tr>
                  <a:tr h="1242568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Bias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293" t="-89216" r="-334" b="-14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705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VSWMC validation activities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5950" y="1673225"/>
            <a:ext cx="7143387" cy="469084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Summary of the models, comparison data and metrics 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03102"/>
              </p:ext>
            </p:extLst>
          </p:nvPr>
        </p:nvGraphicFramePr>
        <p:xfrm>
          <a:off x="615950" y="2456997"/>
          <a:ext cx="7905750" cy="339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5787"/>
                <a:gridCol w="1784713"/>
                <a:gridCol w="26352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 -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Metrics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EUHFORIA corona/MULTI-VP/</a:t>
                      </a:r>
                      <a:r>
                        <a:rPr lang="en-US" sz="1200" baseline="0" dirty="0" smtClean="0"/>
                        <a:t>Wind-Predict</a:t>
                      </a:r>
                      <a:r>
                        <a:rPr lang="en-US" sz="1200" dirty="0" smtClean="0"/>
                        <a:t> -&gt; EUHFORIA heliosphere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Solar wind</a:t>
                      </a:r>
                      <a:r>
                        <a:rPr lang="en-US" sz="1200" baseline="0" dirty="0" smtClean="0"/>
                        <a:t> at L1 – ACE/DSCOVR</a:t>
                      </a:r>
                    </a:p>
                    <a:p>
                      <a:r>
                        <a:rPr lang="en-US" sz="1200" baseline="0" dirty="0" smtClean="0"/>
                        <a:t>CME arrival time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RMSE, MAE, MAD, ME,</a:t>
                      </a:r>
                      <a:r>
                        <a:rPr lang="en-US" sz="1200" baseline="0" dirty="0" smtClean="0"/>
                        <a:t> R, CSI and FB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Geo-effect models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Kp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Dst</a:t>
                      </a:r>
                      <a:r>
                        <a:rPr lang="en-US" sz="1200" baseline="0" dirty="0" smtClean="0"/>
                        <a:t> &amp; </a:t>
                      </a:r>
                      <a:r>
                        <a:rPr lang="en-US" sz="1200" baseline="0" dirty="0" err="1" smtClean="0"/>
                        <a:t>Dso</a:t>
                      </a:r>
                      <a:r>
                        <a:rPr lang="en-US" sz="1200" baseline="0" dirty="0" smtClean="0"/>
                        <a:t> (Cluster)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RMSE, MAE, MAD, ME,</a:t>
                      </a:r>
                      <a:r>
                        <a:rPr lang="en-US" sz="1200" baseline="0" dirty="0" smtClean="0"/>
                        <a:t> R</a:t>
                      </a:r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SNEFGI (NARMAX)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Kp</a:t>
                      </a:r>
                      <a:r>
                        <a:rPr lang="en-US" sz="1200" dirty="0" smtClean="0"/>
                        <a:t> (Potsdam)</a:t>
                      </a:r>
                    </a:p>
                    <a:p>
                      <a:r>
                        <a:rPr lang="en-US" sz="1200" dirty="0" err="1" smtClean="0"/>
                        <a:t>Dst</a:t>
                      </a:r>
                      <a:r>
                        <a:rPr lang="en-US" sz="1200" baseline="0" dirty="0" smtClean="0"/>
                        <a:t> (Kyoto)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RMSE, MAE, MAD, ME,</a:t>
                      </a:r>
                      <a:r>
                        <a:rPr lang="en-US" sz="1200" baseline="0" dirty="0" smtClean="0"/>
                        <a:t> R</a:t>
                      </a:r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SNRB (NARMAX)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Electron flux - GOES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RMSE, MAE, MAD, ME,</a:t>
                      </a:r>
                      <a:r>
                        <a:rPr lang="en-US" sz="1200" baseline="0" dirty="0" smtClean="0"/>
                        <a:t> R</a:t>
                      </a:r>
                      <a:endParaRPr lang="en-U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BPiM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Electron density – Van Allen Probes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RMSE</a:t>
                      </a:r>
                      <a:r>
                        <a:rPr lang="en-US" sz="1200" dirty="0" smtClean="0"/>
                        <a:t>, MAPE,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MSA and SSPB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SPARX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Proton flux</a:t>
                      </a:r>
                      <a:r>
                        <a:rPr lang="en-US" sz="1200" baseline="0" dirty="0" smtClean="0"/>
                        <a:t> - GOES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RMSE,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MAPE,</a:t>
                      </a:r>
                      <a:r>
                        <a:rPr lang="en-US" sz="1200" baseline="0" dirty="0" smtClean="0"/>
                        <a:t> MSA and SSPB</a:t>
                      </a: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9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19271" y="2732484"/>
            <a:ext cx="8835886" cy="312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1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808038" lvl="1" indent="0">
              <a:buNone/>
            </a:pPr>
            <a:endParaRPr lang="en-US" kern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 smtClean="0"/>
              <a:t>Please feel free to contact us with any future enquiries or feedback.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kern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 smtClean="0"/>
              <a:t>Email</a:t>
            </a:r>
            <a:r>
              <a:rPr lang="en-US" dirty="0" smtClean="0"/>
              <a:t>: </a:t>
            </a:r>
            <a:r>
              <a:rPr lang="en-US" dirty="0" err="1" smtClean="0"/>
              <a:t>robbe.vansintjan@oma.be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Email: </a:t>
            </a:r>
            <a:r>
              <a:rPr lang="en-US" kern="0" dirty="0">
                <a:hlinkClick r:id="rId2"/>
              </a:rPr>
              <a:t>helpdesk.swe@ssa.esa.int</a:t>
            </a:r>
            <a:endParaRPr lang="en-US" kern="0" dirty="0"/>
          </a:p>
          <a:p>
            <a:pPr marL="808038" lvl="1" indent="0">
              <a:buNone/>
            </a:pPr>
            <a:endParaRPr lang="en-US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kern="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25475" y="2141836"/>
            <a:ext cx="69141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/>
              <a:t>Thank </a:t>
            </a:r>
            <a:r>
              <a:rPr lang="en-GB" kern="0" dirty="0" smtClean="0"/>
              <a:t>you for your attention</a:t>
            </a:r>
            <a:endParaRPr lang="en-US" kern="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5475" y="379076"/>
            <a:ext cx="61055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200" kern="0" dirty="0">
                <a:solidFill>
                  <a:schemeClr val="bg1"/>
                </a:solidFill>
                <a:latin typeface="arial" panose="020B0604020202020204" pitchFamily="34" charset="0"/>
              </a:rPr>
              <a:t>VSWMC validation activities</a:t>
            </a:r>
            <a:endParaRPr lang="en-US" sz="22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5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VSWMC validation activities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15949" y="1356391"/>
            <a:ext cx="4432039" cy="4634834"/>
          </a:xfrm>
        </p:spPr>
        <p:txBody>
          <a:bodyPr/>
          <a:lstStyle/>
          <a:p>
            <a:r>
              <a:rPr lang="en-US" dirty="0"/>
              <a:t>The ESA Virtual Space Weather Modelling Centre (VSWMC</a:t>
            </a:r>
            <a:r>
              <a:rPr lang="en-US" dirty="0" smtClean="0"/>
              <a:t>) is a </a:t>
            </a:r>
            <a:r>
              <a:rPr lang="en-US" dirty="0"/>
              <a:t>tool that lets you run space weather models either in a stand-alone way or coupled together. The interfaced models allow for end-to-end simulations from the surface of the Sun to the </a:t>
            </a:r>
            <a:r>
              <a:rPr lang="en-US" dirty="0" smtClean="0"/>
              <a:t>Earth’s magnetosphere</a:t>
            </a:r>
          </a:p>
          <a:p>
            <a:endParaRPr lang="en-US" dirty="0" smtClean="0"/>
          </a:p>
          <a:p>
            <a:r>
              <a:rPr lang="en-US" dirty="0" smtClean="0"/>
              <a:t>It’s part of ESA’s </a:t>
            </a:r>
            <a:r>
              <a:rPr lang="en-US" dirty="0"/>
              <a:t>SWE Service </a:t>
            </a:r>
            <a:r>
              <a:rPr lang="en-US" dirty="0" smtClean="0"/>
              <a:t>Network which brings together Europe's SWE expertise and assets which it provides as a service to groups affected by SWE, like: Spacecraft designers &amp; operators, Human Spaceflight, Power system operators, Aviation, </a:t>
            </a:r>
            <a:r>
              <a:rPr lang="en-US" dirty="0" err="1" smtClean="0"/>
              <a:t>Auroral</a:t>
            </a:r>
            <a:r>
              <a:rPr lang="en-US" dirty="0" smtClean="0"/>
              <a:t> tourists </a:t>
            </a:r>
            <a:r>
              <a:rPr lang="en-US" dirty="0" err="1" smtClean="0"/>
              <a:t>etc</a:t>
            </a:r>
            <a:r>
              <a:rPr lang="nl-BE" dirty="0" smtClean="0"/>
              <a:t>. but we consider SWE forecasters as our target audience.</a:t>
            </a:r>
          </a:p>
          <a:p>
            <a:endParaRPr lang="nl-BE" dirty="0"/>
          </a:p>
          <a:p>
            <a:r>
              <a:rPr lang="nl-BE" dirty="0" smtClean="0"/>
              <a:t>Our main aim is to validate the system as a service and not for model development. </a:t>
            </a:r>
            <a:endParaRPr lang="nl-NL" dirty="0"/>
          </a:p>
          <a:p>
            <a:endParaRPr lang="en-US" dirty="0"/>
          </a:p>
        </p:txBody>
      </p:sp>
      <p:pic>
        <p:nvPicPr>
          <p:cNvPr id="7" name="Tijdelijke aanduiding voor inhoud 5">
            <a:extLst>
              <a:ext uri="{FF2B5EF4-FFF2-40B4-BE49-F238E27FC236}">
                <a16:creationId xmlns="" xmlns:a16="http://schemas.microsoft.com/office/drawing/2014/main" id="{5D6A62D2-1FD7-4423-9BDB-DCED50596A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432" y="3328897"/>
            <a:ext cx="3587278" cy="2537068"/>
          </a:xfrm>
        </p:spPr>
      </p:pic>
      <p:sp>
        <p:nvSpPr>
          <p:cNvPr id="5" name="TextBox 4"/>
          <p:cNvSpPr txBox="1"/>
          <p:nvPr/>
        </p:nvSpPr>
        <p:spPr>
          <a:xfrm>
            <a:off x="5296450" y="5865964"/>
            <a:ext cx="3320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ESA Space Weather Network </a:t>
            </a:r>
            <a:r>
              <a:rPr lang="en-US" sz="1000" dirty="0" smtClean="0"/>
              <a:t>Morphology </a:t>
            </a:r>
            <a:r>
              <a:rPr lang="en-US" sz="1000" dirty="0">
                <a:hlinkClick r:id="rId3"/>
              </a:rPr>
              <a:t>©</a:t>
            </a:r>
            <a:r>
              <a:rPr lang="en-US" sz="1000" dirty="0"/>
              <a:t> ESA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432" y="1356391"/>
            <a:ext cx="3587278" cy="1884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VSWMC validation activities</a:t>
            </a:r>
            <a:endParaRPr lang="en-US" dirty="0"/>
          </a:p>
        </p:txBody>
      </p:sp>
      <p:pic>
        <p:nvPicPr>
          <p:cNvPr id="7" name="Tijdelijke aanduiding voor inhoud 4">
            <a:extLst>
              <a:ext uri="{FF2B5EF4-FFF2-40B4-BE49-F238E27FC236}">
                <a16:creationId xmlns="" xmlns:a16="http://schemas.microsoft.com/office/drawing/2014/main" id="{DE8FC80D-5C46-4DE4-A09C-81E5C1066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874" y="1268277"/>
            <a:ext cx="6439775" cy="431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19770" y="5677184"/>
            <a:ext cx="341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https://</a:t>
            </a:r>
            <a:r>
              <a:rPr lang="en-US" b="1" dirty="0" err="1">
                <a:solidFill>
                  <a:schemeClr val="accent1"/>
                </a:solidFill>
              </a:rPr>
              <a:t>swe.ssa.esa.int</a:t>
            </a:r>
            <a:r>
              <a:rPr lang="en-US" b="1" dirty="0">
                <a:solidFill>
                  <a:schemeClr val="accent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31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VSWMC validation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75" y="1343442"/>
            <a:ext cx="7905750" cy="4318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A short description of the </a:t>
            </a:r>
            <a:r>
              <a:rPr lang="en-US" dirty="0" smtClean="0">
                <a:solidFill>
                  <a:schemeClr val="accent1"/>
                </a:solidFill>
              </a:rPr>
              <a:t>available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C000"/>
                </a:solidFill>
              </a:rPr>
              <a:t>upcoming </a:t>
            </a:r>
            <a:r>
              <a:rPr lang="en-US" dirty="0" smtClean="0"/>
              <a:t>models in the VSWMC:</a:t>
            </a:r>
          </a:p>
          <a:p>
            <a:pPr lvl="1">
              <a:buFont typeface="Courier New" charset="0"/>
              <a:buChar char="o"/>
            </a:pPr>
            <a:r>
              <a:rPr lang="en-US" dirty="0" smtClean="0">
                <a:solidFill>
                  <a:schemeClr val="accent1"/>
                </a:solidFill>
              </a:rPr>
              <a:t>EUHFORIA</a:t>
            </a:r>
            <a:r>
              <a:rPr lang="en-US" dirty="0" smtClean="0"/>
              <a:t> consists of a </a:t>
            </a:r>
            <a:r>
              <a:rPr lang="en-US" dirty="0"/>
              <a:t>coronal module and a </a:t>
            </a:r>
            <a:r>
              <a:rPr lang="en-US" dirty="0" err="1"/>
              <a:t>heliospheric</a:t>
            </a:r>
            <a:r>
              <a:rPr lang="en-US" dirty="0"/>
              <a:t> solar wind module that enables superimposed CME </a:t>
            </a:r>
            <a:r>
              <a:rPr lang="en-US" dirty="0" smtClean="0"/>
              <a:t>evolution</a:t>
            </a:r>
          </a:p>
          <a:p>
            <a:pPr lvl="1">
              <a:buFont typeface="Courier New" charset="0"/>
              <a:buChar char="o"/>
            </a:pPr>
            <a:r>
              <a:rPr lang="en-US" dirty="0" smtClean="0">
                <a:solidFill>
                  <a:schemeClr val="accent1"/>
                </a:solidFill>
              </a:rPr>
              <a:t>Wind-Predict </a:t>
            </a:r>
            <a:r>
              <a:rPr lang="en-US" dirty="0" smtClean="0"/>
              <a:t>is a numerical model of the solar wind and lower corona</a:t>
            </a:r>
            <a:endParaRPr lang="en-US" dirty="0"/>
          </a:p>
          <a:p>
            <a:pPr lvl="1">
              <a:buFont typeface="Courier New" charset="0"/>
              <a:buChar char="o"/>
            </a:pPr>
            <a:r>
              <a:rPr lang="en-US" dirty="0" smtClean="0">
                <a:solidFill>
                  <a:srgbClr val="FFC000"/>
                </a:solidFill>
              </a:rPr>
              <a:t>MULTI-VP </a:t>
            </a:r>
            <a:r>
              <a:rPr lang="en-US" dirty="0" smtClean="0"/>
              <a:t>is a numerical model of the solar wind composed of 3 internal models.</a:t>
            </a:r>
            <a:endParaRPr lang="en-US" dirty="0" smtClean="0">
              <a:solidFill>
                <a:srgbClr val="FFC000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en-US" dirty="0" smtClean="0">
                <a:solidFill>
                  <a:schemeClr val="accent1"/>
                </a:solidFill>
              </a:rPr>
              <a:t>Geo-effects models </a:t>
            </a:r>
            <a:r>
              <a:rPr lang="en-US" dirty="0" smtClean="0"/>
              <a:t>consist of </a:t>
            </a:r>
            <a:r>
              <a:rPr lang="en-US" dirty="0"/>
              <a:t>empirical equation </a:t>
            </a:r>
            <a:r>
              <a:rPr lang="en-US" dirty="0" smtClean="0"/>
              <a:t>for </a:t>
            </a:r>
            <a:r>
              <a:rPr lang="en-US" dirty="0" err="1" smtClean="0"/>
              <a:t>Kp</a:t>
            </a:r>
            <a:r>
              <a:rPr lang="en-US" dirty="0" smtClean="0"/>
              <a:t>, </a:t>
            </a:r>
            <a:r>
              <a:rPr lang="en-US" dirty="0" err="1" smtClean="0"/>
              <a:t>Dst</a:t>
            </a:r>
            <a:r>
              <a:rPr lang="en-US" dirty="0" smtClean="0"/>
              <a:t> and equations from the </a:t>
            </a:r>
            <a:r>
              <a:rPr lang="en-US" dirty="0" err="1" smtClean="0"/>
              <a:t>Shue</a:t>
            </a:r>
            <a:r>
              <a:rPr lang="en-US" dirty="0"/>
              <a:t> model for the Magnetopause standoff </a:t>
            </a:r>
            <a:r>
              <a:rPr lang="en-US" dirty="0" smtClean="0"/>
              <a:t>distance</a:t>
            </a:r>
          </a:p>
          <a:p>
            <a:pPr lvl="1">
              <a:buFont typeface="Courier New" charset="0"/>
              <a:buChar char="o"/>
            </a:pPr>
            <a:r>
              <a:rPr lang="en-US" dirty="0" smtClean="0">
                <a:solidFill>
                  <a:srgbClr val="FFC000"/>
                </a:solidFill>
              </a:rPr>
              <a:t>NARMAX (SNRB </a:t>
            </a:r>
            <a:r>
              <a:rPr lang="en-US" dirty="0">
                <a:solidFill>
                  <a:srgbClr val="FFC000"/>
                </a:solidFill>
              </a:rPr>
              <a:t>and SNGI</a:t>
            </a:r>
            <a:r>
              <a:rPr lang="en-US" dirty="0" smtClean="0">
                <a:solidFill>
                  <a:srgbClr val="FFC000"/>
                </a:solidFill>
              </a:rPr>
              <a:t>) </a:t>
            </a:r>
            <a:r>
              <a:rPr lang="en-US" dirty="0" smtClean="0"/>
              <a:t>are two forecast models based on machine learning SNRB for electron fluxes at GEO and SNGI for </a:t>
            </a:r>
            <a:r>
              <a:rPr lang="en-US" dirty="0" err="1" smtClean="0"/>
              <a:t>Kp</a:t>
            </a:r>
            <a:endParaRPr lang="en-US" dirty="0" smtClean="0"/>
          </a:p>
          <a:p>
            <a:pPr lvl="1">
              <a:buFont typeface="Courier New" charset="0"/>
              <a:buChar char="o"/>
            </a:pPr>
            <a:r>
              <a:rPr lang="en-US" dirty="0" smtClean="0">
                <a:solidFill>
                  <a:srgbClr val="92D050"/>
                </a:solidFill>
              </a:rPr>
              <a:t>BAS-RBM</a:t>
            </a:r>
            <a:r>
              <a:rPr lang="en-US" dirty="0" smtClean="0"/>
              <a:t> </a:t>
            </a:r>
            <a:r>
              <a:rPr lang="en-US" dirty="0"/>
              <a:t>solves a Fokker-Planck equation for the </a:t>
            </a:r>
            <a:r>
              <a:rPr lang="en-US" dirty="0" smtClean="0"/>
              <a:t>high </a:t>
            </a:r>
            <a:r>
              <a:rPr lang="en-US" dirty="0"/>
              <a:t>energy </a:t>
            </a:r>
            <a:r>
              <a:rPr lang="en-US" dirty="0" smtClean="0"/>
              <a:t>electron </a:t>
            </a:r>
            <a:r>
              <a:rPr lang="en-US" dirty="0"/>
              <a:t>flux in the Earth’s radiation belts</a:t>
            </a:r>
            <a:endParaRPr lang="en-US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VSWMC validation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75" y="1229087"/>
            <a:ext cx="7905750" cy="4884329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A short description of the </a:t>
            </a:r>
            <a:r>
              <a:rPr lang="en-US" dirty="0">
                <a:solidFill>
                  <a:schemeClr val="accent1"/>
                </a:solidFill>
              </a:rPr>
              <a:t>available</a:t>
            </a:r>
            <a:r>
              <a:rPr lang="en-US" dirty="0"/>
              <a:t> and </a:t>
            </a:r>
            <a:r>
              <a:rPr lang="en-US" dirty="0">
                <a:solidFill>
                  <a:srgbClr val="FFC000"/>
                </a:solidFill>
              </a:rPr>
              <a:t>upcoming </a:t>
            </a:r>
            <a:r>
              <a:rPr lang="en-US" dirty="0"/>
              <a:t>models in the VSWMC</a:t>
            </a:r>
            <a:r>
              <a:rPr lang="en-US" dirty="0" smtClean="0"/>
              <a:t>:</a:t>
            </a:r>
            <a:endParaRPr lang="en-US" dirty="0" smtClean="0">
              <a:solidFill>
                <a:srgbClr val="FFC000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en-US" dirty="0" smtClean="0">
                <a:solidFill>
                  <a:srgbClr val="FFC000"/>
                </a:solidFill>
              </a:rPr>
              <a:t>SPARX </a:t>
            </a:r>
            <a:r>
              <a:rPr lang="en-US" dirty="0" smtClean="0"/>
              <a:t>is a physics-based </a:t>
            </a:r>
            <a:r>
              <a:rPr lang="en-US" dirty="0"/>
              <a:t>model for forecasting Solar Energetic Particles</a:t>
            </a:r>
            <a:endParaRPr lang="en-US" dirty="0">
              <a:solidFill>
                <a:srgbClr val="FFC000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en-US" dirty="0" err="1" smtClean="0">
                <a:solidFill>
                  <a:srgbClr val="FFC000"/>
                </a:solidFill>
              </a:rPr>
              <a:t>BPiM</a:t>
            </a:r>
            <a:r>
              <a:rPr lang="en-US" dirty="0" smtClean="0"/>
              <a:t> </a:t>
            </a:r>
            <a:r>
              <a:rPr lang="en-US" dirty="0"/>
              <a:t>is a semi-empirical, 3D dynamic model of the </a:t>
            </a:r>
            <a:r>
              <a:rPr lang="en-US" dirty="0" err="1" smtClean="0"/>
              <a:t>plasmasphere</a:t>
            </a:r>
            <a:endParaRPr lang="en-US" dirty="0" smtClean="0">
              <a:solidFill>
                <a:schemeClr val="accent1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en-US" dirty="0" smtClean="0">
                <a:solidFill>
                  <a:schemeClr val="accent1"/>
                </a:solidFill>
              </a:rPr>
              <a:t>CTIP </a:t>
            </a:r>
            <a:r>
              <a:rPr lang="en-US" dirty="0"/>
              <a:t>calculates the time-dependent state of the thermosphere and the ionosphere by solving </a:t>
            </a:r>
            <a:r>
              <a:rPr lang="en-US" dirty="0" smtClean="0"/>
              <a:t>the coupled equations of momentum, energy and continuity for neutral particles and ions 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en-US" dirty="0" smtClean="0">
                <a:solidFill>
                  <a:srgbClr val="FFC000"/>
                </a:solidFill>
              </a:rPr>
              <a:t>GORGON </a:t>
            </a:r>
            <a:r>
              <a:rPr lang="en-US" dirty="0" smtClean="0"/>
              <a:t>enables efficient 3D global simulations of planetary magnetospheres by solving the MHD equations</a:t>
            </a:r>
            <a:endParaRPr lang="en-US" dirty="0">
              <a:solidFill>
                <a:srgbClr val="FFC000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en-US" dirty="0" smtClean="0">
                <a:solidFill>
                  <a:srgbClr val="FFC000"/>
                </a:solidFill>
              </a:rPr>
              <a:t>DICTAT</a:t>
            </a:r>
            <a:r>
              <a:rPr lang="en-US" dirty="0" smtClean="0"/>
              <a:t> is a 1-D engineering code for predicting the risk of internal dielectric charging. </a:t>
            </a:r>
            <a:endParaRPr lang="en-US" dirty="0" smtClean="0"/>
          </a:p>
          <a:p>
            <a:pPr lvl="1">
              <a:buFont typeface="Courier New" charset="0"/>
              <a:buChar char="o"/>
            </a:pPr>
            <a:r>
              <a:rPr lang="en-US" dirty="0">
                <a:solidFill>
                  <a:srgbClr val="92D050"/>
                </a:solidFill>
              </a:rPr>
              <a:t>GUMICS-4 </a:t>
            </a:r>
            <a:r>
              <a:rPr lang="en-US" dirty="0"/>
              <a:t>solves ideal MHD equations in the magnetosphere and couples them to an electrostatic ionosphere.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VSWMC validation activities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5475" y="1346652"/>
            <a:ext cx="7905750" cy="132456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Our primary way of validation is to compare the output of coupled models to measurement data. </a:t>
            </a:r>
          </a:p>
          <a:p>
            <a:pPr>
              <a:buFont typeface="Arial" charset="0"/>
              <a:buChar char="•"/>
            </a:pPr>
            <a:r>
              <a:rPr lang="en-US" dirty="0"/>
              <a:t>A </a:t>
            </a:r>
            <a:r>
              <a:rPr lang="en-US" dirty="0" smtClean="0"/>
              <a:t>second </a:t>
            </a:r>
            <a:r>
              <a:rPr lang="en-US" dirty="0"/>
              <a:t>way would be by </a:t>
            </a:r>
            <a:r>
              <a:rPr lang="en-US" dirty="0" smtClean="0"/>
              <a:t>cross-validating model </a:t>
            </a:r>
            <a:r>
              <a:rPr lang="en-US" dirty="0"/>
              <a:t>chains that have different models </a:t>
            </a:r>
            <a:r>
              <a:rPr lang="en-US" dirty="0" smtClean="0"/>
              <a:t>but comparable output</a:t>
            </a:r>
            <a:r>
              <a:rPr lang="en-US" dirty="0"/>
              <a:t>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764751"/>
              </p:ext>
            </p:extLst>
          </p:nvPr>
        </p:nvGraphicFramePr>
        <p:xfrm>
          <a:off x="365578" y="2841035"/>
          <a:ext cx="8425543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6136"/>
                <a:gridCol w="323940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 chains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Measurement</a:t>
                      </a:r>
                      <a:r>
                        <a:rPr lang="en-US" baseline="0" dirty="0" smtClean="0"/>
                        <a:t> data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EUHFORIA Corona -&gt; EUHFORIA Heliosphere -&gt; Geo-effect models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ACE and DSCOVR </a:t>
                      </a:r>
                      <a:r>
                        <a:rPr lang="en-US" sz="1200" u="sng" dirty="0" smtClean="0">
                          <a:solidFill>
                            <a:schemeClr val="bg2"/>
                          </a:solidFill>
                        </a:rPr>
                        <a:t>solar wind data 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at L1,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err="1" smtClean="0">
                          <a:solidFill>
                            <a:schemeClr val="bg2"/>
                          </a:solidFill>
                        </a:rPr>
                        <a:t>Kp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 by GFZ-Potsdam,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err="1" smtClean="0">
                          <a:solidFill>
                            <a:schemeClr val="bg2"/>
                          </a:solidFill>
                        </a:rPr>
                        <a:t>Dst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 Index by WDC Kyoto,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Cluster </a:t>
                      </a:r>
                      <a:r>
                        <a:rPr lang="en-US" sz="1200" u="sng" dirty="0" smtClean="0">
                          <a:solidFill>
                            <a:schemeClr val="bg2"/>
                          </a:solidFill>
                        </a:rPr>
                        <a:t>Plasma and Magnetic field data</a:t>
                      </a:r>
                      <a:endParaRPr lang="en-US" sz="1200" u="sng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Wind-Predict -&gt; EUHFORIA Heliosphere -&gt; Geo-effect models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MULTI-VP -&gt; EUHFORIA Heliosphere -&gt; Geo-effect models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EUHFORIA Corona -&gt; EUHFORIA Heliosphere -&gt; SNEFGI (NARMAX)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sng" dirty="0" err="1" smtClean="0">
                          <a:solidFill>
                            <a:schemeClr val="bg2"/>
                          </a:solidFill>
                        </a:rPr>
                        <a:t>Kp</a:t>
                      </a: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 by GFZ-Potsdam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SPARX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GOES </a:t>
                      </a:r>
                      <a:r>
                        <a:rPr lang="en-US" sz="1200" u="sng" dirty="0" smtClean="0">
                          <a:solidFill>
                            <a:schemeClr val="bg2"/>
                          </a:solidFill>
                        </a:rPr>
                        <a:t>proton flux data</a:t>
                      </a:r>
                      <a:endParaRPr lang="en-US" sz="1200" u="sng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EUHFORIA Corona -&gt; EUHFORIA Heliosphere -&gt; SNGI + ODI (F10.7) -&gt; CTIP &amp; </a:t>
                      </a:r>
                      <a:r>
                        <a:rPr lang="en-US" sz="1200" b="0" i="0" kern="1200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BPiM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Van Allen Probes</a:t>
                      </a:r>
                      <a:endParaRPr lang="en-US" sz="1200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sng" dirty="0" smtClean="0">
                          <a:solidFill>
                            <a:schemeClr val="bg2"/>
                          </a:solidFill>
                        </a:rPr>
                        <a:t>electron density data</a:t>
                      </a:r>
                      <a:endParaRPr lang="en-US" sz="1200" u="sng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EUHFORIA Corona -&gt; EUHFORIA Heliosphere -&gt; SNRB (NARMAX)-&gt; DICTAT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GOES </a:t>
                      </a:r>
                      <a:r>
                        <a:rPr lang="en-US" sz="1200" u="sng" dirty="0" smtClean="0">
                          <a:solidFill>
                            <a:schemeClr val="bg2"/>
                          </a:solidFill>
                        </a:rPr>
                        <a:t>electron flux data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Use cases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EUHFORIA Corona -&gt; EUHFORIA Heliosphere -&gt; Gorgon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Cluster </a:t>
                      </a:r>
                      <a:r>
                        <a:rPr lang="en-US" sz="1200" u="sng" dirty="0" smtClean="0">
                          <a:solidFill>
                            <a:schemeClr val="bg2"/>
                          </a:solidFill>
                        </a:rPr>
                        <a:t>Plasma and Magnetic field data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VSWMC validation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75" y="1463039"/>
            <a:ext cx="7905750" cy="4572001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We’re wrapping up integrating and coupling the models within the system for this phase of the project. This includes the model developers validating their installation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Start verifying (Does what we build work?) and validating (Does it give meaningful results?) the system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Building the validation software in the system so it can be run automatically and repeatedly when models get updated. 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Our validation code will run the models using the VSWMC-CLI written in Python (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://pypi.org/project/vswmc-cli</a:t>
            </a:r>
            <a:r>
              <a:rPr lang="en-US" dirty="0" smtClean="0">
                <a:hlinkClick r:id="rId3"/>
              </a:rPr>
              <a:t>/)</a:t>
            </a:r>
            <a:r>
              <a:rPr lang="en-US" dirty="0" smtClean="0"/>
              <a:t> which is available to all users</a:t>
            </a:r>
            <a:endParaRPr lang="en-US" dirty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We’ve made a selection of metrics to compare the models output against measurement </a:t>
            </a:r>
            <a:r>
              <a:rPr lang="en-US" dirty="0" smtClean="0"/>
              <a:t>data</a:t>
            </a:r>
            <a:endParaRPr lang="en-US" dirty="0"/>
          </a:p>
          <a:p>
            <a:pPr lvl="2">
              <a:buFont typeface="Arial" charset="0"/>
              <a:buChar char="•"/>
            </a:pPr>
            <a:endParaRPr lang="en-US" sz="1400" dirty="0"/>
          </a:p>
          <a:p>
            <a:pPr lvl="2">
              <a:buFont typeface="Arial" charset="0"/>
              <a:buChar char="•"/>
            </a:pPr>
            <a:endParaRPr lang="en-US" dirty="0"/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VSWMC validation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We selected different types of metrics and for metrics suited for data that spans multiple orders of magnitude </a:t>
            </a:r>
          </a:p>
          <a:p>
            <a:pPr lvl="1">
              <a:buFont typeface="Courier New" charset="0"/>
              <a:buChar char="o"/>
            </a:pPr>
            <a:r>
              <a:rPr lang="en-US" sz="1400" dirty="0"/>
              <a:t>Work of S. K. Morley</a:t>
            </a:r>
          </a:p>
          <a:p>
            <a:pPr lvl="2">
              <a:buFont typeface="Wingdings" charset="2"/>
              <a:buChar char="§"/>
            </a:pPr>
            <a:r>
              <a:rPr lang="en-US" sz="1200" dirty="0"/>
              <a:t>Measures of Model Performance Based On the </a:t>
            </a:r>
            <a:r>
              <a:rPr lang="en-US" sz="1200" dirty="0" err="1"/>
              <a:t>LogAccuracy</a:t>
            </a:r>
            <a:r>
              <a:rPr lang="en-US" sz="1200" dirty="0"/>
              <a:t> Ratio</a:t>
            </a:r>
          </a:p>
          <a:p>
            <a:pPr lvl="2">
              <a:buFont typeface="Wingdings" charset="2"/>
              <a:buChar char="§"/>
            </a:pPr>
            <a:r>
              <a:rPr lang="en-US" sz="1200" dirty="0"/>
              <a:t>Challenges and Opportunities in </a:t>
            </a:r>
            <a:r>
              <a:rPr lang="en-US" sz="1200" dirty="0" err="1"/>
              <a:t>Magnetospheric</a:t>
            </a:r>
            <a:r>
              <a:rPr lang="en-US" sz="1200" dirty="0"/>
              <a:t> Space Weather </a:t>
            </a:r>
            <a:r>
              <a:rPr lang="en-US" sz="1200" dirty="0" smtClean="0"/>
              <a:t>Prediction</a:t>
            </a:r>
          </a:p>
          <a:p>
            <a:pPr lvl="2">
              <a:buFont typeface="Wingdings" charset="2"/>
              <a:buChar char="§"/>
            </a:pPr>
            <a:r>
              <a:rPr lang="en-US" sz="1200" dirty="0"/>
              <a:t>Python </a:t>
            </a:r>
            <a:r>
              <a:rPr lang="en-US" sz="1200" dirty="0" smtClean="0"/>
              <a:t>module:</a:t>
            </a:r>
            <a:r>
              <a:rPr lang="en-US" sz="1200" dirty="0"/>
              <a:t> </a:t>
            </a:r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err="1"/>
              <a:t>pypi.org</a:t>
            </a:r>
            <a:r>
              <a:rPr lang="en-US" sz="1200" dirty="0"/>
              <a:t>/project/</a:t>
            </a:r>
            <a:r>
              <a:rPr lang="en-US" sz="1200" dirty="0" err="1"/>
              <a:t>PyForecastTools</a:t>
            </a:r>
            <a:r>
              <a:rPr lang="en-US" sz="1200" dirty="0"/>
              <a:t>/</a:t>
            </a:r>
          </a:p>
          <a:p>
            <a:pPr lvl="1">
              <a:buFont typeface="Courier New" charset="0"/>
              <a:buChar char="o"/>
            </a:pPr>
            <a:endParaRPr lang="en-US" sz="1400" dirty="0" smtClean="0"/>
          </a:p>
          <a:p>
            <a:pPr lvl="1">
              <a:buFont typeface="Courier New" charset="0"/>
              <a:buChar char="o"/>
            </a:pPr>
            <a:r>
              <a:rPr lang="en-US" sz="1400" dirty="0" smtClean="0"/>
              <a:t>Work </a:t>
            </a:r>
            <a:r>
              <a:rPr lang="en-US" sz="1400" dirty="0"/>
              <a:t>of Michael </a:t>
            </a:r>
            <a:r>
              <a:rPr lang="en-US" sz="1400" dirty="0" err="1"/>
              <a:t>W.Liemohn</a:t>
            </a:r>
            <a:endParaRPr lang="en-US" sz="1400" dirty="0"/>
          </a:p>
          <a:p>
            <a:pPr lvl="2">
              <a:buFont typeface="Wingdings" charset="2"/>
              <a:buChar char="§"/>
            </a:pPr>
            <a:r>
              <a:rPr lang="en-US" sz="1200" dirty="0"/>
              <a:t>Model Evaluation Guidelines </a:t>
            </a:r>
            <a:r>
              <a:rPr lang="en-US" sz="1200" dirty="0" smtClean="0"/>
              <a:t>for Geomagnetic </a:t>
            </a:r>
            <a:r>
              <a:rPr lang="en-US" sz="1200" dirty="0"/>
              <a:t>Index </a:t>
            </a:r>
            <a:r>
              <a:rPr lang="en-US" sz="1200" dirty="0" smtClean="0"/>
              <a:t>Predictions</a:t>
            </a:r>
          </a:p>
          <a:p>
            <a:pPr lvl="2">
              <a:buFont typeface="Wingdings" charset="2"/>
              <a:buChar char="§"/>
            </a:pPr>
            <a:r>
              <a:rPr lang="en-US" sz="1200" dirty="0" smtClean="0"/>
              <a:t>RMSE </a:t>
            </a:r>
            <a:r>
              <a:rPr lang="en-US" sz="1200" dirty="0"/>
              <a:t>is not enough: Guidelines to robust data-model comparisons for </a:t>
            </a:r>
            <a:r>
              <a:rPr lang="en-US" sz="1200" dirty="0" err="1"/>
              <a:t>magnetospheric</a:t>
            </a:r>
            <a:r>
              <a:rPr lang="en-US" sz="1200" dirty="0"/>
              <a:t> physics</a:t>
            </a:r>
          </a:p>
          <a:p>
            <a:pPr lvl="2">
              <a:buFont typeface="Wingdings" charset="2"/>
              <a:buChar char="§"/>
            </a:pPr>
            <a:r>
              <a:rPr lang="en-US" sz="1200" dirty="0"/>
              <a:t>The STONE Curve: A </a:t>
            </a:r>
            <a:r>
              <a:rPr lang="en-US" sz="1200" dirty="0" smtClean="0"/>
              <a:t>ROC Derived </a:t>
            </a:r>
            <a:r>
              <a:rPr lang="en-US" sz="1200" dirty="0"/>
              <a:t>Model </a:t>
            </a:r>
            <a:r>
              <a:rPr lang="en-US" sz="1200" dirty="0" smtClean="0"/>
              <a:t>Performance </a:t>
            </a:r>
            <a:r>
              <a:rPr lang="en-US" sz="1200" dirty="0"/>
              <a:t>Assessment Tool</a:t>
            </a:r>
          </a:p>
          <a:p>
            <a:pPr lvl="1">
              <a:buFont typeface="Courier New" charset="0"/>
              <a:buChar char="o"/>
            </a:pPr>
            <a:endParaRPr lang="en-US" sz="1400" dirty="0" smtClean="0"/>
          </a:p>
          <a:p>
            <a:pPr lvl="1">
              <a:buFont typeface="Courier New" charset="0"/>
              <a:buChar char="o"/>
            </a:pPr>
            <a:r>
              <a:rPr lang="en-US" sz="1400" dirty="0" smtClean="0"/>
              <a:t>C</a:t>
            </a:r>
            <a:r>
              <a:rPr lang="en-US" sz="1400" dirty="0"/>
              <a:t>. </a:t>
            </a:r>
            <a:r>
              <a:rPr lang="en-US" sz="1400" dirty="0" err="1"/>
              <a:t>Verbeke</a:t>
            </a:r>
            <a:r>
              <a:rPr lang="en-US" sz="1400" dirty="0"/>
              <a:t> who will talk later in this session</a:t>
            </a:r>
          </a:p>
          <a:p>
            <a:pPr lvl="2">
              <a:buFont typeface="Wingdings" charset="2"/>
              <a:buChar char="§"/>
            </a:pPr>
            <a:r>
              <a:rPr lang="en-US" sz="1200" dirty="0"/>
              <a:t>Benchmarking CME Arrival Time and Impact: Progress on Metadata, Metrics, and </a:t>
            </a:r>
            <a:r>
              <a:rPr lang="en-US" sz="1200" dirty="0" smtClean="0"/>
              <a:t>Events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99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VSWMC validation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Metrics describe an aspect of the models performance </a:t>
            </a:r>
            <a:r>
              <a:rPr lang="en-US" dirty="0" smtClean="0"/>
              <a:t>as a quantitate value</a:t>
            </a:r>
          </a:p>
          <a:p>
            <a:pPr>
              <a:buFont typeface="Arial" charset="0"/>
              <a:buChar char="•"/>
            </a:pPr>
            <a:r>
              <a:rPr lang="en-US" dirty="0"/>
              <a:t>Fit performance and </a:t>
            </a:r>
            <a:r>
              <a:rPr lang="en-US" dirty="0" smtClean="0"/>
              <a:t>detection performance metrics</a:t>
            </a:r>
          </a:p>
          <a:p>
            <a:pPr>
              <a:buFont typeface="Arial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ategories of metrics 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Accuracy </a:t>
            </a:r>
            <a:r>
              <a:rPr lang="en-US" dirty="0"/>
              <a:t>is the closeness of the model values to the data values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Bias </a:t>
            </a:r>
            <a:r>
              <a:rPr lang="en-US" dirty="0"/>
              <a:t>is the model systematically overestimating and underestimating the </a:t>
            </a:r>
            <a:r>
              <a:rPr lang="en-US" dirty="0" smtClean="0"/>
              <a:t>observations</a:t>
            </a:r>
          </a:p>
          <a:p>
            <a:pPr lvl="1">
              <a:buFont typeface="Courier New" charset="0"/>
              <a:buChar char="o"/>
            </a:pP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936712"/>
                  </p:ext>
                </p:extLst>
              </p:nvPr>
            </p:nvGraphicFramePr>
            <p:xfrm>
              <a:off x="480151" y="4257766"/>
              <a:ext cx="8255726" cy="21736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6547"/>
                    <a:gridCol w="4047271"/>
                    <a:gridCol w="275190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Type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Fit performance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Detection performance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Accuracy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l-B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𝑅𝑀𝑆𝐷</m:t>
                              </m:r>
                              <m:r>
                                <a:rPr lang="nl-B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nl-B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bg-BG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bg-BG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p>
                                            <m:sSupPr>
                                              <m:ctrlPr>
                                                <a:rPr lang="bg-BG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is-IS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 smtClean="0">
                                                          <a:latin typeface="Cambria Math" charset="0"/>
                                                          <a:ea typeface="Cambria Math" charset="0"/>
                                                          <a:cs typeface="Cambria Math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nl-BE" b="0" i="1" smtClean="0">
                                                          <a:latin typeface="Cambria Math" charset="0"/>
                                                          <a:ea typeface="Cambria Math" charset="0"/>
                                                          <a:cs typeface="Cambria Math" charset="0"/>
                                                        </a:rPr>
                                                        <m:t>𝑚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nl-BE" b="0" i="1" smtClean="0">
                                                          <a:latin typeface="Cambria Math" charset="0"/>
                                                          <a:ea typeface="Cambria Math" charset="0"/>
                                                          <a:cs typeface="Cambria Math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nl-BE" b="0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b="0" i="1" smtClean="0">
                                                          <a:latin typeface="Cambria Math" charset="0"/>
                                                          <a:ea typeface="Cambria Math" charset="0"/>
                                                          <a:cs typeface="Cambria Math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nl-BE" b="0" i="1" smtClean="0">
                                                          <a:latin typeface="Cambria Math" charset="0"/>
                                                          <a:ea typeface="Cambria Math" charset="0"/>
                                                          <a:cs typeface="Cambria Math" charset="0"/>
                                                        </a:rPr>
                                                        <m:t>𝑜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nl-BE" b="0" i="1" smtClean="0">
                                                          <a:latin typeface="Cambria Math" charset="0"/>
                                                          <a:ea typeface="Cambria Math" charset="0"/>
                                                          <a:cs typeface="Cambria Math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nl-BE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</m:num>
                                    <m:den>
                                      <m:r>
                                        <a:rPr lang="nl-B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nl-BE" b="0" i="1" smtClean="0">
                                  <a:latin typeface="Cambria Math" charset="0"/>
                                </a:rPr>
                                <m:t>𝑀𝐴𝐸</m:t>
                              </m:r>
                              <m:r>
                                <a:rPr lang="nl-BE" b="0" i="1" smtClean="0">
                                  <a:latin typeface="Cambria Math" charset="0"/>
                                </a:rPr>
                                <m:t>= 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nl-BE" b="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bg-BG" b="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hr-HR" b="0" i="1" smtClean="0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nl-B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𝑜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nl-BE" b="0" i="1" smtClean="0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nary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nl-BE" b="0" i="1" dirty="0" smtClean="0">
                                  <a:latin typeface="Cambria Math" charset="0"/>
                                </a:rPr>
                                <m:t>𝑀𝐴𝐷</m:t>
                              </m:r>
                              <m:r>
                                <a:rPr lang="nl-BE" b="0" i="1" dirty="0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nl-BE" b="0" i="1" dirty="0" smtClean="0">
                                  <a:latin typeface="Cambria Math" charset="0"/>
                                </a:rPr>
                                <m:t>𝑀𝑒𝑑𝑖𝑎𝑛</m:t>
                              </m:r>
                              <m:d>
                                <m:dPr>
                                  <m:ctrlPr>
                                    <a:rPr lang="is-IS" b="0" i="1" dirty="0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hr-HR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𝑜</m:t>
                                          </m:r>
                                        </m:e>
                                        <m:sub>
                                          <m:r>
                                            <a:rPr lang="nl-B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nl-B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nl-B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BE" b="0" i="1" smtClean="0">
                                    <a:latin typeface="Cambria Math" charset="0"/>
                                  </a:rPr>
                                  <m:t>𝐶𝑆𝐼</m:t>
                                </m:r>
                                <m:r>
                                  <a:rPr lang="nl-BE" b="0" i="1" smtClean="0">
                                    <a:latin typeface="Cambria Math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bg-BG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𝐻</m:t>
                                    </m:r>
                                  </m:num>
                                  <m:den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𝐻</m:t>
                                    </m:r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𝐹</m:t>
                                    </m:r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Bias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l-BE" b="0" i="1" smtClean="0">
                                  <a:latin typeface="Cambria Math" charset="0"/>
                                </a:rPr>
                                <m:t>𝑀𝐸</m:t>
                              </m:r>
                            </m:oMath>
                          </a14:m>
                          <a:r>
                            <a:rPr lang="en-US" dirty="0" smtClean="0"/>
                            <a:t> =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nl-BE" b="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bg-BG" b="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is-IS" b="0" i="1" smtClean="0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nl-B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𝑜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nl-BE" b="0" i="1" smtClean="0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nary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BE" b="0" i="1" smtClean="0">
                                    <a:latin typeface="Cambria Math" charset="0"/>
                                  </a:rPr>
                                  <m:t>𝐹𝐵</m:t>
                                </m:r>
                                <m:r>
                                  <a:rPr lang="nl-BE" b="0" i="1" smtClean="0">
                                    <a:latin typeface="Cambria Math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bg-BG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𝐻</m:t>
                                    </m:r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𝐹</m:t>
                                    </m:r>
                                  </m:num>
                                  <m:den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𝐻</m:t>
                                    </m:r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+</m:t>
                                    </m:r>
                                    <m:r>
                                      <a:rPr lang="nl-BE" b="0" i="1" smtClean="0">
                                        <a:latin typeface="Cambria Math" charset="0"/>
                                      </a:rPr>
                                      <m:t>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936712"/>
                  </p:ext>
                </p:extLst>
              </p:nvPr>
            </p:nvGraphicFramePr>
            <p:xfrm>
              <a:off x="480151" y="4257766"/>
              <a:ext cx="8255726" cy="21736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6547"/>
                    <a:gridCol w="4047271"/>
                    <a:gridCol w="2751908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Type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Fit performance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Detection performance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92398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Accuracy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6090" t="-71895" r="-68571" b="-120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221" t="-71895" r="-885" b="-120915"/>
                          </a:stretch>
                        </a:blipFill>
                      </a:tcPr>
                    </a:tc>
                  </a:tr>
                  <a:tr h="60953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Bias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6090" t="-263000" r="-68571" b="-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221" t="-263000" r="-885" b="-85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978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7284</TotalTime>
  <Words>1527</Words>
  <Application>Microsoft Macintosh PowerPoint</Application>
  <PresentationFormat>On-screen Show (4:3)</PresentationFormat>
  <Paragraphs>178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Cambria Math</vt:lpstr>
      <vt:lpstr>Courier New</vt:lpstr>
      <vt:lpstr>Verdana</vt:lpstr>
      <vt:lpstr>Wingdings</vt:lpstr>
      <vt:lpstr>Arial</vt:lpstr>
      <vt:lpstr>Arial</vt:lpstr>
      <vt:lpstr>Esa presentation</vt:lpstr>
      <vt:lpstr>VSWMC validation activities</vt:lpstr>
      <vt:lpstr>VSWMC validation activities</vt:lpstr>
      <vt:lpstr>VSWMC validation activities</vt:lpstr>
      <vt:lpstr>VSWMC validation activities</vt:lpstr>
      <vt:lpstr>VSWMC validation activities</vt:lpstr>
      <vt:lpstr>VSWMC validation activities</vt:lpstr>
      <vt:lpstr>VSWMC validation activities</vt:lpstr>
      <vt:lpstr>VSWMC validation activities</vt:lpstr>
      <vt:lpstr>VSWMC validation activities</vt:lpstr>
      <vt:lpstr>VSWMC validation activities</vt:lpstr>
      <vt:lpstr>VSWMC validation activities</vt:lpstr>
      <vt:lpstr>VSWMC validation activities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VSWMC validation activities</dc:title>
  <dc:creator>Microsoft Office User</dc:creator>
  <cp:lastModifiedBy>Microsoft Office User</cp:lastModifiedBy>
  <cp:revision>72</cp:revision>
  <cp:lastPrinted>2008-08-26T16:26:23Z</cp:lastPrinted>
  <dcterms:created xsi:type="dcterms:W3CDTF">2021-10-18T12:05:38Z</dcterms:created>
  <dcterms:modified xsi:type="dcterms:W3CDTF">2021-10-28T15:45:15Z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</Properties>
</file>