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930" r:id="rId2"/>
    <p:sldId id="921" r:id="rId3"/>
    <p:sldId id="922" r:id="rId4"/>
    <p:sldId id="923" r:id="rId5"/>
    <p:sldId id="924" r:id="rId6"/>
    <p:sldId id="925" r:id="rId7"/>
    <p:sldId id="905" r:id="rId8"/>
    <p:sldId id="931" r:id="rId9"/>
    <p:sldId id="887" r:id="rId10"/>
    <p:sldId id="899" r:id="rId11"/>
    <p:sldId id="901" r:id="rId12"/>
    <p:sldId id="691" r:id="rId13"/>
    <p:sldId id="920" r:id="rId14"/>
    <p:sldId id="880" r:id="rId15"/>
    <p:sldId id="912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0000CC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rgbClr val="0000CC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rgbClr val="0000CC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rgbClr val="0000CC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rgbClr val="0000CC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CC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CC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CC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CC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4C1528D-DDF1-4CF8-8DF5-78F44AC26FB5}">
          <p14:sldIdLst>
            <p14:sldId id="930"/>
            <p14:sldId id="921"/>
            <p14:sldId id="922"/>
            <p14:sldId id="923"/>
            <p14:sldId id="924"/>
            <p14:sldId id="925"/>
            <p14:sldId id="905"/>
            <p14:sldId id="931"/>
            <p14:sldId id="887"/>
            <p14:sldId id="899"/>
            <p14:sldId id="901"/>
            <p14:sldId id="691"/>
            <p14:sldId id="920"/>
            <p14:sldId id="880"/>
            <p14:sldId id="9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C2FFF0"/>
    <a:srgbClr val="00FF00"/>
    <a:srgbClr val="FF0066"/>
    <a:srgbClr val="0000FF"/>
    <a:srgbClr val="000066"/>
    <a:srgbClr val="FF3399"/>
    <a:srgbClr val="006600"/>
    <a:srgbClr val="33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8" autoAdjust="0"/>
    <p:restoredTop sz="93612" autoAdjust="0"/>
  </p:normalViewPr>
  <p:slideViewPr>
    <p:cSldViewPr snapToGrid="0">
      <p:cViewPr varScale="1">
        <p:scale>
          <a:sx n="108" d="100"/>
          <a:sy n="108" d="100"/>
        </p:scale>
        <p:origin x="576" y="120"/>
      </p:cViewPr>
      <p:guideLst>
        <p:guide orient="horz" pos="1620"/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19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36"/>
    </p:cViewPr>
  </p:sorterViewPr>
  <p:notesViewPr>
    <p:cSldViewPr snapToGrid="0">
      <p:cViewPr varScale="1">
        <p:scale>
          <a:sx n="84" d="100"/>
          <a:sy n="84" d="100"/>
        </p:scale>
        <p:origin x="-87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B35664D-6C09-4FD3-BB66-1DE0279B2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53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4B101BF-256C-40B2-98E1-F192BE08C753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9128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2D0223-729C-4AF8-AA36-05BB228D4384}" type="slidenum">
              <a:rPr lang="fr-BE" smtClean="0"/>
              <a:pPr/>
              <a:t>1</a:t>
            </a:fld>
            <a:endParaRPr lang="fr-BE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858572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Sohier: one in 09/2003 and one in 09/2010?!?!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97554-E81A-4F88-91DE-6B9639E4A150}" type="slidenum">
              <a:rPr lang="en-GB" smtClean="0"/>
              <a:pPr/>
              <a:t>12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steamdriven</a:t>
            </a:r>
            <a:r>
              <a:rPr lang="en-US" dirty="0" smtClean="0"/>
              <a:t>=: hydrothermal or phreatic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101BF-256C-40B2-98E1-F192BE08C753}" type="slidenum">
              <a:rPr lang="fr-BE" smtClean="0"/>
              <a:pPr>
                <a:defRPr/>
              </a:pPr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91035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steamdriven</a:t>
            </a:r>
            <a:r>
              <a:rPr lang="en-US" dirty="0" smtClean="0"/>
              <a:t>=: hydrothermal or phreatic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101BF-256C-40B2-98E1-F192BE08C753}" type="slidenum">
              <a:rPr lang="fr-BE" smtClean="0"/>
              <a:pPr>
                <a:defRPr/>
              </a:pPr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13694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steamdriven</a:t>
            </a:r>
            <a:r>
              <a:rPr lang="en-US" dirty="0" smtClean="0"/>
              <a:t>=: hydrothermal or phreatic</a:t>
            </a:r>
          </a:p>
          <a:p>
            <a:r>
              <a:rPr lang="en-US" dirty="0" smtClean="0"/>
              <a:t>Gravity decrease, with subsidence: due to formation</a:t>
            </a:r>
            <a:r>
              <a:rPr lang="en-US" baseline="0" dirty="0" smtClean="0"/>
              <a:t> of void (</a:t>
            </a:r>
            <a:r>
              <a:rPr lang="en-US" baseline="0" dirty="0" err="1" smtClean="0"/>
              <a:t>Miyakejima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volc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101BF-256C-40B2-98E1-F192BE08C753}" type="slidenum">
              <a:rPr lang="fr-BE" smtClean="0"/>
              <a:pPr>
                <a:defRPr/>
              </a:pPr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6162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F0F71-6F34-4616-A5C2-049453520E92}" type="slidenum">
              <a:rPr lang="fr-BE" smtClean="0"/>
              <a:pPr/>
              <a:t>2</a:t>
            </a:fld>
            <a:endParaRPr lang="fr-BE" dirty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60268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D0DB96-5297-452E-B2EF-5C84D6218B9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0934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57EAC7-FAA1-41D0-8D7E-28FE1EF83C5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7769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C2E32B-ECAA-4934-AD95-41B477FB18FD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1113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B6A46F-568B-4C73-B561-62C137D22267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582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204452-24D0-481D-8CCE-4FF29CC2A201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steamdriven</a:t>
            </a:r>
            <a:r>
              <a:rPr lang="en-US" dirty="0" smtClean="0"/>
              <a:t>=: hydrothermal or phreatic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101BF-256C-40B2-98E1-F192BE08C753}" type="slidenum">
              <a:rPr lang="fr-BE" smtClean="0"/>
              <a:pPr>
                <a:defRPr/>
              </a:pPr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01207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0FC50A-0BBB-439B-B15D-3306801B627F}" type="slidenum">
              <a:rPr lang="fr-FR" smtClean="0"/>
              <a:pPr/>
              <a:t>10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241D1-F96F-4D9F-81E6-5D549FFE987F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5C1AD-BBF7-41EF-8320-E1C57A0958C4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0AA9E-D67E-47F2-B175-99B35218C0E3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99C46-9C14-485F-958A-3899FFB23B1C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F9ECB-9301-402B-B72A-47A9BC36B554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0D3AA-047F-407F-A32D-05388E85C37C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16467-684E-4139-AA37-3DEA91F01CEE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C3CFF-02CE-4CD9-925E-B5D7CB2B550F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443B0-73A9-4C10-B647-06B9A61E46FD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BD961-18D8-41A0-9158-59B1E81D9335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7D2A4-C980-47A5-8D50-DCF145685A03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5EC7E1C-C2CC-47FE-82DD-67374172FB9F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jpe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-24000" y="-20829"/>
            <a:ext cx="12240000" cy="6876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sz="2133"/>
          </a:p>
        </p:txBody>
      </p:sp>
      <p:sp>
        <p:nvSpPr>
          <p:cNvPr id="15362" name="Rectangle 8"/>
          <p:cNvSpPr>
            <a:spLocks noChangeArrowheads="1"/>
          </p:cNvSpPr>
          <p:nvPr/>
        </p:nvSpPr>
        <p:spPr bwMode="auto">
          <a:xfrm>
            <a:off x="1435102" y="822326"/>
            <a:ext cx="9074151" cy="485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 sz="2133" dirty="0"/>
          </a:p>
        </p:txBody>
      </p:sp>
      <p:sp>
        <p:nvSpPr>
          <p:cNvPr id="530442" name="Text Box 10"/>
          <p:cNvSpPr txBox="1">
            <a:spLocks noChangeArrowheads="1"/>
          </p:cNvSpPr>
          <p:nvPr/>
        </p:nvSpPr>
        <p:spPr bwMode="auto">
          <a:xfrm>
            <a:off x="325357" y="885499"/>
            <a:ext cx="11541285" cy="127201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32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en-GB" sz="3733"/>
              <a:t>Repeated gravity measurements across the Rhenish massif</a:t>
            </a:r>
            <a:endParaRPr lang="fr-BE" sz="3733" dirty="0"/>
          </a:p>
        </p:txBody>
      </p:sp>
      <p:sp>
        <p:nvSpPr>
          <p:cNvPr id="15364" name="Text Box 14"/>
          <p:cNvSpPr txBox="1">
            <a:spLocks noChangeArrowheads="1"/>
          </p:cNvSpPr>
          <p:nvPr/>
        </p:nvSpPr>
        <p:spPr bwMode="auto">
          <a:xfrm>
            <a:off x="1329277" y="2918250"/>
            <a:ext cx="9448800" cy="1323632"/>
          </a:xfrm>
          <a:prstGeom prst="rect">
            <a:avLst/>
          </a:prstGeom>
          <a:solidFill>
            <a:srgbClr val="FFFFFF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2667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Michel Van </a:t>
            </a:r>
            <a:r>
              <a:rPr lang="nl-NL" sz="2667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Camp</a:t>
            </a:r>
          </a:p>
          <a:p>
            <a:pPr algn="ctr"/>
            <a:r>
              <a:rPr lang="nl-BE" sz="2667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Klaus-G. </a:t>
            </a:r>
            <a:r>
              <a:rPr lang="en-GB" sz="2667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Hinzen</a:t>
            </a:r>
            <a:r>
              <a:rPr lang="en-GB" sz="2667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T</a:t>
            </a:r>
            <a:r>
              <a:rPr lang="en-GB" sz="2667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GB" sz="2667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Camelbeeck</a:t>
            </a:r>
            <a:r>
              <a:rPr lang="en-GB" sz="2667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C</a:t>
            </a:r>
            <a:r>
              <a:rPr lang="en-GB" sz="2667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GB" sz="2667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Fleischer, S</a:t>
            </a:r>
            <a:r>
              <a:rPr lang="en-GB" sz="2667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GB" sz="2667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Castelein</a:t>
            </a:r>
            <a:r>
              <a:rPr lang="en-GB" sz="2667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B</a:t>
            </a:r>
            <a:r>
              <a:rPr lang="en-GB" sz="2667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GB" sz="2667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Frederick, C. </a:t>
            </a:r>
            <a:r>
              <a:rPr lang="en-GB" sz="2667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Caudron</a:t>
            </a:r>
            <a:endParaRPr lang="fr-BE" sz="2667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AutoShape 2" descr="Résultat de recherche d'images pour &quot;los alamos national laboratory&quot;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133"/>
          </a:p>
        </p:txBody>
      </p:sp>
      <p:sp>
        <p:nvSpPr>
          <p:cNvPr id="3" name="AutoShape 4" descr="Résultat de recherche d'images pour &quot;los alamos national laboratory&quot;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133"/>
          </a:p>
        </p:txBody>
      </p:sp>
      <p:pic>
        <p:nvPicPr>
          <p:cNvPr id="22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126" y="4394066"/>
            <a:ext cx="2316617" cy="23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6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-13397" y="0"/>
            <a:ext cx="12240000" cy="6876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sz="2133"/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97047" y="1049446"/>
            <a:ext cx="9905034" cy="343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fr-BE" sz="2400" dirty="0" err="1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Paleoseismology</a:t>
            </a:r>
            <a:r>
              <a:rPr lang="fr-BE" sz="2400" dirty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</a:p>
          <a:p>
            <a:pPr eaLnBrk="0" hangingPunct="0"/>
            <a:r>
              <a:rPr lang="fr-BE" sz="2400" dirty="0" err="1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Geology</a:t>
            </a:r>
            <a:r>
              <a:rPr lang="fr-BE" sz="2400" dirty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</a:t>
            </a:r>
          </a:p>
          <a:p>
            <a:pPr eaLnBrk="0" hangingPunct="0"/>
            <a:r>
              <a:rPr lang="fr-BE" sz="2400" dirty="0" err="1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Seismicity</a:t>
            </a:r>
            <a:endParaRPr lang="fr-BE" sz="2400" dirty="0">
              <a:solidFill>
                <a:srgbClr val="FFFF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0" hangingPunct="0"/>
            <a:r>
              <a:rPr lang="fr-BE" sz="2400" dirty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T</a:t>
            </a:r>
            <a:r>
              <a:rPr lang="fr-BE" sz="2400" dirty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otal Moment~1-2 10</a:t>
            </a:r>
            <a:r>
              <a:rPr lang="fr-BE" sz="2400" baseline="30000" dirty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</a:t>
            </a:r>
            <a:r>
              <a:rPr lang="fr-BE" sz="2400" dirty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N.m/yr</a:t>
            </a:r>
          </a:p>
          <a:p>
            <a:pPr eaLnBrk="0" hangingPunct="0"/>
            <a:endParaRPr lang="fr-BE" sz="1400" dirty="0">
              <a:solidFill>
                <a:srgbClr val="FFFF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0" hangingPunct="0"/>
            <a:r>
              <a:rPr lang="fr-BE" sz="2400" dirty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350 km of active </a:t>
            </a:r>
            <a:r>
              <a:rPr lang="fr-BE" sz="2400" dirty="0" err="1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faults</a:t>
            </a:r>
            <a:r>
              <a:rPr lang="fr-BE" sz="2400" dirty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max. 0.1 </a:t>
            </a:r>
            <a:r>
              <a:rPr lang="fr-BE" sz="2400" dirty="0" smtClean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mm/</a:t>
            </a:r>
            <a:r>
              <a:rPr lang="fr-BE" sz="2400" dirty="0" err="1" smtClean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yr</a:t>
            </a:r>
            <a:r>
              <a:rPr lang="fr-BE" sz="2400" dirty="0" smtClean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during</a:t>
            </a:r>
            <a:r>
              <a:rPr lang="fr-BE" sz="2400" dirty="0" smtClean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eaLnBrk="0" hangingPunct="0"/>
            <a:r>
              <a:rPr lang="fr-BE" sz="2400" dirty="0" err="1" smtClean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late</a:t>
            </a:r>
            <a:r>
              <a:rPr lang="fr-BE" sz="2400" dirty="0" smtClean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Pleistocene</a:t>
            </a:r>
            <a:r>
              <a:rPr lang="fr-BE" sz="2400" dirty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(&lt;130 000 </a:t>
            </a:r>
            <a:r>
              <a:rPr lang="fr-BE" sz="2400" dirty="0" err="1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year</a:t>
            </a:r>
            <a:r>
              <a:rPr lang="fr-BE" sz="2400" dirty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eaLnBrk="0" hangingPunct="0"/>
            <a:endParaRPr lang="fr-BE" sz="1100" dirty="0">
              <a:solidFill>
                <a:srgbClr val="FFFF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eaLnBrk="0" hangingPunct="0">
              <a:buFont typeface="Wingdings" pitchFamily="2" charset="2"/>
              <a:buChar char="è"/>
            </a:pPr>
            <a:r>
              <a:rPr lang="fr-BE" sz="2400" dirty="0" err="1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Very</a:t>
            </a:r>
            <a:r>
              <a:rPr lang="fr-BE" sz="2400" dirty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difficult</a:t>
            </a:r>
            <a:r>
              <a:rPr lang="fr-BE" sz="2400" dirty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lang="fr-BE" sz="2400" dirty="0" err="1" smtClean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measure</a:t>
            </a:r>
            <a:r>
              <a:rPr lang="fr-BE" sz="2400" dirty="0" smtClean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eaLnBrk="0" hangingPunct="0"/>
            <a:r>
              <a:rPr lang="fr-BE" sz="2400" dirty="0" smtClean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fr-BE" sz="2400" dirty="0" err="1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hopeless</a:t>
            </a:r>
            <a:r>
              <a:rPr lang="fr-BE" sz="2400" dirty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?)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4258188" y="3849182"/>
            <a:ext cx="4498257" cy="2862921"/>
            <a:chOff x="2622208" y="3944745"/>
            <a:chExt cx="4498257" cy="2862921"/>
          </a:xfrm>
        </p:grpSpPr>
        <p:pic>
          <p:nvPicPr>
            <p:cNvPr id="6" name="Picture 5" descr="Failles_Roe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95" b="3868"/>
            <a:stretch>
              <a:fillRect/>
            </a:stretch>
          </p:blipFill>
          <p:spPr>
            <a:xfrm>
              <a:off x="2981840" y="3974424"/>
              <a:ext cx="4138625" cy="2833242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pic>
          <p:nvPicPr>
            <p:cNvPr id="19459" name="Picture 4" descr="map_repor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3" t="9322" r="80882" b="59510"/>
            <a:stretch>
              <a:fillRect/>
            </a:stretch>
          </p:blipFill>
          <p:spPr bwMode="auto">
            <a:xfrm>
              <a:off x="2622208" y="3944745"/>
              <a:ext cx="872091" cy="1109440"/>
            </a:xfrm>
            <a:prstGeom prst="rect">
              <a:avLst/>
            </a:prstGeom>
            <a:noFill/>
            <a:ln w="9525">
              <a:solidFill>
                <a:srgbClr val="FFC000"/>
              </a:solidFill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8654272" y="6359175"/>
            <a:ext cx="23997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Vanneste</a:t>
            </a:r>
            <a:r>
              <a:rPr lang="en-US" sz="1100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et al., BSSA 2013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997152" y="78058"/>
            <a:ext cx="8197703" cy="101566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fr-FR" sz="3200" b="1" dirty="0" err="1">
                <a:solidFill>
                  <a:schemeClr val="bg1"/>
                </a:solidFill>
                <a:latin typeface="Lucida Sans" panose="020B0602030504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Deformation</a:t>
            </a:r>
            <a:r>
              <a:rPr lang="fr-FR" sz="3200" b="1" dirty="0">
                <a:solidFill>
                  <a:schemeClr val="bg1"/>
                </a:solidFill>
                <a:latin typeface="Lucida Sans" panose="020B0602030504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rate and </a:t>
            </a:r>
            <a:r>
              <a:rPr lang="fr-FR" sz="3200" b="1" dirty="0" err="1">
                <a:solidFill>
                  <a:schemeClr val="bg1"/>
                </a:solidFill>
                <a:latin typeface="Lucida Sans" panose="020B0602030504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seismicity</a:t>
            </a:r>
            <a:endParaRPr lang="fr-FR" sz="3200" b="1" dirty="0">
              <a:solidFill>
                <a:schemeClr val="bg1"/>
              </a:solidFill>
              <a:latin typeface="Lucida Sans" panose="020B0602030504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 eaLnBrk="0" hangingPunct="0"/>
            <a:r>
              <a:rPr lang="fr-FR" sz="2800" b="1" dirty="0">
                <a:solidFill>
                  <a:schemeClr val="bg1"/>
                </a:solidFill>
                <a:latin typeface="Lucida Sans" panose="020B0602030504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fr-FR" sz="2800" b="1" dirty="0" err="1">
                <a:solidFill>
                  <a:schemeClr val="bg1"/>
                </a:solidFill>
                <a:latin typeface="Lucida Sans" panose="020B0602030504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Lower</a:t>
            </a:r>
            <a:r>
              <a:rPr lang="fr-FR" sz="2800" b="1" dirty="0">
                <a:solidFill>
                  <a:schemeClr val="bg1"/>
                </a:solidFill>
                <a:latin typeface="Lucida Sans" panose="020B0602030504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Rhine </a:t>
            </a:r>
            <a:r>
              <a:rPr lang="fr-FR" sz="2800" b="1" dirty="0" err="1">
                <a:solidFill>
                  <a:schemeClr val="bg1"/>
                </a:solidFill>
                <a:latin typeface="Lucida Sans" panose="020B0602030504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Embayment</a:t>
            </a:r>
            <a:r>
              <a:rPr lang="fr-FR" sz="2800" b="1" dirty="0">
                <a:solidFill>
                  <a:schemeClr val="bg1"/>
                </a:solidFill>
                <a:latin typeface="Lucida Sans" panose="020B0602030504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120" y="1300347"/>
            <a:ext cx="3015112" cy="212127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4" name="Line 18"/>
          <p:cNvSpPr>
            <a:spLocks noChangeShapeType="1"/>
          </p:cNvSpPr>
          <p:nvPr/>
        </p:nvSpPr>
        <p:spPr bwMode="auto">
          <a:xfrm>
            <a:off x="9854148" y="2337138"/>
            <a:ext cx="26828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BE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7213939" y="1892115"/>
            <a:ext cx="2640208" cy="1015663"/>
          </a:xfrm>
          <a:prstGeom prst="rect">
            <a:avLst/>
          </a:prstGeom>
          <a:solidFill>
            <a:schemeClr val="tx1">
              <a:alpha val="42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BE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Coseismic </a:t>
            </a:r>
            <a:r>
              <a:rPr lang="fr-BE" sz="2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displacement</a:t>
            </a:r>
            <a:endParaRPr lang="fr-BE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fr-BE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~ 80 </a:t>
            </a:r>
            <a:r>
              <a:rPr lang="fr-BE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cm </a:t>
            </a:r>
            <a:r>
              <a:rPr lang="fr-BE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</a:t>
            </a:r>
            <a:r>
              <a:rPr lang="fr-BE" sz="2000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Mw</a:t>
            </a:r>
            <a:r>
              <a:rPr lang="fr-BE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~ 6.5</a:t>
            </a:r>
          </a:p>
        </p:txBody>
      </p:sp>
      <p:pic>
        <p:nvPicPr>
          <p:cNvPr id="17" name="Picture 8" descr="Figure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219" y="3866642"/>
            <a:ext cx="2875961" cy="1971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8" name="Straight Arrow Connector 12"/>
          <p:cNvCxnSpPr>
            <a:cxnSpLocks noChangeShapeType="1"/>
          </p:cNvCxnSpPr>
          <p:nvPr/>
        </p:nvCxnSpPr>
        <p:spPr bwMode="auto">
          <a:xfrm rot="5400000">
            <a:off x="10328259" y="4664456"/>
            <a:ext cx="225095" cy="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8907120" y="4565302"/>
            <a:ext cx="2841044" cy="88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2000" dirty="0">
                <a:solidFill>
                  <a:schemeClr val="bg1"/>
                </a:solidFill>
                <a:latin typeface="Lucida Sans" panose="020B0602030504020204" pitchFamily="34" charset="0"/>
              </a:rPr>
              <a:t>30 m</a:t>
            </a:r>
          </a:p>
          <a:p>
            <a:r>
              <a:rPr lang="fr-BE" sz="2000" dirty="0" err="1">
                <a:solidFill>
                  <a:schemeClr val="bg1"/>
                </a:solidFill>
                <a:latin typeface="Lucida Sans" panose="020B0602030504020204" pitchFamily="34" charset="0"/>
              </a:rPr>
              <a:t>within</a:t>
            </a:r>
            <a:r>
              <a:rPr lang="fr-BE" sz="2000" dirty="0">
                <a:solidFill>
                  <a:schemeClr val="bg1"/>
                </a:solidFill>
                <a:latin typeface="Lucida Sans" panose="020B0602030504020204" pitchFamily="34" charset="0"/>
              </a:rPr>
              <a:t> 300,000 yr</a:t>
            </a:r>
          </a:p>
        </p:txBody>
      </p:sp>
    </p:spTree>
    <p:extLst>
      <p:ext uri="{BB962C8B-B14F-4D97-AF65-F5344CB8AC3E}">
        <p14:creationId xmlns:p14="http://schemas.microsoft.com/office/powerpoint/2010/main" val="208477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-23262" y="-30661"/>
            <a:ext cx="12240000" cy="6876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sz="2133"/>
          </a:p>
        </p:txBody>
      </p:sp>
      <p:sp>
        <p:nvSpPr>
          <p:cNvPr id="4" name="TextBox 3"/>
          <p:cNvSpPr txBox="1"/>
          <p:nvPr/>
        </p:nvSpPr>
        <p:spPr>
          <a:xfrm>
            <a:off x="4711700" y="6254716"/>
            <a:ext cx="6565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dirty="0" err="1">
                <a:solidFill>
                  <a:srgbClr val="00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2800" dirty="0">
                <a:solidFill>
                  <a:srgbClr val="00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>
                <a:solidFill>
                  <a:srgbClr val="00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rises</a:t>
            </a:r>
            <a:r>
              <a:rPr lang="fr-BE" sz="28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… </a:t>
            </a:r>
            <a:r>
              <a:rPr lang="fr-BE" sz="2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</a:t>
            </a:r>
            <a:r>
              <a:rPr lang="fr-BE" sz="28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</a:t>
            </a:r>
            <a:r>
              <a:rPr lang="fr-BE" sz="280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>
                <a:solidFill>
                  <a:srgbClr val="FF99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smtClean="0">
                <a:solidFill>
                  <a:srgbClr val="FF99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land </a:t>
            </a:r>
            <a:r>
              <a:rPr lang="fr-BE" sz="2800" dirty="0">
                <a:solidFill>
                  <a:srgbClr val="FF99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moves down?</a:t>
            </a:r>
            <a:endParaRPr lang="fr-BE" sz="2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2327275" y="258766"/>
            <a:ext cx="75184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984378" y="140787"/>
            <a:ext cx="8192975" cy="5847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fr-BE" sz="3200" b="1" dirty="0" err="1">
                <a:solidFill>
                  <a:schemeClr val="bg1"/>
                </a:solidFill>
                <a:latin typeface="Lucida Sans" panose="020B0602030504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Uplift</a:t>
            </a:r>
            <a:r>
              <a:rPr lang="fr-BE" sz="3200" b="1" dirty="0">
                <a:solidFill>
                  <a:schemeClr val="bg1"/>
                </a:solidFill>
                <a:latin typeface="Lucida Sans" panose="020B0602030504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or subsidence?</a:t>
            </a:r>
          </a:p>
        </p:txBody>
      </p:sp>
      <p:sp>
        <p:nvSpPr>
          <p:cNvPr id="482306" name="AutoShape 2" descr="imap://mvc@smtp.oma.be:143/fetch%3EUID%3E/INBOX%3E32498?part=1.2&amp;type=image/jpeg&amp;filename=P1070102.JPG"/>
          <p:cNvSpPr>
            <a:spLocks noChangeAspect="1" noChangeArrowheads="1"/>
          </p:cNvSpPr>
          <p:nvPr/>
        </p:nvSpPr>
        <p:spPr bwMode="auto">
          <a:xfrm>
            <a:off x="1679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482308" name="AutoShape 4" descr="imap://mvc@smtp.oma.be:143/fetch%3EUID%3E/INBOX%3E32498?part=1.2&amp;type=image/jpeg&amp;filename=P1070102.JPG"/>
          <p:cNvSpPr>
            <a:spLocks noChangeAspect="1" noChangeArrowheads="1"/>
          </p:cNvSpPr>
          <p:nvPr/>
        </p:nvSpPr>
        <p:spPr bwMode="auto">
          <a:xfrm>
            <a:off x="1679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482310" name="AutoShape 6" descr="imap://mvc@smtp.oma.be:143/fetch%3EUID%3E/INBOX%3E32498?part=1.2&amp;type=image/jpeg&amp;filename=P1070102.JPG"/>
          <p:cNvSpPr>
            <a:spLocks noChangeAspect="1" noChangeArrowheads="1"/>
          </p:cNvSpPr>
          <p:nvPr/>
        </p:nvSpPr>
        <p:spPr bwMode="auto">
          <a:xfrm>
            <a:off x="1679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482311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76" y="2203045"/>
            <a:ext cx="5195455" cy="389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own Arrow 10"/>
          <p:cNvSpPr/>
          <p:nvPr/>
        </p:nvSpPr>
        <p:spPr bwMode="auto">
          <a:xfrm flipV="1">
            <a:off x="5224132" y="4878017"/>
            <a:ext cx="393404" cy="68048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fr-BE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7534940" y="5855666"/>
            <a:ext cx="393404" cy="680483"/>
          </a:xfrm>
          <a:prstGeom prst="downArrow">
            <a:avLst/>
          </a:prstGeom>
          <a:solidFill>
            <a:srgbClr val="FF9900"/>
          </a:solidFill>
          <a:ln w="9525" cap="flat" cmpd="sng" algn="ctr">
            <a:solidFill>
              <a:srgbClr val="00133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fr-BE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Oval Callout 12"/>
          <p:cNvSpPr/>
          <p:nvPr/>
        </p:nvSpPr>
        <p:spPr bwMode="auto">
          <a:xfrm>
            <a:off x="6989134" y="3389460"/>
            <a:ext cx="871870" cy="542260"/>
          </a:xfrm>
          <a:prstGeom prst="wedgeEllipseCallout">
            <a:avLst>
              <a:gd name="adj1" fmla="val -18154"/>
              <a:gd name="adj2" fmla="val 8602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fr-BE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??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87928" y="5026877"/>
            <a:ext cx="329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98736" y="5887567"/>
            <a:ext cx="329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71500" y="928800"/>
            <a:ext cx="11245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Very important for mean sea level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assessment at the coast 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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Ostend [BE] or low-lying countries : Saint-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Amand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-les-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Eaux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[FR]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63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0"/>
          <p:cNvSpPr>
            <a:spLocks noChangeArrowheads="1"/>
          </p:cNvSpPr>
          <p:nvPr/>
        </p:nvSpPr>
        <p:spPr bwMode="auto">
          <a:xfrm>
            <a:off x="1666878" y="903767"/>
            <a:ext cx="8823325" cy="587899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 sz="2400">
              <a:solidFill>
                <a:schemeClr val="tx1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23262" y="-30661"/>
            <a:ext cx="12240000" cy="6876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sz="2133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349" y="776172"/>
            <a:ext cx="9162565" cy="6060375"/>
          </a:xfrm>
          <a:prstGeom prst="rect">
            <a:avLst/>
          </a:prstGeom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896140" y="205876"/>
            <a:ext cx="8420985" cy="5847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GB" sz="3200" b="1" dirty="0">
                <a:solidFill>
                  <a:schemeClr val="bg1"/>
                </a:solidFill>
                <a:latin typeface="Lucida Sans" panose="020B0602030504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Repeated AG measurements: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6837629" y="5951762"/>
            <a:ext cx="5199040" cy="83099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fr-BE" sz="2400" dirty="0">
                <a:latin typeface="Segoe UI" panose="020B0502040204020203" pitchFamily="34" charset="0"/>
                <a:cs typeface="Segoe UI" panose="020B0502040204020203" pitchFamily="34" charset="0"/>
              </a:rPr>
              <a:t>0 to -2 [±1  nm/s² (2 </a:t>
            </a:r>
            <a:r>
              <a:rPr lang="fr-BE" sz="2400" dirty="0">
                <a:latin typeface="Segoe UI" panose="020B0502040204020203" pitchFamily="34" charset="0"/>
                <a:cs typeface="Segoe UI" panose="020B0502040204020203" pitchFamily="34" charset="0"/>
                <a:sym typeface="Symbol"/>
              </a:rPr>
              <a:t>)]</a:t>
            </a:r>
          </a:p>
          <a:p>
            <a:pPr algn="ctr" eaLnBrk="0" hangingPunct="0"/>
            <a:r>
              <a:rPr lang="fr-BE" sz="24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 0 to1 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mm/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yr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(&gt;15 </a:t>
            </a:r>
            <a:r>
              <a:rPr lang="fr-BE" sz="2400" dirty="0" err="1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years</a:t>
            </a:r>
            <a:r>
              <a:rPr lang="fr-BE" sz="24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)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Left-Right Arrow 2"/>
          <p:cNvSpPr/>
          <p:nvPr/>
        </p:nvSpPr>
        <p:spPr bwMode="auto">
          <a:xfrm>
            <a:off x="2249637" y="2053261"/>
            <a:ext cx="936000" cy="180000"/>
          </a:xfrm>
          <a:prstGeom prst="left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endParaRPr lang="fr-BE"/>
          </a:p>
        </p:txBody>
      </p:sp>
      <p:sp>
        <p:nvSpPr>
          <p:cNvPr id="4" name="TextBox 3"/>
          <p:cNvSpPr txBox="1"/>
          <p:nvPr/>
        </p:nvSpPr>
        <p:spPr>
          <a:xfrm>
            <a:off x="2301249" y="2278885"/>
            <a:ext cx="81519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 </a:t>
            </a:r>
            <a:r>
              <a:rPr lang="fr-BE" dirty="0" err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years</a:t>
            </a:r>
            <a:endParaRPr lang="fr-BE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983" y="1833838"/>
            <a:ext cx="627942" cy="89009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7675685" y="3956538"/>
            <a:ext cx="193430" cy="41323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293211" y="947708"/>
            <a:ext cx="193430" cy="41323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216416" y="1757230"/>
            <a:ext cx="193430" cy="41323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464543" y="2400292"/>
            <a:ext cx="193430" cy="41323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614013" y="894975"/>
            <a:ext cx="193430" cy="41323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70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 descr="http://www.ecovegetal.fr/media/avantages/avantages6.jpg"/>
          <p:cNvSpPr>
            <a:spLocks noChangeAspect="1" noChangeArrowheads="1"/>
          </p:cNvSpPr>
          <p:nvPr/>
        </p:nvSpPr>
        <p:spPr bwMode="auto">
          <a:xfrm>
            <a:off x="1679578" y="-914400"/>
            <a:ext cx="2238375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23262" y="-30661"/>
            <a:ext cx="12240000" cy="6876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sz="2133"/>
          </a:p>
        </p:txBody>
      </p:sp>
      <p:sp>
        <p:nvSpPr>
          <p:cNvPr id="5126" name="AutoShape 6" descr="http://www.ecovegetal.fr/media/avantages/avantages6.jpg"/>
          <p:cNvSpPr>
            <a:spLocks noChangeAspect="1" noChangeArrowheads="1"/>
          </p:cNvSpPr>
          <p:nvPr/>
        </p:nvSpPr>
        <p:spPr bwMode="auto">
          <a:xfrm>
            <a:off x="1679578" y="-914400"/>
            <a:ext cx="2238375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30" name="AutoShape 10" descr="http://www.ecovegetal.fr/media/avantages/avantages6.jpg"/>
          <p:cNvSpPr>
            <a:spLocks noChangeAspect="1" noChangeArrowheads="1"/>
          </p:cNvSpPr>
          <p:nvPr/>
        </p:nvSpPr>
        <p:spPr bwMode="auto">
          <a:xfrm>
            <a:off x="1679578" y="-914400"/>
            <a:ext cx="2238375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Titre 2"/>
          <p:cNvSpPr txBox="1">
            <a:spLocks/>
          </p:cNvSpPr>
          <p:nvPr/>
        </p:nvSpPr>
        <p:spPr>
          <a:xfrm>
            <a:off x="1991947" y="175367"/>
            <a:ext cx="8229600" cy="5847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3200" b="1">
                <a:solidFill>
                  <a:schemeClr val="bg1"/>
                </a:solidFill>
                <a:latin typeface="Lucida Sans" panose="020B0602030504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fr-BE" dirty="0" err="1"/>
              <a:t>Volcanology</a:t>
            </a:r>
            <a:endParaRPr lang="fr-BE" dirty="0"/>
          </a:p>
        </p:txBody>
      </p:sp>
      <p:sp>
        <p:nvSpPr>
          <p:cNvPr id="5" name="TextBox 4"/>
          <p:cNvSpPr txBox="1"/>
          <p:nvPr/>
        </p:nvSpPr>
        <p:spPr>
          <a:xfrm>
            <a:off x="6122333" y="1073301"/>
            <a:ext cx="6328063" cy="468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fr-BE" sz="2400" dirty="0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How magma and </a:t>
            </a:r>
            <a:r>
              <a:rPr lang="fr-BE" sz="2400" dirty="0" err="1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associated</a:t>
            </a:r>
            <a:r>
              <a:rPr lang="fr-BE" sz="2400" dirty="0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fr-BE" sz="2400" dirty="0" err="1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fluids</a:t>
            </a:r>
            <a:r>
              <a:rPr lang="fr-BE" sz="2400" dirty="0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fr-BE" sz="2400" dirty="0" err="1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decouple</a:t>
            </a:r>
            <a:r>
              <a:rPr lang="fr-BE" sz="2400" dirty="0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, move </a:t>
            </a:r>
            <a:r>
              <a:rPr lang="fr-BE" sz="2400" dirty="0" err="1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through</a:t>
            </a:r>
            <a:r>
              <a:rPr lang="fr-BE" sz="2400" dirty="0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the </a:t>
            </a:r>
            <a:r>
              <a:rPr lang="fr-BE" sz="2400" dirty="0" err="1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crust</a:t>
            </a:r>
            <a:r>
              <a:rPr lang="fr-BE" sz="2400" dirty="0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fr-BE" sz="1050" dirty="0">
              <a:solidFill>
                <a:srgbClr val="00FFFF"/>
              </a:solidFill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r-BE" sz="2400" dirty="0" err="1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Where</a:t>
            </a:r>
            <a:r>
              <a:rPr lang="fr-BE" sz="2400" dirty="0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are the magma </a:t>
            </a:r>
            <a:r>
              <a:rPr lang="fr-BE" sz="2400" dirty="0" smtClean="0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bodies?</a:t>
            </a:r>
          </a:p>
          <a:p>
            <a:r>
              <a:rPr lang="fr-BE" sz="2400" dirty="0" smtClean="0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   Storage </a:t>
            </a:r>
            <a:r>
              <a:rPr lang="fr-BE" sz="2400" dirty="0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at </a:t>
            </a:r>
            <a:r>
              <a:rPr lang="fr-BE" sz="2400" dirty="0" err="1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shallow</a:t>
            </a:r>
            <a:r>
              <a:rPr lang="fr-BE" sz="2400" dirty="0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fr-BE" sz="2400" dirty="0" err="1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depth</a:t>
            </a:r>
            <a:r>
              <a:rPr lang="fr-BE" sz="2400" dirty="0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fr-BE" sz="2400" dirty="0">
              <a:solidFill>
                <a:srgbClr val="00FFFF"/>
              </a:solidFill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r-BE" sz="2400" dirty="0" err="1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Huge</a:t>
            </a:r>
            <a:r>
              <a:rPr lang="fr-BE" sz="2400" dirty="0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fr-BE" sz="2400" dirty="0" err="1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variety</a:t>
            </a:r>
            <a:r>
              <a:rPr lang="fr-BE" sz="2400" dirty="0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of possible </a:t>
            </a:r>
            <a:r>
              <a:rPr lang="fr-BE" sz="2400" dirty="0" err="1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eruption</a:t>
            </a:r>
            <a:r>
              <a:rPr lang="fr-BE" sz="2400" dirty="0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types and signature!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fr-BE" sz="2400" dirty="0">
              <a:solidFill>
                <a:srgbClr val="00FFFF"/>
              </a:solidFill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r-BE" sz="2400" dirty="0" err="1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Role</a:t>
            </a:r>
            <a:r>
              <a:rPr lang="fr-BE" sz="2400" dirty="0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of water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fr-BE" sz="2400" dirty="0">
              <a:solidFill>
                <a:srgbClr val="00FFFF"/>
              </a:solidFill>
              <a:latin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r-BE" sz="2400" dirty="0" err="1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Gravity</a:t>
            </a:r>
            <a:r>
              <a:rPr lang="fr-BE" sz="2400" dirty="0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monitors </a:t>
            </a:r>
            <a:r>
              <a:rPr lang="fr-BE" sz="2400" dirty="0" err="1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shallow</a:t>
            </a:r>
            <a:r>
              <a:rPr lang="fr-BE" sz="2400" dirty="0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and </a:t>
            </a:r>
            <a:r>
              <a:rPr lang="fr-BE" sz="2400" dirty="0" err="1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deep</a:t>
            </a:r>
            <a:r>
              <a:rPr lang="fr-BE" sz="2400" dirty="0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fr-BE" sz="2400" dirty="0" err="1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processes</a:t>
            </a:r>
            <a:r>
              <a:rPr lang="fr-BE" sz="2400" dirty="0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fr-BE" sz="2400" dirty="0" err="1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before</a:t>
            </a:r>
            <a:r>
              <a:rPr lang="fr-BE" sz="2400" dirty="0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fr-BE" sz="2400" dirty="0" err="1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other</a:t>
            </a:r>
            <a:r>
              <a:rPr lang="fr-BE" sz="2400" dirty="0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fr-BE" sz="2400" dirty="0" err="1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precursors</a:t>
            </a:r>
            <a:endParaRPr lang="fr-BE" sz="2400" dirty="0">
              <a:solidFill>
                <a:srgbClr val="00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47" y="966169"/>
            <a:ext cx="4096640" cy="58219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8637" y="6449571"/>
            <a:ext cx="3990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i="1" dirty="0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Sparks &amp; </a:t>
            </a:r>
            <a:r>
              <a:rPr lang="fr-BE" i="1" dirty="0" err="1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Cashman</a:t>
            </a:r>
            <a:r>
              <a:rPr lang="fr-BE" i="1" dirty="0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r-BE" i="1" dirty="0" err="1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Elements</a:t>
            </a:r>
            <a:r>
              <a:rPr lang="fr-BE" i="1" dirty="0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2017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03165"/>
            <a:ext cx="1931886" cy="30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1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23262" y="-30661"/>
            <a:ext cx="12240000" cy="6876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sz="2133"/>
          </a:p>
        </p:txBody>
      </p:sp>
      <p:sp>
        <p:nvSpPr>
          <p:cNvPr id="5124" name="AutoShape 4" descr="http://www.ecovegetal.fr/media/avantages/avantages6.jpg"/>
          <p:cNvSpPr>
            <a:spLocks noChangeAspect="1" noChangeArrowheads="1"/>
          </p:cNvSpPr>
          <p:nvPr/>
        </p:nvSpPr>
        <p:spPr bwMode="auto">
          <a:xfrm>
            <a:off x="1679578" y="-914400"/>
            <a:ext cx="2238375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6" name="AutoShape 6" descr="http://www.ecovegetal.fr/media/avantages/avantages6.jpg"/>
          <p:cNvSpPr>
            <a:spLocks noChangeAspect="1" noChangeArrowheads="1"/>
          </p:cNvSpPr>
          <p:nvPr/>
        </p:nvSpPr>
        <p:spPr bwMode="auto">
          <a:xfrm>
            <a:off x="1679578" y="-914400"/>
            <a:ext cx="2238375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30" name="AutoShape 10" descr="http://www.ecovegetal.fr/media/avantages/avantages6.jpg"/>
          <p:cNvSpPr>
            <a:spLocks noChangeAspect="1" noChangeArrowheads="1"/>
          </p:cNvSpPr>
          <p:nvPr/>
        </p:nvSpPr>
        <p:spPr bwMode="auto">
          <a:xfrm>
            <a:off x="1679578" y="-914400"/>
            <a:ext cx="2238375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Titre 2"/>
          <p:cNvSpPr txBox="1">
            <a:spLocks/>
          </p:cNvSpPr>
          <p:nvPr/>
        </p:nvSpPr>
        <p:spPr>
          <a:xfrm>
            <a:off x="1989152" y="324180"/>
            <a:ext cx="8229600" cy="5847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3200" b="1">
                <a:solidFill>
                  <a:schemeClr val="bg1"/>
                </a:solidFill>
                <a:latin typeface="Lucida Sans" panose="020B0602030504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fr-BE" dirty="0" err="1"/>
              <a:t>Volcanology</a:t>
            </a:r>
            <a:r>
              <a:rPr lang="fr-BE" dirty="0"/>
              <a:t>: </a:t>
            </a:r>
            <a:r>
              <a:rPr lang="fr-BE" dirty="0" err="1">
                <a:latin typeface="Symbol" panose="05050102010706020507" pitchFamily="18" charset="2"/>
              </a:rPr>
              <a:t>D</a:t>
            </a:r>
            <a:r>
              <a:rPr lang="fr-BE" dirty="0" err="1"/>
              <a:t>h</a:t>
            </a:r>
            <a:r>
              <a:rPr lang="fr-BE" dirty="0"/>
              <a:t> vs. </a:t>
            </a:r>
            <a:r>
              <a:rPr lang="fr-BE" dirty="0">
                <a:latin typeface="Symbol" panose="05050102010706020507" pitchFamily="18" charset="2"/>
              </a:rPr>
              <a:t>D</a:t>
            </a:r>
            <a:r>
              <a:rPr lang="fr-BE" dirty="0"/>
              <a:t>g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00" y="1412776"/>
            <a:ext cx="5064191" cy="474265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775364" y="2134940"/>
            <a:ext cx="506421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Allows interpret change in g </a:t>
            </a: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 </a:t>
            </a:r>
            <a:r>
              <a:rPr 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expansion, </a:t>
            </a: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deflation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Discriminating between movements of magma, water or gas; how they </a:t>
            </a: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decouple</a:t>
            </a:r>
          </a:p>
          <a:p>
            <a:endParaRPr 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Intrusion of magma without </a:t>
            </a: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deformation</a:t>
            </a:r>
          </a:p>
          <a:p>
            <a:endParaRPr 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Monitoring aquifers </a:t>
            </a:r>
            <a:r>
              <a:rPr 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 “wet” volcanoes and stream-driven eruptions</a:t>
            </a:r>
            <a:endParaRPr 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" name="Connecteur droit 3"/>
          <p:cNvCxnSpPr/>
          <p:nvPr/>
        </p:nvCxnSpPr>
        <p:spPr bwMode="auto">
          <a:xfrm>
            <a:off x="4086282" y="1185335"/>
            <a:ext cx="0" cy="5170311"/>
          </a:xfrm>
          <a:prstGeom prst="line">
            <a:avLst/>
          </a:prstGeom>
          <a:noFill/>
          <a:ln w="57150" cap="flat" cmpd="sng" algn="ctr">
            <a:solidFill>
              <a:srgbClr val="00FFFF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0" name="ZoneTexte 9"/>
          <p:cNvSpPr txBox="1"/>
          <p:nvPr/>
        </p:nvSpPr>
        <p:spPr>
          <a:xfrm>
            <a:off x="2484614" y="6412089"/>
            <a:ext cx="393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Local hydrogeological effects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91964" y="1136396"/>
            <a:ext cx="387603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FAG: Free Air : ~-3 nm/s²/mm</a:t>
            </a:r>
          </a:p>
          <a:p>
            <a:r>
              <a:rPr lang="fr-BE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BCFAG: Bouguer: ~-2 nm/s²/mm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24" y="6150479"/>
            <a:ext cx="15356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C2FF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Modified from </a:t>
            </a:r>
            <a:r>
              <a:rPr lang="en-GB" sz="1100" dirty="0" smtClean="0">
                <a:solidFill>
                  <a:srgbClr val="C2FF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Williams-Jones &amp; </a:t>
            </a:r>
            <a:r>
              <a:rPr lang="en-GB" sz="1100" dirty="0" err="1">
                <a:solidFill>
                  <a:srgbClr val="C2FF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Rymer</a:t>
            </a:r>
            <a:r>
              <a:rPr lang="en-GB" sz="1100" dirty="0">
                <a:solidFill>
                  <a:srgbClr val="C2FF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(2002</a:t>
            </a:r>
            <a:r>
              <a:rPr lang="en-GB" sz="1100" dirty="0" smtClean="0">
                <a:solidFill>
                  <a:srgbClr val="C2FF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GB" sz="1400" dirty="0" smtClean="0">
              <a:solidFill>
                <a:srgbClr val="C2FF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96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-23262" y="-30661"/>
            <a:ext cx="12240000" cy="6876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sz="2133"/>
          </a:p>
        </p:txBody>
      </p:sp>
      <p:sp>
        <p:nvSpPr>
          <p:cNvPr id="5124" name="AutoShape 4" descr="http://www.ecovegetal.fr/media/avantages/avantages6.jpg"/>
          <p:cNvSpPr>
            <a:spLocks noChangeAspect="1" noChangeArrowheads="1"/>
          </p:cNvSpPr>
          <p:nvPr/>
        </p:nvSpPr>
        <p:spPr bwMode="auto">
          <a:xfrm>
            <a:off x="1679578" y="-914400"/>
            <a:ext cx="2238375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6" name="AutoShape 6" descr="http://www.ecovegetal.fr/media/avantages/avantages6.jpg"/>
          <p:cNvSpPr>
            <a:spLocks noChangeAspect="1" noChangeArrowheads="1"/>
          </p:cNvSpPr>
          <p:nvPr/>
        </p:nvSpPr>
        <p:spPr bwMode="auto">
          <a:xfrm>
            <a:off x="1679578" y="-914400"/>
            <a:ext cx="2238375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30" name="AutoShape 10" descr="http://www.ecovegetal.fr/media/avantages/avantages6.jpg"/>
          <p:cNvSpPr>
            <a:spLocks noChangeAspect="1" noChangeArrowheads="1"/>
          </p:cNvSpPr>
          <p:nvPr/>
        </p:nvSpPr>
        <p:spPr bwMode="auto">
          <a:xfrm>
            <a:off x="1679578" y="-914400"/>
            <a:ext cx="2238375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Titre 2"/>
          <p:cNvSpPr txBox="1">
            <a:spLocks/>
          </p:cNvSpPr>
          <p:nvPr/>
        </p:nvSpPr>
        <p:spPr>
          <a:xfrm>
            <a:off x="1989152" y="324180"/>
            <a:ext cx="8229600" cy="5847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3200" b="1">
                <a:solidFill>
                  <a:schemeClr val="bg1"/>
                </a:solidFill>
                <a:latin typeface="Lucida Sans" panose="020B0602030504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fr-BE" dirty="0" err="1"/>
              <a:t>Volcanology</a:t>
            </a:r>
            <a:r>
              <a:rPr lang="fr-BE" dirty="0"/>
              <a:t>: </a:t>
            </a:r>
            <a:r>
              <a:rPr lang="fr-BE" dirty="0" err="1">
                <a:latin typeface="Symbol" panose="05050102010706020507" pitchFamily="18" charset="2"/>
              </a:rPr>
              <a:t>D</a:t>
            </a:r>
            <a:r>
              <a:rPr lang="fr-BE" dirty="0" err="1"/>
              <a:t>h</a:t>
            </a:r>
            <a:r>
              <a:rPr lang="fr-BE" dirty="0"/>
              <a:t> vs. </a:t>
            </a:r>
            <a:r>
              <a:rPr lang="fr-BE" dirty="0">
                <a:latin typeface="Symbol" panose="05050102010706020507" pitchFamily="18" charset="2"/>
              </a:rPr>
              <a:t>D</a:t>
            </a:r>
            <a:r>
              <a:rPr lang="fr-BE" dirty="0"/>
              <a:t>g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357" y="1407421"/>
            <a:ext cx="5064191" cy="47426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80993" y="4900792"/>
            <a:ext cx="3875517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Mass and volume </a:t>
            </a:r>
            <a:r>
              <a:rPr lang="fr-BE" sz="2400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increase</a:t>
            </a:r>
            <a:r>
              <a:rPr lang="fr-BE" sz="2400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fr-BE" sz="2400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density</a:t>
            </a:r>
            <a:r>
              <a:rPr lang="fr-BE" sz="2400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 smtClean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decrease</a:t>
            </a:r>
            <a:r>
              <a:rPr lang="fr-BE" sz="2400" dirty="0" smtClean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smtClean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</a:t>
            </a:r>
            <a:endParaRPr lang="fr-BE" sz="2400" dirty="0">
              <a:solidFill>
                <a:srgbClr val="FFF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BE" sz="2400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Buildup</a:t>
            </a:r>
            <a:r>
              <a:rPr lang="fr-BE" sz="2400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fr-BE" sz="2400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gas</a:t>
            </a:r>
            <a:r>
              <a:rPr lang="fr-BE" sz="2400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smtClean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pressure </a:t>
            </a:r>
            <a:r>
              <a:rPr lang="fr-BE" sz="2400" dirty="0" smtClean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 </a:t>
            </a:r>
            <a:r>
              <a:rPr lang="fr-BE" sz="2400" dirty="0" err="1" smtClean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precursor</a:t>
            </a:r>
            <a:endParaRPr lang="fr-BE" sz="2400" dirty="0">
              <a:solidFill>
                <a:srgbClr val="FFF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50" y="1211356"/>
            <a:ext cx="3663810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Mass </a:t>
            </a:r>
            <a:r>
              <a:rPr lang="fr-BE" sz="2400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decreases</a:t>
            </a:r>
            <a:r>
              <a:rPr lang="fr-BE" sz="2400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r-BE" sz="2400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density</a:t>
            </a:r>
            <a:r>
              <a:rPr lang="fr-BE" sz="2400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increases</a:t>
            </a:r>
            <a:r>
              <a:rPr lang="fr-BE" sz="2400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r>
              <a:rPr lang="fr-BE" sz="2400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Subsidence </a:t>
            </a:r>
            <a:r>
              <a:rPr lang="fr-BE" sz="2400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caused</a:t>
            </a:r>
            <a:r>
              <a:rPr lang="fr-BE" sz="2400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by migration of water out of the </a:t>
            </a:r>
            <a:r>
              <a:rPr lang="fr-BE" sz="2400" dirty="0" err="1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aquifers</a:t>
            </a:r>
            <a:r>
              <a:rPr lang="fr-BE" sz="2400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450" y="3931296"/>
            <a:ext cx="3663810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Subsidence </a:t>
            </a:r>
            <a:r>
              <a:rPr lang="fr-BE" sz="2400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</a:t>
            </a:r>
            <a:r>
              <a:rPr lang="fr-BE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anomalously</a:t>
            </a:r>
            <a:r>
              <a:rPr lang="fr-BE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large </a:t>
            </a:r>
            <a:r>
              <a:rPr lang="fr-BE" sz="2400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increase</a:t>
            </a:r>
            <a:r>
              <a:rPr lang="fr-BE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 g:  </a:t>
            </a:r>
            <a:r>
              <a:rPr lang="fr-BE" sz="2400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gas</a:t>
            </a:r>
            <a:r>
              <a:rPr lang="fr-BE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400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losses</a:t>
            </a:r>
            <a:r>
              <a:rPr lang="fr-BE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magma intrusion, </a:t>
            </a:r>
            <a:r>
              <a:rPr lang="fr-BE" sz="2400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rise</a:t>
            </a:r>
            <a:r>
              <a:rPr lang="fr-BE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 water table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3693814" y="2815628"/>
            <a:ext cx="2362954" cy="126748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25148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-13397" y="0"/>
            <a:ext cx="12240000" cy="6876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sz="2133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915880" y="143578"/>
            <a:ext cx="9997141" cy="77976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nl-BE" sz="4267" b="1" dirty="0">
                <a:solidFill>
                  <a:schemeClr val="bg1"/>
                </a:solidFill>
                <a:latin typeface="Lucida Sans" panose="020B0602030504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Membach station</a:t>
            </a:r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840409" y="3263357"/>
            <a:ext cx="4431993" cy="3473451"/>
            <a:chOff x="12692" y="7366"/>
            <a:chExt cx="4015" cy="3292"/>
          </a:xfrm>
        </p:grpSpPr>
        <p:sp>
          <p:nvSpPr>
            <p:cNvPr id="478213" name="AutoShape 5"/>
            <p:cNvSpPr>
              <a:spLocks noChangeArrowheads="1"/>
            </p:cNvSpPr>
            <p:nvPr/>
          </p:nvSpPr>
          <p:spPr bwMode="auto">
            <a:xfrm>
              <a:off x="14528" y="8305"/>
              <a:ext cx="398" cy="412"/>
            </a:xfrm>
            <a:prstGeom prst="star5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133"/>
            </a:p>
          </p:txBody>
        </p:sp>
        <p:pic>
          <p:nvPicPr>
            <p:cNvPr id="7181" name="Picture 6" descr="Belgium_intranet_200dpi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692" y="7366"/>
              <a:ext cx="4015" cy="3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2" name="Picture 7" descr="Europ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716" y="9088"/>
              <a:ext cx="921" cy="1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3" name="Oval 8"/>
            <p:cNvSpPr>
              <a:spLocks noChangeArrowheads="1"/>
            </p:cNvSpPr>
            <p:nvPr/>
          </p:nvSpPr>
          <p:spPr bwMode="auto">
            <a:xfrm>
              <a:off x="15777" y="8747"/>
              <a:ext cx="263" cy="26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133"/>
            </a:p>
          </p:txBody>
        </p:sp>
      </p:grpSp>
      <p:pic>
        <p:nvPicPr>
          <p:cNvPr id="717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6022" y="2051547"/>
            <a:ext cx="1473993" cy="1965325"/>
          </a:xfrm>
          <a:prstGeom prst="rect">
            <a:avLst/>
          </a:prstGeom>
          <a:noFill/>
          <a:ln w="9525">
            <a:solidFill>
              <a:srgbClr val="000060"/>
            </a:solidFill>
            <a:miter lim="800000"/>
            <a:headEnd/>
            <a:tailEnd/>
          </a:ln>
        </p:spPr>
      </p:pic>
      <p:pic>
        <p:nvPicPr>
          <p:cNvPr id="717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92258" y="3591206"/>
            <a:ext cx="2087646" cy="3129944"/>
          </a:xfrm>
          <a:prstGeom prst="rect">
            <a:avLst/>
          </a:prstGeom>
          <a:solidFill>
            <a:srgbClr val="00FFFF"/>
          </a:solidFill>
          <a:ln w="57150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5308292" y="975771"/>
            <a:ext cx="4336870" cy="243143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8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Absolute gravimeter: 1/month since 1996</a:t>
            </a:r>
          </a:p>
          <a:p>
            <a:endParaRPr lang="nl-BE" sz="1200" b="1" dirty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nl-BE" sz="2800" b="1" dirty="0" err="1">
                <a:solidFill>
                  <a:srgbClr val="00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Superconducting</a:t>
            </a:r>
            <a:r>
              <a:rPr lang="nl-BE" sz="2800" b="1" dirty="0">
                <a:solidFill>
                  <a:srgbClr val="00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gravimeter:</a:t>
            </a:r>
          </a:p>
          <a:p>
            <a:r>
              <a:rPr lang="nl-BE" sz="2800" b="1" dirty="0" err="1">
                <a:solidFill>
                  <a:srgbClr val="00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Continuously</a:t>
            </a:r>
            <a:r>
              <a:rPr lang="nl-BE" sz="2800" b="1" dirty="0">
                <a:solidFill>
                  <a:srgbClr val="00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dirty="0">
                <a:solidFill>
                  <a:srgbClr val="00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since</a:t>
            </a:r>
            <a:r>
              <a:rPr lang="nl-BE" sz="2800" b="1" dirty="0">
                <a:solidFill>
                  <a:srgbClr val="00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BE" sz="2800" b="1" dirty="0" smtClean="0">
                <a:solidFill>
                  <a:srgbClr val="00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1995</a:t>
            </a:r>
            <a:endParaRPr lang="nl-BE" sz="2000" b="1" dirty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646" y="2015717"/>
            <a:ext cx="1482149" cy="1976199"/>
          </a:xfrm>
          <a:prstGeom prst="rect">
            <a:avLst/>
          </a:prstGeom>
        </p:spPr>
      </p:pic>
      <p:sp>
        <p:nvSpPr>
          <p:cNvPr id="14" name="Rectangle 55"/>
          <p:cNvSpPr>
            <a:spLocks noChangeArrowheads="1"/>
          </p:cNvSpPr>
          <p:nvPr/>
        </p:nvSpPr>
        <p:spPr bwMode="auto">
          <a:xfrm>
            <a:off x="6123016" y="3438000"/>
            <a:ext cx="2842683" cy="322496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BE" sz="2133"/>
          </a:p>
        </p:txBody>
      </p:sp>
      <p:sp>
        <p:nvSpPr>
          <p:cNvPr id="15" name="Oval 57"/>
          <p:cNvSpPr>
            <a:spLocks noChangeArrowheads="1"/>
          </p:cNvSpPr>
          <p:nvPr/>
        </p:nvSpPr>
        <p:spPr bwMode="auto">
          <a:xfrm>
            <a:off x="6375842" y="4794712"/>
            <a:ext cx="2281767" cy="28363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BE" sz="2133"/>
          </a:p>
        </p:txBody>
      </p:sp>
      <p:sp>
        <p:nvSpPr>
          <p:cNvPr id="16" name="Oval 58"/>
          <p:cNvSpPr>
            <a:spLocks noChangeArrowheads="1"/>
          </p:cNvSpPr>
          <p:nvPr/>
        </p:nvSpPr>
        <p:spPr bwMode="auto">
          <a:xfrm>
            <a:off x="6392775" y="4881496"/>
            <a:ext cx="2281767" cy="28363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BE" sz="2133"/>
          </a:p>
        </p:txBody>
      </p:sp>
      <p:sp>
        <p:nvSpPr>
          <p:cNvPr id="17" name="Oval 59"/>
          <p:cNvSpPr>
            <a:spLocks noChangeArrowheads="1"/>
          </p:cNvSpPr>
          <p:nvPr/>
        </p:nvSpPr>
        <p:spPr bwMode="auto">
          <a:xfrm>
            <a:off x="6386426" y="4991562"/>
            <a:ext cx="2281767" cy="28363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BE" sz="2133"/>
          </a:p>
        </p:txBody>
      </p:sp>
      <p:sp>
        <p:nvSpPr>
          <p:cNvPr id="18" name="Oval 60"/>
          <p:cNvSpPr>
            <a:spLocks noChangeArrowheads="1"/>
          </p:cNvSpPr>
          <p:nvPr/>
        </p:nvSpPr>
        <p:spPr bwMode="auto">
          <a:xfrm>
            <a:off x="6356793" y="5078345"/>
            <a:ext cx="2281767" cy="28363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BE" sz="2133"/>
          </a:p>
        </p:txBody>
      </p:sp>
      <p:sp>
        <p:nvSpPr>
          <p:cNvPr id="19" name="Arc 61"/>
          <p:cNvSpPr>
            <a:spLocks/>
          </p:cNvSpPr>
          <p:nvPr/>
        </p:nvSpPr>
        <p:spPr bwMode="auto">
          <a:xfrm flipV="1">
            <a:off x="6132425" y="3740611"/>
            <a:ext cx="658283" cy="2616200"/>
          </a:xfrm>
          <a:custGeom>
            <a:avLst/>
            <a:gdLst>
              <a:gd name="G0" fmla="+- 0 0 0"/>
              <a:gd name="G1" fmla="+- 21387 0 0"/>
              <a:gd name="G2" fmla="+- 21600 0 0"/>
              <a:gd name="T0" fmla="*/ 3025 w 21600"/>
              <a:gd name="T1" fmla="*/ 0 h 42927"/>
              <a:gd name="T2" fmla="*/ 1609 w 21600"/>
              <a:gd name="T3" fmla="*/ 42927 h 42927"/>
              <a:gd name="T4" fmla="*/ 0 w 21600"/>
              <a:gd name="T5" fmla="*/ 21387 h 429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927" fill="none" extrusionOk="0">
                <a:moveTo>
                  <a:pt x="3025" y="-1"/>
                </a:moveTo>
                <a:cubicBezTo>
                  <a:pt x="13679" y="1506"/>
                  <a:pt x="21600" y="10626"/>
                  <a:pt x="21600" y="21387"/>
                </a:cubicBezTo>
                <a:cubicBezTo>
                  <a:pt x="21600" y="32692"/>
                  <a:pt x="12882" y="42084"/>
                  <a:pt x="1608" y="42926"/>
                </a:cubicBezTo>
              </a:path>
              <a:path w="21600" h="42927" stroke="0" extrusionOk="0">
                <a:moveTo>
                  <a:pt x="3025" y="-1"/>
                </a:moveTo>
                <a:cubicBezTo>
                  <a:pt x="13679" y="1506"/>
                  <a:pt x="21600" y="10626"/>
                  <a:pt x="21600" y="21387"/>
                </a:cubicBezTo>
                <a:cubicBezTo>
                  <a:pt x="21600" y="32692"/>
                  <a:pt x="12882" y="42084"/>
                  <a:pt x="1608" y="42926"/>
                </a:cubicBezTo>
                <a:lnTo>
                  <a:pt x="0" y="213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BE" sz="2133"/>
          </a:p>
        </p:txBody>
      </p:sp>
      <p:sp>
        <p:nvSpPr>
          <p:cNvPr id="20" name="Arc 62"/>
          <p:cNvSpPr>
            <a:spLocks/>
          </p:cNvSpPr>
          <p:nvPr/>
        </p:nvSpPr>
        <p:spPr bwMode="auto">
          <a:xfrm flipH="1" flipV="1">
            <a:off x="8253325" y="3757544"/>
            <a:ext cx="658283" cy="2616200"/>
          </a:xfrm>
          <a:custGeom>
            <a:avLst/>
            <a:gdLst>
              <a:gd name="G0" fmla="+- 0 0 0"/>
              <a:gd name="G1" fmla="+- 21387 0 0"/>
              <a:gd name="G2" fmla="+- 21600 0 0"/>
              <a:gd name="T0" fmla="*/ 3025 w 21600"/>
              <a:gd name="T1" fmla="*/ 0 h 42927"/>
              <a:gd name="T2" fmla="*/ 1609 w 21600"/>
              <a:gd name="T3" fmla="*/ 42927 h 42927"/>
              <a:gd name="T4" fmla="*/ 0 w 21600"/>
              <a:gd name="T5" fmla="*/ 21387 h 429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927" fill="none" extrusionOk="0">
                <a:moveTo>
                  <a:pt x="3025" y="-1"/>
                </a:moveTo>
                <a:cubicBezTo>
                  <a:pt x="13679" y="1506"/>
                  <a:pt x="21600" y="10626"/>
                  <a:pt x="21600" y="21387"/>
                </a:cubicBezTo>
                <a:cubicBezTo>
                  <a:pt x="21600" y="32692"/>
                  <a:pt x="12882" y="42084"/>
                  <a:pt x="1608" y="42926"/>
                </a:cubicBezTo>
              </a:path>
              <a:path w="21600" h="42927" stroke="0" extrusionOk="0">
                <a:moveTo>
                  <a:pt x="3025" y="-1"/>
                </a:moveTo>
                <a:cubicBezTo>
                  <a:pt x="13679" y="1506"/>
                  <a:pt x="21600" y="10626"/>
                  <a:pt x="21600" y="21387"/>
                </a:cubicBezTo>
                <a:cubicBezTo>
                  <a:pt x="21600" y="32692"/>
                  <a:pt x="12882" y="42084"/>
                  <a:pt x="1608" y="42926"/>
                </a:cubicBezTo>
                <a:lnTo>
                  <a:pt x="0" y="2138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BE" sz="2133"/>
          </a:p>
        </p:txBody>
      </p:sp>
      <p:sp>
        <p:nvSpPr>
          <p:cNvPr id="21" name="Text Box 63"/>
          <p:cNvSpPr txBox="1">
            <a:spLocks noChangeArrowheads="1"/>
          </p:cNvSpPr>
          <p:nvPr/>
        </p:nvSpPr>
        <p:spPr bwMode="auto">
          <a:xfrm>
            <a:off x="7271192" y="5916363"/>
            <a:ext cx="4555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altLang="fr-FR" sz="3200" b="1" dirty="0">
                <a:solidFill>
                  <a:srgbClr val="000099"/>
                </a:solidFill>
                <a:latin typeface="Lucida Sans" panose="020B0602030504020204" pitchFamily="34" charset="0"/>
              </a:rPr>
              <a:t>g</a:t>
            </a:r>
          </a:p>
        </p:txBody>
      </p:sp>
      <p:sp>
        <p:nvSpPr>
          <p:cNvPr id="22" name="Oval 64"/>
          <p:cNvSpPr>
            <a:spLocks noChangeArrowheads="1"/>
          </p:cNvSpPr>
          <p:nvPr/>
        </p:nvSpPr>
        <p:spPr bwMode="auto">
          <a:xfrm>
            <a:off x="6964275" y="3816811"/>
            <a:ext cx="1117600" cy="1117600"/>
          </a:xfrm>
          <a:prstGeom prst="ellipse">
            <a:avLst/>
          </a:prstGeom>
          <a:gradFill rotWithShape="0">
            <a:gsLst>
              <a:gs pos="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BE" sz="2133"/>
          </a:p>
        </p:txBody>
      </p:sp>
      <p:sp>
        <p:nvSpPr>
          <p:cNvPr id="23" name="Line 65"/>
          <p:cNvSpPr>
            <a:spLocks noChangeShapeType="1"/>
          </p:cNvSpPr>
          <p:nvPr/>
        </p:nvSpPr>
        <p:spPr bwMode="auto">
          <a:xfrm>
            <a:off x="7540008" y="4853796"/>
            <a:ext cx="0" cy="11176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BE" sz="2133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71721" y="1046061"/>
            <a:ext cx="1844922" cy="277075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92550" y="1089173"/>
            <a:ext cx="37273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3200" b="1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140 m long tunnel</a:t>
            </a:r>
          </a:p>
        </p:txBody>
      </p:sp>
    </p:spTree>
    <p:extLst>
      <p:ext uri="{BB962C8B-B14F-4D97-AF65-F5344CB8AC3E}">
        <p14:creationId xmlns:p14="http://schemas.microsoft.com/office/powerpoint/2010/main" val="1332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28267E-7 L 1.94444E-6 0.089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/>
      <p:bldP spid="22" grpId="0" animBg="1"/>
      <p:bldP spid="2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-13397" y="0"/>
            <a:ext cx="12240000" cy="6876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sz="2133">
              <a:solidFill>
                <a:srgbClr val="C2FFF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146531"/>
            <a:ext cx="10363200" cy="748988"/>
          </a:xfr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267" b="1" kern="1200" dirty="0">
                <a:solidFill>
                  <a:schemeClr val="bg1"/>
                </a:solidFill>
                <a:latin typeface="Lucida Sans" panose="020B0602030504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Gravity time series 2004-2012</a:t>
            </a:r>
          </a:p>
        </p:txBody>
      </p:sp>
      <p:pic>
        <p:nvPicPr>
          <p:cNvPr id="80" name="Image 8" descr="SG_C021_ra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1" y="1093914"/>
            <a:ext cx="3596216" cy="253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Image 9" descr="SG_C021_tid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118" y="2049894"/>
            <a:ext cx="3598333" cy="253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ZoneTexte 12"/>
          <p:cNvSpPr txBox="1">
            <a:spLocks noChangeArrowheads="1"/>
          </p:cNvSpPr>
          <p:nvPr/>
        </p:nvSpPr>
        <p:spPr bwMode="auto">
          <a:xfrm>
            <a:off x="313267" y="3572529"/>
            <a:ext cx="3566584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933" dirty="0">
                <a:solidFill>
                  <a:srgbClr val="00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Observed signal</a:t>
            </a:r>
          </a:p>
        </p:txBody>
      </p:sp>
      <p:sp>
        <p:nvSpPr>
          <p:cNvPr id="83" name="ZoneTexte 13"/>
          <p:cNvSpPr txBox="1">
            <a:spLocks noChangeArrowheads="1"/>
          </p:cNvSpPr>
          <p:nvPr/>
        </p:nvSpPr>
        <p:spPr bwMode="auto">
          <a:xfrm>
            <a:off x="4095751" y="4534861"/>
            <a:ext cx="4044949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933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Modeled tide</a:t>
            </a:r>
          </a:p>
        </p:txBody>
      </p:sp>
      <p:pic>
        <p:nvPicPr>
          <p:cNvPr id="84" name="Image 14" descr="SG_C021_raw-tid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367" y="2809836"/>
            <a:ext cx="3524251" cy="248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ZoneTexte 15"/>
          <p:cNvSpPr txBox="1">
            <a:spLocks noChangeArrowheads="1"/>
          </p:cNvSpPr>
          <p:nvPr/>
        </p:nvSpPr>
        <p:spPr bwMode="auto">
          <a:xfrm>
            <a:off x="8147051" y="5286336"/>
            <a:ext cx="4044949" cy="99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defRPr sz="2200">
                <a:solidFill>
                  <a:srgbClr val="00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933" dirty="0"/>
              <a:t>After correcting for Earth tide</a:t>
            </a:r>
          </a:p>
        </p:txBody>
      </p:sp>
      <p:cxnSp>
        <p:nvCxnSpPr>
          <p:cNvPr id="86" name="Connecteur droit avec flèche 85"/>
          <p:cNvCxnSpPr/>
          <p:nvPr/>
        </p:nvCxnSpPr>
        <p:spPr bwMode="auto">
          <a:xfrm>
            <a:off x="767644" y="1417763"/>
            <a:ext cx="0" cy="666044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Connecteur droit avec flèche 86"/>
          <p:cNvCxnSpPr/>
          <p:nvPr/>
        </p:nvCxnSpPr>
        <p:spPr bwMode="auto">
          <a:xfrm>
            <a:off x="581751" y="1417762"/>
            <a:ext cx="0" cy="66604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91" name="ZoneTexte 90"/>
          <p:cNvSpPr txBox="1"/>
          <p:nvPr/>
        </p:nvSpPr>
        <p:spPr>
          <a:xfrm>
            <a:off x="10339918" y="6382030"/>
            <a:ext cx="179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X10 </a:t>
            </a:r>
            <a:r>
              <a:rPr lang="en-GB" sz="2400" b="1" dirty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</a:t>
            </a:r>
            <a:endParaRPr lang="en-GB" sz="2400" b="1" dirty="0">
              <a:solidFill>
                <a:srgbClr val="FFFF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734719" y="1361365"/>
            <a:ext cx="1697808" cy="74879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133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1000 nm/s²</a:t>
            </a:r>
          </a:p>
          <a:p>
            <a:r>
              <a:rPr lang="en-GB" sz="2133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  10</a:t>
            </a:r>
            <a:r>
              <a:rPr lang="en-GB" sz="2133" baseline="300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-7</a:t>
            </a:r>
            <a:r>
              <a:rPr lang="en-GB" sz="2133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g</a:t>
            </a:r>
          </a:p>
        </p:txBody>
      </p:sp>
      <p:sp>
        <p:nvSpPr>
          <p:cNvPr id="93" name="Oval 19"/>
          <p:cNvSpPr>
            <a:spLocks noChangeArrowheads="1"/>
          </p:cNvSpPr>
          <p:nvPr/>
        </p:nvSpPr>
        <p:spPr bwMode="auto">
          <a:xfrm>
            <a:off x="5673753" y="2725396"/>
            <a:ext cx="214841" cy="2254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4" name="AutoShape 20"/>
          <p:cNvSpPr>
            <a:spLocks noChangeArrowheads="1"/>
          </p:cNvSpPr>
          <p:nvPr/>
        </p:nvSpPr>
        <p:spPr bwMode="auto">
          <a:xfrm>
            <a:off x="5817556" y="3108854"/>
            <a:ext cx="128059" cy="216541"/>
          </a:xfrm>
          <a:prstGeom prst="moon">
            <a:avLst>
              <a:gd name="adj" fmla="val 8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AutoShape 21"/>
          <p:cNvSpPr>
            <a:spLocks noChangeArrowheads="1"/>
          </p:cNvSpPr>
          <p:nvPr/>
        </p:nvSpPr>
        <p:spPr bwMode="auto">
          <a:xfrm flipH="1">
            <a:off x="5633629" y="3108854"/>
            <a:ext cx="128059" cy="216541"/>
          </a:xfrm>
          <a:prstGeom prst="moon">
            <a:avLst>
              <a:gd name="adj" fmla="val 8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6" name="Oval 23"/>
          <p:cNvSpPr>
            <a:spLocks noChangeArrowheads="1"/>
          </p:cNvSpPr>
          <p:nvPr/>
        </p:nvSpPr>
        <p:spPr bwMode="auto">
          <a:xfrm>
            <a:off x="5892490" y="2725395"/>
            <a:ext cx="214841" cy="225424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Oval 9"/>
          <p:cNvSpPr>
            <a:spLocks noChangeArrowheads="1"/>
          </p:cNvSpPr>
          <p:nvPr/>
        </p:nvSpPr>
        <p:spPr bwMode="auto">
          <a:xfrm>
            <a:off x="416677" y="4808508"/>
            <a:ext cx="2336800" cy="1117600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8" name="Group 10"/>
          <p:cNvGrpSpPr>
            <a:grpSpLocks/>
          </p:cNvGrpSpPr>
          <p:nvPr/>
        </p:nvGrpSpPr>
        <p:grpSpPr bwMode="auto">
          <a:xfrm>
            <a:off x="757462" y="4484658"/>
            <a:ext cx="1678516" cy="1706033"/>
            <a:chOff x="430" y="2457"/>
            <a:chExt cx="1451" cy="1451"/>
          </a:xfrm>
        </p:grpSpPr>
        <p:grpSp>
          <p:nvGrpSpPr>
            <p:cNvPr id="99" name="Group 11"/>
            <p:cNvGrpSpPr>
              <a:grpSpLocks/>
            </p:cNvGrpSpPr>
            <p:nvPr/>
          </p:nvGrpSpPr>
          <p:grpSpPr bwMode="auto">
            <a:xfrm>
              <a:off x="430" y="2457"/>
              <a:ext cx="1451" cy="1451"/>
              <a:chOff x="430" y="2457"/>
              <a:chExt cx="1451" cy="1451"/>
            </a:xfrm>
          </p:grpSpPr>
          <p:pic>
            <p:nvPicPr>
              <p:cNvPr id="101" name="Picture 12" descr="North Pole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EFEFA"/>
                  </a:clrFrom>
                  <a:clrTo>
                    <a:srgbClr val="FEFEF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" y="2457"/>
                <a:ext cx="1451" cy="14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" name="Oval 13"/>
              <p:cNvSpPr>
                <a:spLocks noChangeArrowheads="1"/>
              </p:cNvSpPr>
              <p:nvPr/>
            </p:nvSpPr>
            <p:spPr bwMode="auto">
              <a:xfrm>
                <a:off x="1368" y="3300"/>
                <a:ext cx="56" cy="46"/>
              </a:xfrm>
              <a:prstGeom prst="ellipse">
                <a:avLst/>
              </a:prstGeom>
              <a:gradFill rotWithShape="1">
                <a:gsLst>
                  <a:gs pos="0">
                    <a:srgbClr val="006600">
                      <a:alpha val="81000"/>
                    </a:srgbClr>
                  </a:gs>
                  <a:gs pos="100000">
                    <a:srgbClr val="339966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99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BE" sz="240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00" name="Oval 14"/>
            <p:cNvSpPr>
              <a:spLocks noChangeArrowheads="1"/>
            </p:cNvSpPr>
            <p:nvPr/>
          </p:nvSpPr>
          <p:spPr bwMode="auto">
            <a:xfrm>
              <a:off x="1116" y="3143"/>
              <a:ext cx="77" cy="8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03" name="Picture 15" descr="moo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10" y="5102725"/>
            <a:ext cx="444500" cy="45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Oval 16"/>
          <p:cNvSpPr>
            <a:spLocks noChangeArrowheads="1"/>
          </p:cNvSpPr>
          <p:nvPr/>
        </p:nvSpPr>
        <p:spPr bwMode="auto">
          <a:xfrm>
            <a:off x="2031695" y="5261476"/>
            <a:ext cx="150283" cy="171449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5" name="Rectangle à coins arrondis 104"/>
          <p:cNvSpPr/>
          <p:nvPr/>
        </p:nvSpPr>
        <p:spPr bwMode="auto">
          <a:xfrm>
            <a:off x="8045451" y="3628926"/>
            <a:ext cx="4085167" cy="516817"/>
          </a:xfrm>
          <a:prstGeom prst="roundRect">
            <a:avLst>
              <a:gd name="adj" fmla="val 22412"/>
            </a:avLst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219170" eaLnBrk="0" hangingPunct="0"/>
            <a:endParaRPr lang="en-GB" sz="2133"/>
          </a:p>
        </p:txBody>
      </p:sp>
      <p:sp>
        <p:nvSpPr>
          <p:cNvPr id="31" name="ZoneTexte 30"/>
          <p:cNvSpPr txBox="1"/>
          <p:nvPr/>
        </p:nvSpPr>
        <p:spPr>
          <a:xfrm>
            <a:off x="2559015" y="2949901"/>
            <a:ext cx="1533199" cy="4205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133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yr</a:t>
            </a:r>
          </a:p>
        </p:txBody>
      </p:sp>
      <p:sp>
        <p:nvSpPr>
          <p:cNvPr id="32" name="Double flèche horizontale 31"/>
          <p:cNvSpPr/>
          <p:nvPr/>
        </p:nvSpPr>
        <p:spPr bwMode="auto">
          <a:xfrm>
            <a:off x="3144292" y="3319653"/>
            <a:ext cx="336000" cy="144000"/>
          </a:xfrm>
          <a:prstGeom prst="left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219170" eaLnBrk="0" hangingPunct="0"/>
            <a:endParaRPr lang="en-US" sz="2133"/>
          </a:p>
        </p:txBody>
      </p:sp>
    </p:spTree>
    <p:extLst>
      <p:ext uri="{BB962C8B-B14F-4D97-AF65-F5344CB8AC3E}">
        <p14:creationId xmlns:p14="http://schemas.microsoft.com/office/powerpoint/2010/main" val="389966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432 C -0.00034 0.11396 -0.0677 0.21001 -0.15034 0.21001 C -0.23315 0.21001 -0.29965 0.11396 -0.29965 -0.00432 C -0.29965 -0.1226 -0.23315 -0.21803 -0.15034 -0.21803 C -0.0677 -0.21803 -0.00034 -0.1226 -0.00034 -0.00432 Z " pathEditMode="relative" rAng="5400000" ptsTypes="fffff">
                                      <p:cBhvr>
                                        <p:cTn id="6" dur="5000" spd="-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9.25069E-8 C -1.66667E-6 -0.02937 0.01806 -0.05319 0.04063 -0.05319 C 0.06302 -0.05319 0.08125 -0.02914 0.08125 9.25069E-8 C 0.08125 0.02937 0.06302 0.05319 0.04063 0.05319 C 0.01806 0.05319 -1.66667E-6 0.02937 -1.66667E-6 9.25069E-8 Z " pathEditMode="relative" rAng="16200000" ptsTypes="fffff">
                                      <p:cBhvr>
                                        <p:cTn id="8" dur="5000" spd="-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C -2.22222E-6 -0.0294 0.01823 -0.05371 0.04063 -0.05371 C 0.06302 -0.05371 0.08125 -0.0294 0.08125 3.33333E-6 C 0.08125 0.02963 0.06302 0.05324 0.04063 0.05324 C 0.01806 0.05324 -2.22222E-6 0.02986 -2.22222E-6 3.33333E-6 Z " pathEditMode="relative" rAng="16200000" ptsTypes="fffff">
                                      <p:cBhvr>
                                        <p:cTn id="12" dur="5000" spd="-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-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5" grpId="0"/>
      <p:bldP spid="91" grpId="0"/>
      <p:bldP spid="93" grpId="0" animBg="1"/>
      <p:bldP spid="94" grpId="0" animBg="1"/>
      <p:bldP spid="95" grpId="0" animBg="1"/>
      <p:bldP spid="96" grpId="0" animBg="1"/>
      <p:bldP spid="97" grpId="0" animBg="1"/>
      <p:bldP spid="97" grpId="1" animBg="1"/>
      <p:bldP spid="1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13397" y="0"/>
            <a:ext cx="12240000" cy="6876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sz="2133">
              <a:solidFill>
                <a:srgbClr val="C2FFF0"/>
              </a:solidFill>
            </a:endParaRP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129494"/>
            <a:ext cx="10363200" cy="779765"/>
          </a:xfr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267" b="1" kern="1200" dirty="0">
                <a:solidFill>
                  <a:schemeClr val="bg1"/>
                </a:solidFill>
                <a:latin typeface="Lucida Sans" panose="020B0602030504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Gravity time series 2004-2012</a:t>
            </a:r>
          </a:p>
        </p:txBody>
      </p:sp>
      <p:pic>
        <p:nvPicPr>
          <p:cNvPr id="44" name="Image 8" descr="SG_C021_ra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069488"/>
            <a:ext cx="3522133" cy="253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 9" descr="SG_C021_tid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1" y="1582257"/>
            <a:ext cx="3577167" cy="253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ZoneTexte 13"/>
          <p:cNvSpPr txBox="1">
            <a:spLocks noChangeArrowheads="1"/>
          </p:cNvSpPr>
          <p:nvPr/>
        </p:nvSpPr>
        <p:spPr bwMode="auto">
          <a:xfrm>
            <a:off x="4095751" y="4067223"/>
            <a:ext cx="4044949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933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Atmospheric pressure</a:t>
            </a:r>
          </a:p>
        </p:txBody>
      </p:sp>
      <p:pic>
        <p:nvPicPr>
          <p:cNvPr id="47" name="Image 14" descr="SG_C021_raw-tid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1" y="3010252"/>
            <a:ext cx="3450167" cy="248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ZoneTexte 15"/>
          <p:cNvSpPr txBox="1">
            <a:spLocks noChangeArrowheads="1"/>
          </p:cNvSpPr>
          <p:nvPr/>
        </p:nvSpPr>
        <p:spPr bwMode="auto">
          <a:xfrm>
            <a:off x="8147051" y="5452248"/>
            <a:ext cx="4044949" cy="99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defRPr sz="2200">
                <a:solidFill>
                  <a:srgbClr val="00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933" dirty="0"/>
              <a:t>After correcting for tide and pressure</a:t>
            </a:r>
          </a:p>
        </p:txBody>
      </p:sp>
      <p:cxnSp>
        <p:nvCxnSpPr>
          <p:cNvPr id="49" name="Connecteur droit avec flèche 48"/>
          <p:cNvCxnSpPr/>
          <p:nvPr/>
        </p:nvCxnSpPr>
        <p:spPr bwMode="auto">
          <a:xfrm>
            <a:off x="567299" y="1089583"/>
            <a:ext cx="0" cy="76746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51" name="ZoneTexte 50"/>
          <p:cNvSpPr txBox="1"/>
          <p:nvPr/>
        </p:nvSpPr>
        <p:spPr>
          <a:xfrm>
            <a:off x="685328" y="1097407"/>
            <a:ext cx="1525569" cy="74879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133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100 nm/s²</a:t>
            </a:r>
          </a:p>
          <a:p>
            <a:r>
              <a:rPr lang="en-GB" sz="2133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 10</a:t>
            </a:r>
            <a:r>
              <a:rPr lang="en-GB" sz="2133" baseline="300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-8</a:t>
            </a:r>
            <a:r>
              <a:rPr lang="en-GB" sz="2133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133" i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10435903" y="6430582"/>
            <a:ext cx="179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X2.5 </a:t>
            </a:r>
            <a:r>
              <a:rPr lang="en-GB" sz="2400" b="1" dirty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</a:t>
            </a:r>
            <a:endParaRPr lang="en-GB" sz="2400" b="1" dirty="0">
              <a:solidFill>
                <a:srgbClr val="FFFF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100615" y="4601200"/>
            <a:ext cx="4347400" cy="2049803"/>
            <a:chOff x="188195" y="3285584"/>
            <a:chExt cx="3260550" cy="1537352"/>
          </a:xfrm>
        </p:grpSpPr>
        <p:pic>
          <p:nvPicPr>
            <p:cNvPr id="1028" name="Picture 4" descr="Exceptional Blue Sky Landscaping #15 - Panoramic Landscape Sk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3316635"/>
              <a:ext cx="3197920" cy="1506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>
              <a:off x="188195" y="3285584"/>
              <a:ext cx="885666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rgbClr val="33CC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Soupehe.com</a:t>
              </a:r>
            </a:p>
          </p:txBody>
        </p:sp>
      </p:grpSp>
      <p:sp>
        <p:nvSpPr>
          <p:cNvPr id="55" name="AutoShape 5"/>
          <p:cNvSpPr>
            <a:spLocks noChangeArrowheads="1"/>
          </p:cNvSpPr>
          <p:nvPr/>
        </p:nvSpPr>
        <p:spPr bwMode="auto">
          <a:xfrm flipV="1">
            <a:off x="1531223" y="5078461"/>
            <a:ext cx="642724" cy="861601"/>
          </a:xfrm>
          <a:prstGeom prst="downArrow">
            <a:avLst>
              <a:gd name="adj1" fmla="val 50000"/>
              <a:gd name="adj2" fmla="val 70522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000" tIns="62400" rIns="120000" bIns="62400" anchor="ctr"/>
          <a:lstStyle/>
          <a:p>
            <a:endParaRPr lang="nl-BE" sz="2133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2126856" y="5162651"/>
            <a:ext cx="2161459" cy="86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6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000" tIns="62400" rIns="120000" bIns="62400" anchor="ctr">
            <a:spAutoFit/>
          </a:bodyPr>
          <a:lstStyle/>
          <a:p>
            <a:pPr algn="ctr"/>
            <a:r>
              <a:rPr lang="fr-FR" sz="2400" b="1" dirty="0" err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Newtonian</a:t>
            </a:r>
            <a:r>
              <a:rPr lang="fr-FR" sz="2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: </a:t>
            </a:r>
          </a:p>
          <a:p>
            <a:pPr algn="ctr"/>
            <a:r>
              <a:rPr lang="fr-FR" sz="2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-4 nm/s²/</a:t>
            </a:r>
            <a:r>
              <a:rPr lang="fr-FR" sz="2400" b="1" dirty="0" err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hPa</a:t>
            </a:r>
            <a:endParaRPr lang="fr-FR" sz="2400" b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AutoShape 16"/>
          <p:cNvSpPr>
            <a:spLocks noChangeArrowheads="1"/>
          </p:cNvSpPr>
          <p:nvPr/>
        </p:nvSpPr>
        <p:spPr bwMode="auto">
          <a:xfrm>
            <a:off x="1053033" y="5407373"/>
            <a:ext cx="218268" cy="733211"/>
          </a:xfrm>
          <a:prstGeom prst="downArrow">
            <a:avLst>
              <a:gd name="adj1" fmla="val 50000"/>
              <a:gd name="adj2" fmla="val 70522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120000" tIns="62400" rIns="120000" bIns="62400" anchor="ctr"/>
          <a:lstStyle/>
          <a:p>
            <a:endParaRPr lang="nl-BE" sz="2133">
              <a:solidFill>
                <a:srgbClr val="FFFF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13" y="4672360"/>
            <a:ext cx="640604" cy="40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6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023" y="4684236"/>
            <a:ext cx="509955" cy="326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6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73" y="4679138"/>
            <a:ext cx="630016" cy="40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6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184123" y="6130080"/>
            <a:ext cx="3672445" cy="49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6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0000" tIns="62400" rIns="120000" bIns="62400" anchor="ctr">
            <a:spAutoFit/>
          </a:bodyPr>
          <a:lstStyle/>
          <a:p>
            <a:r>
              <a:rPr lang="fr-FR" sz="2400" b="1" dirty="0" err="1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Loading</a:t>
            </a:r>
            <a:r>
              <a:rPr lang="fr-FR" sz="2400" b="1" dirty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: +1 nm/s²/</a:t>
            </a:r>
            <a:r>
              <a:rPr lang="fr-FR" sz="2400" b="1" dirty="0" err="1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hPa</a:t>
            </a:r>
            <a:endParaRPr lang="fr-FR" sz="2400" b="1" dirty="0">
              <a:solidFill>
                <a:srgbClr val="FFFF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Rectangle à coins arrondis 61"/>
          <p:cNvSpPr/>
          <p:nvPr/>
        </p:nvSpPr>
        <p:spPr bwMode="auto">
          <a:xfrm>
            <a:off x="8106833" y="3279066"/>
            <a:ext cx="4085167" cy="1008000"/>
          </a:xfrm>
          <a:prstGeom prst="roundRect">
            <a:avLst>
              <a:gd name="adj" fmla="val 22412"/>
            </a:avLst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219170" eaLnBrk="0" hangingPunct="0"/>
            <a:endParaRPr lang="en-GB" sz="2133"/>
          </a:p>
        </p:txBody>
      </p:sp>
      <p:sp>
        <p:nvSpPr>
          <p:cNvPr id="24" name="ZoneTexte 23"/>
          <p:cNvSpPr txBox="1"/>
          <p:nvPr/>
        </p:nvSpPr>
        <p:spPr>
          <a:xfrm>
            <a:off x="2524511" y="2926899"/>
            <a:ext cx="1533199" cy="4205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133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yr</a:t>
            </a:r>
          </a:p>
        </p:txBody>
      </p:sp>
      <p:sp>
        <p:nvSpPr>
          <p:cNvPr id="25" name="Double flèche horizontale 24"/>
          <p:cNvSpPr/>
          <p:nvPr/>
        </p:nvSpPr>
        <p:spPr bwMode="auto">
          <a:xfrm>
            <a:off x="3109788" y="3287859"/>
            <a:ext cx="336000" cy="144000"/>
          </a:xfrm>
          <a:prstGeom prst="left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219170" eaLnBrk="0" hangingPunct="0"/>
            <a:endParaRPr lang="en-US" sz="2133"/>
          </a:p>
        </p:txBody>
      </p:sp>
    </p:spTree>
    <p:extLst>
      <p:ext uri="{BB962C8B-B14F-4D97-AF65-F5344CB8AC3E}">
        <p14:creationId xmlns:p14="http://schemas.microsoft.com/office/powerpoint/2010/main" val="283107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52" grpId="0"/>
      <p:bldP spid="55" grpId="0" animBg="1"/>
      <p:bldP spid="56" grpId="0"/>
      <p:bldP spid="57" grpId="0" animBg="1"/>
      <p:bldP spid="61" grpId="0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13397" y="0"/>
            <a:ext cx="12240000" cy="6876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sz="2133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132732"/>
            <a:ext cx="10363200" cy="779765"/>
          </a:xfr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267" b="1" kern="1200" dirty="0">
                <a:solidFill>
                  <a:schemeClr val="bg1"/>
                </a:solidFill>
                <a:latin typeface="Lucida Sans" panose="020B0602030504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Gravity time series 2004-2012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4631095" y="4442564"/>
            <a:ext cx="3345587" cy="212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219170" eaLnBrk="0" hangingPunct="0"/>
            <a:endParaRPr lang="fr-BE" sz="2133"/>
          </a:p>
        </p:txBody>
      </p:sp>
      <p:pic>
        <p:nvPicPr>
          <p:cNvPr id="46" name="Image 8" descr="SG_C021_ra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110616"/>
            <a:ext cx="3522133" cy="253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Image 9" descr="SG_C021_tid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420" y="1650313"/>
            <a:ext cx="3490384" cy="253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ZoneTexte 12"/>
          <p:cNvSpPr txBox="1">
            <a:spLocks noChangeArrowheads="1"/>
          </p:cNvSpPr>
          <p:nvPr/>
        </p:nvSpPr>
        <p:spPr bwMode="auto">
          <a:xfrm>
            <a:off x="313267" y="3589232"/>
            <a:ext cx="3566584" cy="14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933" dirty="0">
                <a:solidFill>
                  <a:srgbClr val="00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Observed signal</a:t>
            </a:r>
          </a:p>
          <a:p>
            <a:pPr algn="ctr" eaLnBrk="1" hangingPunct="1"/>
            <a:r>
              <a:rPr lang="en-US" sz="2933" dirty="0">
                <a:solidFill>
                  <a:srgbClr val="00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-tide</a:t>
            </a:r>
          </a:p>
          <a:p>
            <a:pPr algn="ctr" eaLnBrk="1" hangingPunct="1"/>
            <a:r>
              <a:rPr lang="en-US" sz="2933" dirty="0">
                <a:solidFill>
                  <a:srgbClr val="00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-pressure</a:t>
            </a:r>
          </a:p>
        </p:txBody>
      </p:sp>
      <p:pic>
        <p:nvPicPr>
          <p:cNvPr id="50" name="Image 14" descr="SG_C021_raw-tid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617" y="2523131"/>
            <a:ext cx="3418416" cy="248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ZoneTexte 15"/>
          <p:cNvSpPr txBox="1">
            <a:spLocks noChangeArrowheads="1"/>
          </p:cNvSpPr>
          <p:nvPr/>
        </p:nvSpPr>
        <p:spPr bwMode="auto">
          <a:xfrm>
            <a:off x="8210384" y="4999631"/>
            <a:ext cx="4044949" cy="99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defRPr sz="2200">
                <a:solidFill>
                  <a:srgbClr val="00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933" dirty="0"/>
              <a:t>After correcting for tide, pressure, pole</a:t>
            </a:r>
          </a:p>
        </p:txBody>
      </p:sp>
      <p:cxnSp>
        <p:nvCxnSpPr>
          <p:cNvPr id="53" name="Connecteur droit avec flèche 52"/>
          <p:cNvCxnSpPr/>
          <p:nvPr/>
        </p:nvCxnSpPr>
        <p:spPr bwMode="auto">
          <a:xfrm>
            <a:off x="4631095" y="3365176"/>
            <a:ext cx="0" cy="54774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55" name="ZoneTexte 54"/>
          <p:cNvSpPr txBox="1"/>
          <p:nvPr/>
        </p:nvSpPr>
        <p:spPr>
          <a:xfrm>
            <a:off x="4784388" y="3406661"/>
            <a:ext cx="2709899" cy="4205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133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40 nm/s² or 4 10</a:t>
            </a:r>
            <a:r>
              <a:rPr lang="en-GB" sz="2133" baseline="300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-9</a:t>
            </a:r>
            <a:r>
              <a:rPr lang="en-GB" sz="2133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133" i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</a:t>
            </a: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2965" y="4459267"/>
            <a:ext cx="2394828" cy="171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8" name="Connecteur droit 57"/>
          <p:cNvCxnSpPr/>
          <p:nvPr/>
        </p:nvCxnSpPr>
        <p:spPr bwMode="auto">
          <a:xfrm flipV="1">
            <a:off x="5879720" y="5968477"/>
            <a:ext cx="230913" cy="3595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ZoneTexte 58"/>
          <p:cNvSpPr txBox="1"/>
          <p:nvPr/>
        </p:nvSpPr>
        <p:spPr>
          <a:xfrm>
            <a:off x="5291849" y="6120203"/>
            <a:ext cx="2684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0.1 </a:t>
            </a:r>
            <a:r>
              <a:rPr lang="en-GB" sz="2400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arcsec</a:t>
            </a:r>
            <a:r>
              <a:rPr lang="en-GB" sz="24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= 3 m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4729097" y="6519466"/>
            <a:ext cx="26924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333" dirty="0" err="1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From</a:t>
            </a:r>
            <a:r>
              <a:rPr lang="nl-BE" sz="1333" dirty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Chen et al., GRL 2013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4558306" y="3958417"/>
            <a:ext cx="3271709" cy="4513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219170" eaLnBrk="0" hangingPunct="0"/>
            <a:endParaRPr lang="fr-BE" sz="2133"/>
          </a:p>
        </p:txBody>
      </p:sp>
      <p:cxnSp>
        <p:nvCxnSpPr>
          <p:cNvPr id="63" name="Connecteur droit avec flèche 62"/>
          <p:cNvCxnSpPr/>
          <p:nvPr/>
        </p:nvCxnSpPr>
        <p:spPr bwMode="auto">
          <a:xfrm flipH="1" flipV="1">
            <a:off x="5977144" y="5980753"/>
            <a:ext cx="133947" cy="26789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ZoneTexte 13"/>
          <p:cNvSpPr txBox="1">
            <a:spLocks noChangeArrowheads="1"/>
          </p:cNvSpPr>
          <p:nvPr/>
        </p:nvSpPr>
        <p:spPr bwMode="auto">
          <a:xfrm>
            <a:off x="4171686" y="1041607"/>
            <a:ext cx="4044949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933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Polar motion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536013" y="2961403"/>
            <a:ext cx="1533199" cy="4205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133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yr</a:t>
            </a:r>
          </a:p>
        </p:txBody>
      </p:sp>
      <p:sp>
        <p:nvSpPr>
          <p:cNvPr id="22" name="Double flèche horizontale 21"/>
          <p:cNvSpPr/>
          <p:nvPr/>
        </p:nvSpPr>
        <p:spPr bwMode="auto">
          <a:xfrm>
            <a:off x="3121289" y="3322363"/>
            <a:ext cx="336000" cy="144000"/>
          </a:xfrm>
          <a:prstGeom prst="left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219170" eaLnBrk="0" hangingPunct="0"/>
            <a:endParaRPr lang="en-US" sz="2133"/>
          </a:p>
        </p:txBody>
      </p:sp>
    </p:spTree>
    <p:extLst>
      <p:ext uri="{BB962C8B-B14F-4D97-AF65-F5344CB8AC3E}">
        <p14:creationId xmlns:p14="http://schemas.microsoft.com/office/powerpoint/2010/main" val="418775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1" grpId="0"/>
      <p:bldP spid="55" grpId="0" animBg="1"/>
      <p:bldP spid="59" grpId="0"/>
      <p:bldP spid="61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13397" y="0"/>
            <a:ext cx="12240000" cy="6876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sz="2133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914400" y="120808"/>
            <a:ext cx="10363200" cy="77976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eaLnBrk="0" hangingPunct="0">
              <a:defRPr sz="3200" b="1">
                <a:solidFill>
                  <a:schemeClr val="bg1"/>
                </a:solidFill>
                <a:latin typeface="Lucida Sans" panose="020B0602030504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4267" dirty="0"/>
              <a:t>Hydrological effects on </a:t>
            </a:r>
            <a:r>
              <a:rPr lang="en-US" sz="4267" i="1" dirty="0"/>
              <a:t>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523875"/>
            <a:ext cx="12192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733" dirty="0">
              <a:solidFill>
                <a:srgbClr val="FFFF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19525" y="993505"/>
            <a:ext cx="11964899" cy="5760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219170" eaLnBrk="0" hangingPunct="0"/>
            <a:endParaRPr lang="en-GB" sz="2133" dirty="0"/>
          </a:p>
        </p:txBody>
      </p:sp>
      <p:pic>
        <p:nvPicPr>
          <p:cNvPr id="25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8209" y="1648283"/>
            <a:ext cx="4619019" cy="346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Connecteur droit avec flèche 25"/>
          <p:cNvCxnSpPr/>
          <p:nvPr/>
        </p:nvCxnSpPr>
        <p:spPr bwMode="auto">
          <a:xfrm>
            <a:off x="7534736" y="1700391"/>
            <a:ext cx="0" cy="65942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27" name="ZoneTexte 26"/>
          <p:cNvSpPr txBox="1"/>
          <p:nvPr/>
        </p:nvSpPr>
        <p:spPr>
          <a:xfrm>
            <a:off x="1302128" y="2419688"/>
            <a:ext cx="2268689" cy="9131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667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nm/s² </a:t>
            </a:r>
          </a:p>
          <a:p>
            <a:r>
              <a:rPr lang="en-GB" sz="2667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 4 10</a:t>
            </a:r>
            <a:r>
              <a:rPr lang="en-GB" sz="2667" baseline="300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-10</a:t>
            </a:r>
            <a:r>
              <a:rPr lang="en-GB" sz="2667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g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5091228" y="5882589"/>
            <a:ext cx="6905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 work at a few 10</a:t>
            </a:r>
            <a:r>
              <a:rPr lang="en-GB" sz="3200" baseline="300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-11</a:t>
            </a:r>
            <a:r>
              <a:rPr lang="en-GB" sz="3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3200" i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 </a:t>
            </a:r>
            <a:r>
              <a:rPr lang="en-GB" sz="3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level </a:t>
            </a:r>
            <a:endParaRPr lang="en-GB" sz="3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9" name="Picture 4" descr="http://sr.photos2.fotosearch.com/bthumb/CSP/CSP435/k435435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8015" y="2453374"/>
            <a:ext cx="2159000" cy="168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 8" descr="SG_C021_ra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83" y="1159121"/>
            <a:ext cx="4872597" cy="349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 30" descr="bonhomme-loupe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7212" y="1497308"/>
            <a:ext cx="833120" cy="909320"/>
          </a:xfrm>
          <a:prstGeom prst="rect">
            <a:avLst/>
          </a:prstGeom>
        </p:spPr>
      </p:pic>
      <p:sp>
        <p:nvSpPr>
          <p:cNvPr id="32" name="Double flèche horizontale 31"/>
          <p:cNvSpPr/>
          <p:nvPr/>
        </p:nvSpPr>
        <p:spPr bwMode="auto">
          <a:xfrm>
            <a:off x="8997767" y="4615491"/>
            <a:ext cx="1364401" cy="144000"/>
          </a:xfrm>
          <a:prstGeom prst="left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219170" eaLnBrk="0" hangingPunct="0"/>
            <a:endParaRPr lang="en-US" sz="2133"/>
          </a:p>
        </p:txBody>
      </p:sp>
      <p:sp>
        <p:nvSpPr>
          <p:cNvPr id="33" name="Flèche droite rayée 32"/>
          <p:cNvSpPr/>
          <p:nvPr/>
        </p:nvSpPr>
        <p:spPr bwMode="auto">
          <a:xfrm rot="633513">
            <a:off x="5406222" y="1652501"/>
            <a:ext cx="550237" cy="684000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219170" eaLnBrk="0" hangingPunct="0"/>
            <a:endParaRPr lang="en-US" sz="2133"/>
          </a:p>
        </p:txBody>
      </p:sp>
      <p:sp>
        <p:nvSpPr>
          <p:cNvPr id="34" name="ZoneTexte 33"/>
          <p:cNvSpPr txBox="1"/>
          <p:nvPr/>
        </p:nvSpPr>
        <p:spPr>
          <a:xfrm>
            <a:off x="6007367" y="1402645"/>
            <a:ext cx="1533199" cy="13236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67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nm/s² </a:t>
            </a:r>
          </a:p>
          <a:p>
            <a:pPr algn="ctr"/>
            <a:r>
              <a:rPr lang="en-GB" sz="2667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</a:t>
            </a:r>
          </a:p>
          <a:p>
            <a:pPr algn="ctr"/>
            <a:r>
              <a:rPr lang="en-GB" sz="2667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4 10</a:t>
            </a:r>
            <a:r>
              <a:rPr lang="en-GB" sz="2667" baseline="300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-10</a:t>
            </a:r>
            <a:r>
              <a:rPr lang="en-GB" sz="2667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g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8808366" y="4640739"/>
            <a:ext cx="1533199" cy="5027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67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 days</a:t>
            </a:r>
          </a:p>
        </p:txBody>
      </p:sp>
      <p:cxnSp>
        <p:nvCxnSpPr>
          <p:cNvPr id="36" name="Connecteur droit avec flèche 35"/>
          <p:cNvCxnSpPr/>
          <p:nvPr/>
        </p:nvCxnSpPr>
        <p:spPr bwMode="auto">
          <a:xfrm>
            <a:off x="1024117" y="2743820"/>
            <a:ext cx="0" cy="101934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7" name="ZoneTexte 36"/>
          <p:cNvSpPr txBox="1"/>
          <p:nvPr/>
        </p:nvSpPr>
        <p:spPr>
          <a:xfrm rot="16200000">
            <a:off x="-156120" y="2946918"/>
            <a:ext cx="1461805" cy="50276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67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4 10</a:t>
            </a:r>
            <a:r>
              <a:rPr lang="en-GB" sz="2667" baseline="300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-9</a:t>
            </a:r>
            <a:r>
              <a:rPr lang="en-GB" sz="2667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g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4948878" y="947042"/>
            <a:ext cx="135179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67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 10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66775" y="1246608"/>
            <a:ext cx="50588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9810" y="3387279"/>
            <a:ext cx="66463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261" y="3297571"/>
            <a:ext cx="66463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 Box 39"/>
          <p:cNvSpPr txBox="1">
            <a:spLocks noChangeArrowheads="1"/>
          </p:cNvSpPr>
          <p:nvPr/>
        </p:nvSpPr>
        <p:spPr bwMode="auto">
          <a:xfrm>
            <a:off x="747585" y="4820903"/>
            <a:ext cx="3923937" cy="1734064"/>
          </a:xfrm>
          <a:prstGeom prst="rect">
            <a:avLst/>
          </a:prstGeom>
          <a:solidFill>
            <a:srgbClr val="000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667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Seasonal variations !</a:t>
            </a:r>
          </a:p>
          <a:p>
            <a:pPr eaLnBrk="0" hangingPunct="0"/>
            <a:r>
              <a:rPr lang="en-US" sz="2667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 g lower during winter because more water is above the gravimeter )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4046439" y="3763164"/>
            <a:ext cx="1533199" cy="5027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67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yr</a:t>
            </a:r>
          </a:p>
        </p:txBody>
      </p:sp>
      <p:sp>
        <p:nvSpPr>
          <p:cNvPr id="44" name="Double flèche horizontale 43"/>
          <p:cNvSpPr/>
          <p:nvPr/>
        </p:nvSpPr>
        <p:spPr bwMode="auto">
          <a:xfrm>
            <a:off x="4551207" y="4236428"/>
            <a:ext cx="528000" cy="144000"/>
          </a:xfrm>
          <a:prstGeom prst="left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219170" eaLnBrk="0" hangingPunct="0"/>
            <a:endParaRPr lang="en-US" sz="2133"/>
          </a:p>
        </p:txBody>
      </p:sp>
    </p:spTree>
    <p:extLst>
      <p:ext uri="{BB962C8B-B14F-4D97-AF65-F5344CB8AC3E}">
        <p14:creationId xmlns:p14="http://schemas.microsoft.com/office/powerpoint/2010/main" val="39683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 animBg="1"/>
      <p:bldP spid="33" grpId="0" animBg="1"/>
      <p:bldP spid="34" grpId="0" animBg="1"/>
      <p:bldP spid="35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-23262" y="-30661"/>
            <a:ext cx="12240000" cy="6876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sz="2133"/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2447925" y="309565"/>
            <a:ext cx="7296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sz="2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2158595" y="134693"/>
            <a:ext cx="7874810" cy="101566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fr-BE" sz="3200" b="1" dirty="0" err="1">
                <a:solidFill>
                  <a:schemeClr val="bg1"/>
                </a:solidFill>
                <a:latin typeface="Lucida Sans" panose="020B0602030504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Repeated</a:t>
            </a:r>
            <a:r>
              <a:rPr lang="fr-BE" sz="3200" b="1" dirty="0">
                <a:solidFill>
                  <a:schemeClr val="bg1"/>
                </a:solidFill>
                <a:latin typeface="Lucida Sans" panose="020B0602030504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200" b="1" dirty="0" err="1">
                <a:solidFill>
                  <a:schemeClr val="bg1"/>
                </a:solidFill>
                <a:latin typeface="Lucida Sans" panose="020B0602030504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gravity</a:t>
            </a:r>
            <a:r>
              <a:rPr lang="fr-BE" sz="3200" b="1" dirty="0">
                <a:solidFill>
                  <a:schemeClr val="bg1"/>
                </a:solidFill>
                <a:latin typeface="Lucida Sans" panose="020B0602030504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200" b="1" dirty="0" err="1">
                <a:solidFill>
                  <a:schemeClr val="bg1"/>
                </a:solidFill>
                <a:latin typeface="Lucida Sans" panose="020B0602030504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measurements</a:t>
            </a:r>
            <a:r>
              <a:rPr lang="fr-BE" sz="3200" b="1" dirty="0">
                <a:solidFill>
                  <a:schemeClr val="bg1"/>
                </a:solidFill>
                <a:latin typeface="Lucida Sans" panose="020B0602030504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 eaLnBrk="0" hangingPunct="0"/>
            <a:r>
              <a:rPr lang="fr-BE" sz="2800" b="1" dirty="0" err="1">
                <a:solidFill>
                  <a:schemeClr val="bg1"/>
                </a:solidFill>
                <a:latin typeface="Lucida Sans" panose="020B0602030504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since</a:t>
            </a:r>
            <a:r>
              <a:rPr lang="fr-BE" sz="2800" b="1" dirty="0">
                <a:solidFill>
                  <a:schemeClr val="bg1"/>
                </a:solidFill>
                <a:latin typeface="Lucida Sans" panose="020B0602030504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1996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596" y="1381536"/>
            <a:ext cx="7311213" cy="459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0"/>
          <p:cNvSpPr txBox="1">
            <a:spLocks noChangeArrowheads="1"/>
          </p:cNvSpPr>
          <p:nvPr/>
        </p:nvSpPr>
        <p:spPr bwMode="auto">
          <a:xfrm>
            <a:off x="5574092" y="5876434"/>
            <a:ext cx="6258851" cy="830997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858838"/>
            <a:r>
              <a:rPr 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Possible land vertical movements:</a:t>
            </a:r>
          </a:p>
          <a:p>
            <a:pPr algn="just" defTabSz="858838"/>
            <a:r>
              <a:rPr 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between 0 and +1 mm/yr (+/- 0.5 mm @2</a:t>
            </a:r>
            <a:r>
              <a:rPr lang="en-US" sz="2400" dirty="0">
                <a:solidFill>
                  <a:srgbClr val="FF0000"/>
                </a:solidFill>
                <a:latin typeface="Symbol" panose="05050102010706020507" pitchFamily="18" charset="2"/>
                <a:cs typeface="Segoe UI" panose="020B0502040204020203" pitchFamily="34" charset="0"/>
                <a:sym typeface="Symbol" pitchFamily="18" charset="2"/>
              </a:rPr>
              <a:t>s </a:t>
            </a:r>
            <a:r>
              <a:rPr 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)</a:t>
            </a:r>
            <a:endParaRPr lang="en-US" sz="24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12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547" y="3756235"/>
            <a:ext cx="3162987" cy="1779179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364" y="1381536"/>
            <a:ext cx="2081579" cy="2775439"/>
          </a:xfrm>
          <a:prstGeom prst="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98944" y="5135303"/>
            <a:ext cx="2132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Schalkenmehren</a:t>
            </a:r>
            <a:endParaRPr lang="en-GB" sz="2000" dirty="0">
              <a:solidFill>
                <a:srgbClr val="00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22008" y="4147381"/>
            <a:ext cx="1340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Burg Eltz</a:t>
            </a:r>
            <a:endParaRPr lang="en-GB" sz="2000" dirty="0">
              <a:solidFill>
                <a:srgbClr val="00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44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-23262" y="-30661"/>
            <a:ext cx="12240000" cy="6876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sz="2133"/>
          </a:p>
        </p:txBody>
      </p:sp>
      <p:sp>
        <p:nvSpPr>
          <p:cNvPr id="5124" name="AutoShape 4" descr="http://www.ecovegetal.fr/media/avantages/avantages6.jpg"/>
          <p:cNvSpPr>
            <a:spLocks noChangeAspect="1" noChangeArrowheads="1"/>
          </p:cNvSpPr>
          <p:nvPr/>
        </p:nvSpPr>
        <p:spPr bwMode="auto">
          <a:xfrm>
            <a:off x="1679578" y="-914400"/>
            <a:ext cx="2238375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6" name="AutoShape 6" descr="http://www.ecovegetal.fr/media/avantages/avantages6.jpg"/>
          <p:cNvSpPr>
            <a:spLocks noChangeAspect="1" noChangeArrowheads="1"/>
          </p:cNvSpPr>
          <p:nvPr/>
        </p:nvSpPr>
        <p:spPr bwMode="auto">
          <a:xfrm>
            <a:off x="1679578" y="-914400"/>
            <a:ext cx="2238375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30" name="AutoShape 10" descr="http://www.ecovegetal.fr/media/avantages/avantages6.jpg"/>
          <p:cNvSpPr>
            <a:spLocks noChangeAspect="1" noChangeArrowheads="1"/>
          </p:cNvSpPr>
          <p:nvPr/>
        </p:nvSpPr>
        <p:spPr bwMode="auto">
          <a:xfrm>
            <a:off x="1679578" y="-914400"/>
            <a:ext cx="2238375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Titre 2"/>
          <p:cNvSpPr txBox="1">
            <a:spLocks/>
          </p:cNvSpPr>
          <p:nvPr/>
        </p:nvSpPr>
        <p:spPr>
          <a:xfrm>
            <a:off x="1981937" y="220115"/>
            <a:ext cx="8229600" cy="5847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3200" b="1">
                <a:solidFill>
                  <a:schemeClr val="bg1"/>
                </a:solidFill>
                <a:latin typeface="Lucida Sans" panose="020B0602030504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fr-BE" dirty="0" smtClean="0"/>
              <a:t>AG </a:t>
            </a:r>
            <a:r>
              <a:rPr lang="fr-BE" dirty="0" err="1" smtClean="0"/>
              <a:t>measurements</a:t>
            </a:r>
            <a:r>
              <a:rPr lang="fr-BE" dirty="0" smtClean="0"/>
              <a:t> in Eifel</a:t>
            </a:r>
            <a:endParaRPr lang="fr-B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492" y="902340"/>
            <a:ext cx="8391545" cy="5845549"/>
          </a:xfrm>
          <a:prstGeom prst="rect">
            <a:avLst/>
          </a:prstGeom>
        </p:spPr>
      </p:pic>
      <p:sp>
        <p:nvSpPr>
          <p:cNvPr id="4" name="Isosceles Triangle 3"/>
          <p:cNvSpPr/>
          <p:nvPr/>
        </p:nvSpPr>
        <p:spPr bwMode="auto">
          <a:xfrm>
            <a:off x="3760248" y="6471821"/>
            <a:ext cx="248575" cy="230820"/>
          </a:xfrm>
          <a:prstGeom prst="triangl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Isosceles Triangle 14"/>
          <p:cNvSpPr/>
          <p:nvPr/>
        </p:nvSpPr>
        <p:spPr bwMode="auto">
          <a:xfrm>
            <a:off x="9967219" y="5434614"/>
            <a:ext cx="248575" cy="230820"/>
          </a:xfrm>
          <a:prstGeom prst="triangl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49163" y="5349969"/>
            <a:ext cx="120736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Burg Eltz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87579" y="6347779"/>
            <a:ext cx="205188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Schalkenmehren</a:t>
            </a:r>
            <a:endParaRPr lang="en-GB" sz="2000" dirty="0" smtClean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90957" y="2227341"/>
            <a:ext cx="158262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Kruft</a:t>
            </a:r>
            <a:r>
              <a:rPr lang="en-GB" sz="20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GB" sz="2000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Bahnerhof</a:t>
            </a:r>
            <a:r>
              <a:rPr lang="en-GB" sz="20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18" name="Isosceles Triangle 17"/>
          <p:cNvSpPr/>
          <p:nvPr/>
        </p:nvSpPr>
        <p:spPr bwMode="auto">
          <a:xfrm>
            <a:off x="9842931" y="2350464"/>
            <a:ext cx="248575" cy="230820"/>
          </a:xfrm>
          <a:prstGeom prst="triangl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96" y="990600"/>
            <a:ext cx="5249649" cy="4008278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10" name="Rectangle 9"/>
          <p:cNvSpPr/>
          <p:nvPr/>
        </p:nvSpPr>
        <p:spPr bwMode="auto">
          <a:xfrm>
            <a:off x="667430" y="5223398"/>
            <a:ext cx="2353797" cy="338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Hensch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et al., 2019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8649163" y="902340"/>
            <a:ext cx="3809833" cy="4032000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37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13397" y="0"/>
            <a:ext cx="12240000" cy="6876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sz="2133"/>
          </a:p>
        </p:txBody>
      </p:sp>
      <p:sp>
        <p:nvSpPr>
          <p:cNvPr id="5124" name="AutoShape 4" descr="http://www.ecovegetal.fr/media/avantages/avantages6.jpg"/>
          <p:cNvSpPr>
            <a:spLocks noChangeAspect="1" noChangeArrowheads="1"/>
          </p:cNvSpPr>
          <p:nvPr/>
        </p:nvSpPr>
        <p:spPr bwMode="auto">
          <a:xfrm>
            <a:off x="1679578" y="-914400"/>
            <a:ext cx="2238375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6" name="AutoShape 6" descr="http://www.ecovegetal.fr/media/avantages/avantages6.jpg"/>
          <p:cNvSpPr>
            <a:spLocks noChangeAspect="1" noChangeArrowheads="1"/>
          </p:cNvSpPr>
          <p:nvPr/>
        </p:nvSpPr>
        <p:spPr bwMode="auto">
          <a:xfrm>
            <a:off x="1679578" y="-914400"/>
            <a:ext cx="2238375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30" name="AutoShape 10" descr="http://www.ecovegetal.fr/media/avantages/avantages6.jpg"/>
          <p:cNvSpPr>
            <a:spLocks noChangeAspect="1" noChangeArrowheads="1"/>
          </p:cNvSpPr>
          <p:nvPr/>
        </p:nvSpPr>
        <p:spPr bwMode="auto">
          <a:xfrm>
            <a:off x="1679578" y="-914400"/>
            <a:ext cx="2238375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Titre 2"/>
          <p:cNvSpPr txBox="1">
            <a:spLocks/>
          </p:cNvSpPr>
          <p:nvPr/>
        </p:nvSpPr>
        <p:spPr>
          <a:xfrm>
            <a:off x="1162050" y="531187"/>
            <a:ext cx="9542477" cy="5847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3200" b="1">
                <a:solidFill>
                  <a:schemeClr val="bg1"/>
                </a:solidFill>
                <a:latin typeface="Lucida Sans" panose="020B0602030504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fr-BE" dirty="0" err="1" smtClean="0"/>
              <a:t>Why</a:t>
            </a:r>
            <a:r>
              <a:rPr lang="fr-BE" dirty="0" smtClean="0"/>
              <a:t> </a:t>
            </a:r>
            <a:r>
              <a:rPr lang="fr-BE" dirty="0" err="1" smtClean="0"/>
              <a:t>measuring</a:t>
            </a:r>
            <a:r>
              <a:rPr lang="fr-BE" dirty="0" smtClean="0"/>
              <a:t> </a:t>
            </a:r>
            <a:r>
              <a:rPr lang="fr-BE" dirty="0" err="1" smtClean="0"/>
              <a:t>gravity</a:t>
            </a:r>
            <a:r>
              <a:rPr lang="fr-BE" dirty="0" smtClean="0"/>
              <a:t> rates of change?</a:t>
            </a:r>
            <a:endParaRPr lang="fr-BE" dirty="0"/>
          </a:p>
        </p:txBody>
      </p:sp>
      <p:sp>
        <p:nvSpPr>
          <p:cNvPr id="2" name="ZoneTexte 1"/>
          <p:cNvSpPr txBox="1"/>
          <p:nvPr/>
        </p:nvSpPr>
        <p:spPr>
          <a:xfrm>
            <a:off x="1737708" y="2231925"/>
            <a:ext cx="8869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 </a:t>
            </a:r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upper limit on elusive vertical land motion in slowly deforming, intraplate areas </a:t>
            </a:r>
            <a:r>
              <a:rPr lang="en-US" sz="3200" i="1" dirty="0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(Van Camp et al., JGR 2011</a:t>
            </a:r>
            <a:r>
              <a:rPr lang="en-US" sz="3200" i="1" dirty="0" smtClean="0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)</a:t>
            </a:r>
            <a:endParaRPr lang="en-US" sz="3200" i="1" dirty="0">
              <a:solidFill>
                <a:srgbClr val="00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52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rgbClr val="00FFFF"/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Office\Modèles\Nouvelle présentation.pot</Template>
  <TotalTime>3277267</TotalTime>
  <Words>628</Words>
  <Application>Microsoft Office PowerPoint</Application>
  <PresentationFormat>Widescreen</PresentationFormat>
  <Paragraphs>142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Comic Sans MS</vt:lpstr>
      <vt:lpstr>Lucida Sans</vt:lpstr>
      <vt:lpstr>Segoe UI</vt:lpstr>
      <vt:lpstr>Symbol</vt:lpstr>
      <vt:lpstr>Times New Roman</vt:lpstr>
      <vt:lpstr>Wingdings</vt:lpstr>
      <vt:lpstr>Nouvelle présentation</vt:lpstr>
      <vt:lpstr>PowerPoint Presentation</vt:lpstr>
      <vt:lpstr>PowerPoint Presentation</vt:lpstr>
      <vt:lpstr>Gravity time series 2004-2012</vt:lpstr>
      <vt:lpstr>Gravity time series 2004-2012</vt:lpstr>
      <vt:lpstr>Gravity time series 2004-2012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Royal Observatory of Belgium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Thierry Camelbeeck</dc:creator>
  <cp:lastModifiedBy>Michel Van Camp</cp:lastModifiedBy>
  <cp:revision>2094</cp:revision>
  <cp:lastPrinted>2000-10-27T12:41:59Z</cp:lastPrinted>
  <dcterms:created xsi:type="dcterms:W3CDTF">2000-10-19T13:33:48Z</dcterms:created>
  <dcterms:modified xsi:type="dcterms:W3CDTF">2019-04-01T11:56:19Z</dcterms:modified>
</cp:coreProperties>
</file>