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4"/>
  </p:notesMasterIdLst>
  <p:sldIdLst>
    <p:sldId id="256" r:id="rId2"/>
    <p:sldId id="269" r:id="rId3"/>
    <p:sldId id="257" r:id="rId4"/>
    <p:sldId id="268" r:id="rId5"/>
    <p:sldId id="258" r:id="rId6"/>
    <p:sldId id="272" r:id="rId7"/>
    <p:sldId id="273" r:id="rId8"/>
    <p:sldId id="274" r:id="rId9"/>
    <p:sldId id="260" r:id="rId10"/>
    <p:sldId id="276" r:id="rId11"/>
    <p:sldId id="280" r:id="rId12"/>
    <p:sldId id="261" r:id="rId13"/>
    <p:sldId id="262" r:id="rId14"/>
    <p:sldId id="264" r:id="rId15"/>
    <p:sldId id="265" r:id="rId16"/>
    <p:sldId id="270" r:id="rId17"/>
    <p:sldId id="279" r:id="rId18"/>
    <p:sldId id="275" r:id="rId19"/>
    <p:sldId id="278" r:id="rId20"/>
    <p:sldId id="277" r:id="rId21"/>
    <p:sldId id="271" r:id="rId22"/>
    <p:sldId id="26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2" d="100"/>
          <a:sy n="72" d="100"/>
        </p:scale>
        <p:origin x="-136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6F8C03-2C06-DE46-B4D0-DAFA10DE7BB2}" type="datetimeFigureOut">
              <a:rPr lang="en-US" smtClean="0"/>
              <a:t>09/02/17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62D9E1-C0C5-A24F-BD1F-AD4D9B5B6C8B}" type="slidenum">
              <a:rPr lang="en-US" smtClean="0"/>
              <a:t>‹#›</a:t>
            </a:fld>
            <a:endParaRPr lang="en-US"/>
          </a:p>
        </p:txBody>
      </p:sp>
    </p:spTree>
    <p:extLst>
      <p:ext uri="{BB962C8B-B14F-4D97-AF65-F5344CB8AC3E}">
        <p14:creationId xmlns:p14="http://schemas.microsoft.com/office/powerpoint/2010/main" val="20005705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rPr>
              <a:t>Although</a:t>
            </a:r>
            <a:r>
              <a:rPr lang="en-US" sz="1600" b="1" baseline="0" dirty="0" smtClean="0">
                <a:solidFill>
                  <a:srgbClr val="FF0000"/>
                </a:solidFill>
              </a:rPr>
              <a:t> it might not look like it, I am NOT trying to destroy the ADF method, it is actually a very good idea. I am trying to improve it so that we can use it correctly. So, now, let’s take a closer look at some of the issues I raised. </a:t>
            </a:r>
            <a:endParaRPr lang="en-US" sz="1600" b="1"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Problems with the CDF: computed with N(ADF)/N(</a:t>
            </a:r>
            <a:r>
              <a:rPr lang="en-US" dirty="0" err="1" smtClean="0"/>
              <a:t>obs</a:t>
            </a:r>
            <a:r>
              <a:rPr lang="en-US" dirty="0" smtClean="0"/>
              <a:t>) while N(ADF) does not take into account months with 3 observations or less, N(</a:t>
            </a:r>
            <a:r>
              <a:rPr lang="en-US" dirty="0" err="1" smtClean="0"/>
              <a:t>obs</a:t>
            </a:r>
            <a:r>
              <a:rPr lang="en-US" dirty="0" smtClean="0"/>
              <a:t>) does take it into account. This changes the level of the CDF. (I’m not sure if CDF is computed with </a:t>
            </a:r>
            <a:r>
              <a:rPr lang="en-US" dirty="0" err="1" smtClean="0"/>
              <a:t>Nmonth</a:t>
            </a:r>
            <a:r>
              <a:rPr lang="en-US" dirty="0" smtClean="0"/>
              <a:t>(ADF in range)/n </a:t>
            </a:r>
            <a:r>
              <a:rPr lang="en-US" dirty="0" err="1" smtClean="0"/>
              <a:t>obs</a:t>
            </a:r>
            <a:r>
              <a:rPr lang="en-US" dirty="0" smtClean="0"/>
              <a:t> or </a:t>
            </a:r>
            <a:r>
              <a:rPr lang="en-US" dirty="0" err="1" smtClean="0"/>
              <a:t>nanaluzed</a:t>
            </a:r>
            <a:r>
              <a:rPr lang="en-US" dirty="0" smtClean="0"/>
              <a:t> (w/o the nobs&lt; 3). </a:t>
            </a:r>
          </a:p>
          <a:p>
            <a:endParaRPr lang="en-US" dirty="0"/>
          </a:p>
        </p:txBody>
      </p:sp>
      <p:sp>
        <p:nvSpPr>
          <p:cNvPr id="4" name="Slide Number Placeholder 3"/>
          <p:cNvSpPr>
            <a:spLocks noGrp="1"/>
          </p:cNvSpPr>
          <p:nvPr>
            <p:ph type="sldNum" sz="quarter" idx="10"/>
          </p:nvPr>
        </p:nvSpPr>
        <p:spPr/>
        <p:txBody>
          <a:bodyPr/>
          <a:lstStyle/>
          <a:p>
            <a:fld id="{E062D9E1-C0C5-A24F-BD1F-AD4D9B5B6C8B}" type="slidenum">
              <a:rPr lang="en-US" smtClean="0"/>
              <a:t>4</a:t>
            </a:fld>
            <a:endParaRPr lang="en-US"/>
          </a:p>
        </p:txBody>
      </p:sp>
    </p:spTree>
    <p:extLst>
      <p:ext uri="{BB962C8B-B14F-4D97-AF65-F5344CB8AC3E}">
        <p14:creationId xmlns:p14="http://schemas.microsoft.com/office/powerpoint/2010/main" val="340842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can clearly see that the input</a:t>
            </a:r>
            <a:r>
              <a:rPr lang="en-US" baseline="0" dirty="0" smtClean="0"/>
              <a:t> data to the method is also imperfect. Clearly here, Wolf observes when the Sun is active at the beginning of the dataset. </a:t>
            </a:r>
          </a:p>
          <a:p>
            <a:r>
              <a:rPr lang="en-US" baseline="0" dirty="0" smtClean="0"/>
              <a:t>In addition to that the upper graph, showing how many days are observed by an observer each month clearly show how biased a human observer can be and it is doubtful that a algorithm choosing randomly 1-f days of not observing will reproduce this bias. Because, in fact, as it is random, it does not affect too much the distribution between active and non active days, while the observer’s bias DOES affect the distribution.</a:t>
            </a:r>
            <a:endParaRPr lang="en-US" dirty="0"/>
          </a:p>
        </p:txBody>
      </p:sp>
      <p:sp>
        <p:nvSpPr>
          <p:cNvPr id="4" name="Slide Number Placeholder 3"/>
          <p:cNvSpPr>
            <a:spLocks noGrp="1"/>
          </p:cNvSpPr>
          <p:nvPr>
            <p:ph type="sldNum" sz="quarter" idx="10"/>
          </p:nvPr>
        </p:nvSpPr>
        <p:spPr/>
        <p:txBody>
          <a:bodyPr/>
          <a:lstStyle/>
          <a:p>
            <a:fld id="{E062D9E1-C0C5-A24F-BD1F-AD4D9B5B6C8B}" type="slidenum">
              <a:rPr lang="en-US" smtClean="0"/>
              <a:t>5</a:t>
            </a:fld>
            <a:endParaRPr lang="en-US"/>
          </a:p>
        </p:txBody>
      </p:sp>
    </p:spTree>
    <p:extLst>
      <p:ext uri="{BB962C8B-B14F-4D97-AF65-F5344CB8AC3E}">
        <p14:creationId xmlns:p14="http://schemas.microsoft.com/office/powerpoint/2010/main" val="372410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can clearly see that the input</a:t>
            </a:r>
            <a:r>
              <a:rPr lang="en-US" baseline="0" dirty="0" smtClean="0"/>
              <a:t> data to the method is also imperfect. </a:t>
            </a:r>
            <a:endParaRPr lang="en-US" dirty="0"/>
          </a:p>
        </p:txBody>
      </p:sp>
      <p:sp>
        <p:nvSpPr>
          <p:cNvPr id="4" name="Slide Number Placeholder 3"/>
          <p:cNvSpPr>
            <a:spLocks noGrp="1"/>
          </p:cNvSpPr>
          <p:nvPr>
            <p:ph type="sldNum" sz="quarter" idx="10"/>
          </p:nvPr>
        </p:nvSpPr>
        <p:spPr/>
        <p:txBody>
          <a:bodyPr/>
          <a:lstStyle/>
          <a:p>
            <a:fld id="{E062D9E1-C0C5-A24F-BD1F-AD4D9B5B6C8B}" type="slidenum">
              <a:rPr lang="en-US" smtClean="0"/>
              <a:t>6</a:t>
            </a:fld>
            <a:endParaRPr lang="en-US"/>
          </a:p>
        </p:txBody>
      </p:sp>
    </p:spTree>
    <p:extLst>
      <p:ext uri="{BB962C8B-B14F-4D97-AF65-F5344CB8AC3E}">
        <p14:creationId xmlns:p14="http://schemas.microsoft.com/office/powerpoint/2010/main" val="372410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can clearly see that the input</a:t>
            </a:r>
            <a:r>
              <a:rPr lang="en-US" baseline="0" dirty="0" smtClean="0"/>
              <a:t> data to the method is also imperfect. </a:t>
            </a:r>
            <a:endParaRPr lang="en-US" dirty="0"/>
          </a:p>
        </p:txBody>
      </p:sp>
      <p:sp>
        <p:nvSpPr>
          <p:cNvPr id="4" name="Slide Number Placeholder 3"/>
          <p:cNvSpPr>
            <a:spLocks noGrp="1"/>
          </p:cNvSpPr>
          <p:nvPr>
            <p:ph type="sldNum" sz="quarter" idx="10"/>
          </p:nvPr>
        </p:nvSpPr>
        <p:spPr/>
        <p:txBody>
          <a:bodyPr/>
          <a:lstStyle/>
          <a:p>
            <a:fld id="{E062D9E1-C0C5-A24F-BD1F-AD4D9B5B6C8B}" type="slidenum">
              <a:rPr lang="en-US" smtClean="0"/>
              <a:t>7</a:t>
            </a:fld>
            <a:endParaRPr lang="en-US"/>
          </a:p>
        </p:txBody>
      </p:sp>
    </p:spTree>
    <p:extLst>
      <p:ext uri="{BB962C8B-B14F-4D97-AF65-F5344CB8AC3E}">
        <p14:creationId xmlns:p14="http://schemas.microsoft.com/office/powerpoint/2010/main" val="3724103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a:t>
            </a:r>
            <a:r>
              <a:rPr lang="en-US" baseline="0" dirty="0" smtClean="0"/>
              <a:t> of a </a:t>
            </a:r>
            <a:r>
              <a:rPr lang="en-US" baseline="0" smtClean="0"/>
              <a:t>good observer.</a:t>
            </a:r>
            <a:endParaRPr lang="en-US" dirty="0"/>
          </a:p>
        </p:txBody>
      </p:sp>
      <p:sp>
        <p:nvSpPr>
          <p:cNvPr id="4" name="Slide Number Placeholder 3"/>
          <p:cNvSpPr>
            <a:spLocks noGrp="1"/>
          </p:cNvSpPr>
          <p:nvPr>
            <p:ph type="sldNum" sz="quarter" idx="10"/>
          </p:nvPr>
        </p:nvSpPr>
        <p:spPr/>
        <p:txBody>
          <a:bodyPr/>
          <a:lstStyle/>
          <a:p>
            <a:fld id="{E062D9E1-C0C5-A24F-BD1F-AD4D9B5B6C8B}" type="slidenum">
              <a:rPr lang="en-US" smtClean="0"/>
              <a:t>8</a:t>
            </a:fld>
            <a:endParaRPr lang="en-US"/>
          </a:p>
        </p:txBody>
      </p:sp>
    </p:spTree>
    <p:extLst>
      <p:ext uri="{BB962C8B-B14F-4D97-AF65-F5344CB8AC3E}">
        <p14:creationId xmlns:p14="http://schemas.microsoft.com/office/powerpoint/2010/main" val="3724103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all observers except </a:t>
            </a:r>
            <a:r>
              <a:rPr lang="en-US" baseline="0" dirty="0" err="1" smtClean="0"/>
              <a:t>Quimby</a:t>
            </a:r>
            <a:r>
              <a:rPr lang="en-US" baseline="0" dirty="0" smtClean="0"/>
              <a:t> and </a:t>
            </a:r>
            <a:r>
              <a:rPr lang="en-US" baseline="0" dirty="0" err="1" smtClean="0"/>
              <a:t>Wolfer</a:t>
            </a:r>
            <a:r>
              <a:rPr lang="en-US" baseline="0" dirty="0" smtClean="0"/>
              <a:t>, that are calibrated on overlapping periods, the usual method is consistent with the values indicated by </a:t>
            </a:r>
            <a:r>
              <a:rPr lang="en-US" baseline="0" dirty="0" err="1" smtClean="0"/>
              <a:t>Usoskin</a:t>
            </a:r>
            <a:r>
              <a:rPr lang="en-US" baseline="0" dirty="0" smtClean="0"/>
              <a:t> et al. (2016). For </a:t>
            </a:r>
            <a:r>
              <a:rPr lang="en-US" baseline="0" dirty="0" err="1" smtClean="0"/>
              <a:t>Quimby</a:t>
            </a:r>
            <a:r>
              <a:rPr lang="en-US" baseline="0" dirty="0" smtClean="0"/>
              <a:t> and </a:t>
            </a:r>
            <a:r>
              <a:rPr lang="en-US" baseline="0" dirty="0" err="1" smtClean="0"/>
              <a:t>Wolfer</a:t>
            </a:r>
            <a:r>
              <a:rPr lang="en-US" baseline="0" dirty="0" smtClean="0"/>
              <a:t> it works perfectly with the reduced time intervals. However, it is clear that when you take the full period for these observers the results are not reproduced. This is due to the fact that each cycle is different and does not contain the same fraction of “low activity days” (0.1-0.4) and higher activity days (0.6-0.9-1)….Taking full cycles is not enough to avoid the bias introduced. </a:t>
            </a:r>
          </a:p>
          <a:p>
            <a:endParaRPr lang="en-US" baseline="0" dirty="0" smtClean="0"/>
          </a:p>
          <a:p>
            <a:r>
              <a:rPr lang="en-US" baseline="0" dirty="0" smtClean="0"/>
              <a:t>In the two previous slides you can see that the calibration curves (RGO with </a:t>
            </a:r>
            <a:r>
              <a:rPr lang="en-US" baseline="0" dirty="0" err="1" smtClean="0"/>
              <a:t>Ss</a:t>
            </a:r>
            <a:r>
              <a:rPr lang="en-US" baseline="0" dirty="0" smtClean="0"/>
              <a:t>=0,10,20, 50, f=1) are displaced in the Y-axis if you do not take the same time period. This is due to this difference in fraction of “different regime days” between the different time periods used for calibration. </a:t>
            </a:r>
            <a:endParaRPr lang="en-US" dirty="0"/>
          </a:p>
        </p:txBody>
      </p:sp>
      <p:sp>
        <p:nvSpPr>
          <p:cNvPr id="4" name="Slide Number Placeholder 3"/>
          <p:cNvSpPr>
            <a:spLocks noGrp="1"/>
          </p:cNvSpPr>
          <p:nvPr>
            <p:ph type="sldNum" sz="quarter" idx="10"/>
          </p:nvPr>
        </p:nvSpPr>
        <p:spPr/>
        <p:txBody>
          <a:bodyPr/>
          <a:lstStyle/>
          <a:p>
            <a:fld id="{E062D9E1-C0C5-A24F-BD1F-AD4D9B5B6C8B}" type="slidenum">
              <a:rPr lang="en-US" smtClean="0"/>
              <a:t>15</a:t>
            </a:fld>
            <a:endParaRPr lang="en-US"/>
          </a:p>
        </p:txBody>
      </p:sp>
    </p:spTree>
    <p:extLst>
      <p:ext uri="{BB962C8B-B14F-4D97-AF65-F5344CB8AC3E}">
        <p14:creationId xmlns:p14="http://schemas.microsoft.com/office/powerpoint/2010/main" val="216363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Thursday 9 February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Thursday 9 February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Thursday 9 February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Thursday 9 February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Thursday 9 February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Thursday 9 February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Thursday 9 February 17</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Thursday 9 February 17</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Thursday 9 February 17</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Thursday 9 February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Thursday 9 February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Thursday 9 February 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549777"/>
            <a:ext cx="10255308" cy="2727935"/>
          </a:xfrm>
        </p:spPr>
        <p:txBody>
          <a:bodyPr/>
          <a:lstStyle/>
          <a:p>
            <a:r>
              <a:rPr lang="en-US" dirty="0" smtClean="0"/>
              <a:t>How to BEST (BETTER) concatenate Sunspot series ?</a:t>
            </a:r>
            <a:endParaRPr lang="en-US" dirty="0"/>
          </a:p>
        </p:txBody>
      </p:sp>
      <p:sp>
        <p:nvSpPr>
          <p:cNvPr id="3" name="Subtitle 2"/>
          <p:cNvSpPr>
            <a:spLocks noGrp="1"/>
          </p:cNvSpPr>
          <p:nvPr>
            <p:ph type="subTitle" idx="1"/>
          </p:nvPr>
        </p:nvSpPr>
        <p:spPr>
          <a:xfrm>
            <a:off x="685800" y="4263520"/>
            <a:ext cx="6400800" cy="1752600"/>
          </a:xfrm>
        </p:spPr>
        <p:txBody>
          <a:bodyPr/>
          <a:lstStyle/>
          <a:p>
            <a:r>
              <a:rPr lang="en-US" dirty="0" smtClean="0"/>
              <a:t>L. </a:t>
            </a:r>
            <a:r>
              <a:rPr lang="en-US" dirty="0" err="1" smtClean="0"/>
              <a:t>Lefèvre</a:t>
            </a:r>
            <a:endParaRPr lang="en-US" dirty="0"/>
          </a:p>
          <a:p>
            <a:r>
              <a:rPr lang="en-US" dirty="0" smtClean="0"/>
              <a:t>F. </a:t>
            </a:r>
            <a:r>
              <a:rPr lang="en-US" dirty="0" err="1" smtClean="0"/>
              <a:t>Clette</a:t>
            </a:r>
            <a:endParaRPr lang="en-US" dirty="0"/>
          </a:p>
        </p:txBody>
      </p:sp>
    </p:spTree>
    <p:extLst>
      <p:ext uri="{BB962C8B-B14F-4D97-AF65-F5344CB8AC3E}">
        <p14:creationId xmlns:p14="http://schemas.microsoft.com/office/powerpoint/2010/main" val="34201672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ADF versus activity regime (GN)</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8156" r="5376" b="13088"/>
          <a:stretch/>
        </p:blipFill>
        <p:spPr>
          <a:xfrm>
            <a:off x="195353" y="2227205"/>
            <a:ext cx="4521666" cy="376347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1551" y="1827694"/>
            <a:ext cx="4829510" cy="4829510"/>
          </a:xfrm>
          <a:prstGeom prst="rect">
            <a:avLst/>
          </a:prstGeom>
        </p:spPr>
      </p:pic>
      <p:sp>
        <p:nvSpPr>
          <p:cNvPr id="6" name="TextBox 5"/>
          <p:cNvSpPr txBox="1"/>
          <p:nvPr/>
        </p:nvSpPr>
        <p:spPr>
          <a:xfrm>
            <a:off x="758248" y="6218173"/>
            <a:ext cx="3355249" cy="369332"/>
          </a:xfrm>
          <a:prstGeom prst="rect">
            <a:avLst/>
          </a:prstGeom>
          <a:noFill/>
        </p:spPr>
        <p:txBody>
          <a:bodyPr wrap="square" rtlCol="0">
            <a:spAutoFit/>
          </a:bodyPr>
          <a:lstStyle/>
          <a:p>
            <a:r>
              <a:rPr lang="en-US" dirty="0" err="1" smtClean="0"/>
              <a:t>Wolfer</a:t>
            </a:r>
            <a:endParaRPr lang="en-US" dirty="0"/>
          </a:p>
        </p:txBody>
      </p:sp>
      <p:sp>
        <p:nvSpPr>
          <p:cNvPr id="7" name="TextBox 6"/>
          <p:cNvSpPr txBox="1"/>
          <p:nvPr/>
        </p:nvSpPr>
        <p:spPr>
          <a:xfrm>
            <a:off x="5175044" y="6218173"/>
            <a:ext cx="2615957" cy="369332"/>
          </a:xfrm>
          <a:prstGeom prst="rect">
            <a:avLst/>
          </a:prstGeom>
          <a:noFill/>
        </p:spPr>
        <p:txBody>
          <a:bodyPr wrap="square" rtlCol="0">
            <a:spAutoFit/>
          </a:bodyPr>
          <a:lstStyle/>
          <a:p>
            <a:r>
              <a:rPr lang="en-US" dirty="0" smtClean="0"/>
              <a:t>Winkler</a:t>
            </a:r>
            <a:endParaRPr lang="en-US" dirty="0"/>
          </a:p>
        </p:txBody>
      </p:sp>
      <p:sp>
        <p:nvSpPr>
          <p:cNvPr id="8" name="TextBox 7"/>
          <p:cNvSpPr txBox="1"/>
          <p:nvPr/>
        </p:nvSpPr>
        <p:spPr>
          <a:xfrm>
            <a:off x="1876664" y="1524000"/>
            <a:ext cx="3980804" cy="646331"/>
          </a:xfrm>
          <a:prstGeom prst="rect">
            <a:avLst/>
          </a:prstGeom>
          <a:noFill/>
        </p:spPr>
        <p:txBody>
          <a:bodyPr wrap="square" rtlCol="0">
            <a:spAutoFit/>
          </a:bodyPr>
          <a:lstStyle/>
          <a:p>
            <a:r>
              <a:rPr lang="en-US" dirty="0" smtClean="0"/>
              <a:t>How can we determine relations between observers at maxima ?</a:t>
            </a:r>
            <a:endParaRPr lang="en-US" dirty="0"/>
          </a:p>
        </p:txBody>
      </p:sp>
    </p:spTree>
    <p:extLst>
      <p:ext uri="{BB962C8B-B14F-4D97-AF65-F5344CB8AC3E}">
        <p14:creationId xmlns:p14="http://schemas.microsoft.com/office/powerpoint/2010/main" val="17944867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a:t>
            </a:r>
            <a:endParaRPr lang="en-US" dirty="0"/>
          </a:p>
        </p:txBody>
      </p:sp>
      <p:pic>
        <p:nvPicPr>
          <p:cNvPr id="4" name="Content Placeholder 3" descr="wolfmms.png"/>
          <p:cNvPicPr>
            <a:picLocks noGrp="1" noChangeAspect="1"/>
          </p:cNvPicPr>
          <p:nvPr>
            <p:ph idx="1"/>
          </p:nvPr>
        </p:nvPicPr>
        <p:blipFill>
          <a:blip r:embed="rId2">
            <a:extLst>
              <a:ext uri="{28A0092B-C50C-407E-A947-70E740481C1C}">
                <a14:useLocalDpi xmlns:a14="http://schemas.microsoft.com/office/drawing/2010/main" val="0"/>
              </a:ext>
            </a:extLst>
          </a:blip>
          <a:srcRect t="617" b="617"/>
          <a:stretch>
            <a:fillRect/>
          </a:stretch>
        </p:blipFill>
        <p:spPr/>
      </p:pic>
      <p:cxnSp>
        <p:nvCxnSpPr>
          <p:cNvPr id="6" name="Straight Connector 5"/>
          <p:cNvCxnSpPr/>
          <p:nvPr/>
        </p:nvCxnSpPr>
        <p:spPr>
          <a:xfrm flipV="1">
            <a:off x="1516497" y="5327154"/>
            <a:ext cx="6350329" cy="1895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20307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 histograms</a:t>
            </a:r>
            <a:endParaRPr lang="en-US" dirty="0"/>
          </a:p>
        </p:txBody>
      </p:sp>
      <p:pic>
        <p:nvPicPr>
          <p:cNvPr id="4" name="Content Placeholder 3" descr="wolfer_HISTO_SN_ADF_0.8_20170131.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815" t="5934" r="6509" b="10560"/>
          <a:stretch/>
        </p:blipFill>
        <p:spPr>
          <a:xfrm>
            <a:off x="227475" y="1668291"/>
            <a:ext cx="3876348" cy="2824718"/>
          </a:xfrm>
        </p:spPr>
      </p:pic>
      <p:pic>
        <p:nvPicPr>
          <p:cNvPr id="5" name="Picture 4" descr="wolfer_HISTO_SN_ADF_0.9_201701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3823" y="1334421"/>
            <a:ext cx="4411711" cy="3529369"/>
          </a:xfrm>
          <a:prstGeom prst="rect">
            <a:avLst/>
          </a:prstGeom>
        </p:spPr>
      </p:pic>
      <p:pic>
        <p:nvPicPr>
          <p:cNvPr id="3" name="Picture 2" descr="wolfer_HISTO_SN_ADF_0.2_201702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400" y="4791610"/>
            <a:ext cx="2582987" cy="2066390"/>
          </a:xfrm>
          <a:prstGeom prst="rect">
            <a:avLst/>
          </a:prstGeom>
        </p:spPr>
      </p:pic>
      <p:pic>
        <p:nvPicPr>
          <p:cNvPr id="6" name="Picture 5" descr="wolfer_HISTO_SN_ADF_0.4_2017020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3991" y="4760536"/>
            <a:ext cx="2621829" cy="2097463"/>
          </a:xfrm>
          <a:prstGeom prst="rect">
            <a:avLst/>
          </a:prstGeom>
        </p:spPr>
      </p:pic>
      <p:pic>
        <p:nvPicPr>
          <p:cNvPr id="7" name="Picture 6" descr="wolfer_HISTO_SN_ADF_0.6_2017020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3293" y="4705016"/>
            <a:ext cx="2809714" cy="2247771"/>
          </a:xfrm>
          <a:prstGeom prst="rect">
            <a:avLst/>
          </a:prstGeom>
        </p:spPr>
      </p:pic>
    </p:spTree>
    <p:extLst>
      <p:ext uri="{BB962C8B-B14F-4D97-AF65-F5344CB8AC3E}">
        <p14:creationId xmlns:p14="http://schemas.microsoft.com/office/powerpoint/2010/main" val="38359939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the calibration period</a:t>
            </a:r>
            <a:endParaRPr lang="en-US" dirty="0"/>
          </a:p>
        </p:txBody>
      </p:sp>
      <p:pic>
        <p:nvPicPr>
          <p:cNvPr id="4" name="Content Placeholder 3" descr="wolfer_CDF_20170131_FRAC_WOLFER_SPEC.png"/>
          <p:cNvPicPr>
            <a:picLocks noGrp="1" noChangeAspect="1"/>
          </p:cNvPicPr>
          <p:nvPr>
            <p:ph idx="1"/>
          </p:nvPr>
        </p:nvPicPr>
        <p:blipFill rotWithShape="1">
          <a:blip r:embed="rId2">
            <a:extLst>
              <a:ext uri="{28A0092B-C50C-407E-A947-70E740481C1C}">
                <a14:useLocalDpi xmlns:a14="http://schemas.microsoft.com/office/drawing/2010/main" val="0"/>
              </a:ext>
            </a:extLst>
          </a:blip>
          <a:srcRect t="6064" b="11336"/>
          <a:stretch/>
        </p:blipFill>
        <p:spPr>
          <a:xfrm>
            <a:off x="284343" y="1524000"/>
            <a:ext cx="5459388" cy="3607566"/>
          </a:xfrm>
        </p:spPr>
      </p:pic>
      <p:pic>
        <p:nvPicPr>
          <p:cNvPr id="5" name="Picture 4" descr="wolfer_CDF_20170127_FRAC_OB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6971" y="3203876"/>
            <a:ext cx="5065307" cy="4052245"/>
          </a:xfrm>
          <a:prstGeom prst="rect">
            <a:avLst/>
          </a:prstGeom>
        </p:spPr>
      </p:pic>
      <p:sp>
        <p:nvSpPr>
          <p:cNvPr id="6" name="TextBox 5"/>
          <p:cNvSpPr txBox="1"/>
          <p:nvPr/>
        </p:nvSpPr>
        <p:spPr>
          <a:xfrm>
            <a:off x="5522507" y="3203876"/>
            <a:ext cx="3879771" cy="369332"/>
          </a:xfrm>
          <a:prstGeom prst="rect">
            <a:avLst/>
          </a:prstGeom>
          <a:noFill/>
        </p:spPr>
        <p:txBody>
          <a:bodyPr wrap="square" rtlCol="0">
            <a:spAutoFit/>
          </a:bodyPr>
          <a:lstStyle/>
          <a:p>
            <a:r>
              <a:rPr lang="en-US" dirty="0" smtClean="0"/>
              <a:t>Calibration period : 1900-1976</a:t>
            </a:r>
            <a:endParaRPr lang="en-US" dirty="0"/>
          </a:p>
        </p:txBody>
      </p:sp>
      <p:sp>
        <p:nvSpPr>
          <p:cNvPr id="7" name="TextBox 6"/>
          <p:cNvSpPr txBox="1"/>
          <p:nvPr/>
        </p:nvSpPr>
        <p:spPr>
          <a:xfrm>
            <a:off x="638915" y="5079606"/>
            <a:ext cx="3879771" cy="369332"/>
          </a:xfrm>
          <a:prstGeom prst="rect">
            <a:avLst/>
          </a:prstGeom>
          <a:noFill/>
        </p:spPr>
        <p:txBody>
          <a:bodyPr wrap="square" rtlCol="0">
            <a:spAutoFit/>
          </a:bodyPr>
          <a:lstStyle/>
          <a:p>
            <a:r>
              <a:rPr lang="en-US" dirty="0" smtClean="0"/>
              <a:t>Calibration period : 1900-1928</a:t>
            </a:r>
          </a:p>
        </p:txBody>
      </p:sp>
      <p:sp>
        <p:nvSpPr>
          <p:cNvPr id="8" name="TextBox 7"/>
          <p:cNvSpPr txBox="1"/>
          <p:nvPr/>
        </p:nvSpPr>
        <p:spPr>
          <a:xfrm>
            <a:off x="5990161" y="1744122"/>
            <a:ext cx="2407438" cy="923330"/>
          </a:xfrm>
          <a:prstGeom prst="rect">
            <a:avLst/>
          </a:prstGeom>
          <a:noFill/>
        </p:spPr>
        <p:txBody>
          <a:bodyPr wrap="square" rtlCol="0">
            <a:spAutoFit/>
          </a:bodyPr>
          <a:lstStyle/>
          <a:p>
            <a:r>
              <a:rPr lang="en-US" dirty="0" err="1" smtClean="0"/>
              <a:t>Wolfer</a:t>
            </a:r>
            <a:r>
              <a:rPr lang="en-US" dirty="0" smtClean="0"/>
              <a:t> is supposed to have a threshold of 6(0-12).</a:t>
            </a:r>
            <a:endParaRPr lang="en-US" dirty="0"/>
          </a:p>
        </p:txBody>
      </p:sp>
    </p:spTree>
    <p:extLst>
      <p:ext uri="{BB962C8B-B14F-4D97-AF65-F5344CB8AC3E}">
        <p14:creationId xmlns:p14="http://schemas.microsoft.com/office/powerpoint/2010/main" val="7826456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the calibration period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9308" y="1524000"/>
            <a:ext cx="4509457" cy="360756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6971" y="3203876"/>
            <a:ext cx="5065306" cy="4052245"/>
          </a:xfrm>
          <a:prstGeom prst="rect">
            <a:avLst/>
          </a:prstGeom>
        </p:spPr>
      </p:pic>
      <p:sp>
        <p:nvSpPr>
          <p:cNvPr id="6" name="TextBox 5"/>
          <p:cNvSpPr txBox="1"/>
          <p:nvPr/>
        </p:nvSpPr>
        <p:spPr>
          <a:xfrm>
            <a:off x="5522507" y="3203876"/>
            <a:ext cx="3879771" cy="369332"/>
          </a:xfrm>
          <a:prstGeom prst="rect">
            <a:avLst/>
          </a:prstGeom>
          <a:noFill/>
        </p:spPr>
        <p:txBody>
          <a:bodyPr wrap="square" rtlCol="0">
            <a:spAutoFit/>
          </a:bodyPr>
          <a:lstStyle/>
          <a:p>
            <a:r>
              <a:rPr lang="en-US" dirty="0" smtClean="0"/>
              <a:t>Calibration period : 1900-1976</a:t>
            </a:r>
            <a:endParaRPr lang="en-US" dirty="0"/>
          </a:p>
        </p:txBody>
      </p:sp>
      <p:sp>
        <p:nvSpPr>
          <p:cNvPr id="7" name="TextBox 6"/>
          <p:cNvSpPr txBox="1"/>
          <p:nvPr/>
        </p:nvSpPr>
        <p:spPr>
          <a:xfrm>
            <a:off x="638915" y="5079606"/>
            <a:ext cx="3879771" cy="369332"/>
          </a:xfrm>
          <a:prstGeom prst="rect">
            <a:avLst/>
          </a:prstGeom>
          <a:noFill/>
        </p:spPr>
        <p:txBody>
          <a:bodyPr wrap="square" rtlCol="0">
            <a:spAutoFit/>
          </a:bodyPr>
          <a:lstStyle/>
          <a:p>
            <a:r>
              <a:rPr lang="en-US" dirty="0" smtClean="0"/>
              <a:t>Calibration period : 1900-1921</a:t>
            </a:r>
          </a:p>
        </p:txBody>
      </p:sp>
      <p:sp>
        <p:nvSpPr>
          <p:cNvPr id="8" name="TextBox 7"/>
          <p:cNvSpPr txBox="1"/>
          <p:nvPr/>
        </p:nvSpPr>
        <p:spPr>
          <a:xfrm>
            <a:off x="5990161" y="1744122"/>
            <a:ext cx="2407438" cy="923330"/>
          </a:xfrm>
          <a:prstGeom prst="rect">
            <a:avLst/>
          </a:prstGeom>
          <a:noFill/>
        </p:spPr>
        <p:txBody>
          <a:bodyPr wrap="square" rtlCol="0">
            <a:spAutoFit/>
          </a:bodyPr>
          <a:lstStyle/>
          <a:p>
            <a:r>
              <a:rPr lang="en-US" dirty="0" err="1" smtClean="0"/>
              <a:t>Quimby</a:t>
            </a:r>
            <a:r>
              <a:rPr lang="en-US" dirty="0" smtClean="0"/>
              <a:t> is supposed to have a threshold of 22(16-28).</a:t>
            </a:r>
            <a:endParaRPr lang="en-US" dirty="0"/>
          </a:p>
        </p:txBody>
      </p:sp>
    </p:spTree>
    <p:extLst>
      <p:ext uri="{BB962C8B-B14F-4D97-AF65-F5344CB8AC3E}">
        <p14:creationId xmlns:p14="http://schemas.microsoft.com/office/powerpoint/2010/main" val="6399486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the Calibration period</a:t>
            </a:r>
            <a:endParaRPr lang="en-US" dirty="0"/>
          </a:p>
        </p:txBody>
      </p:sp>
      <p:pic>
        <p:nvPicPr>
          <p:cNvPr id="4" name="Content Placeholder 3" descr="wolf_CDF_20170127_FRAC_WOLF.png"/>
          <p:cNvPicPr>
            <a:picLocks noGrp="1" noChangeAspect="1"/>
          </p:cNvPicPr>
          <p:nvPr>
            <p:ph idx="1"/>
          </p:nvPr>
        </p:nvPicPr>
        <p:blipFill rotWithShape="1">
          <a:blip r:embed="rId3">
            <a:extLst>
              <a:ext uri="{28A0092B-C50C-407E-A947-70E740481C1C}">
                <a14:useLocalDpi xmlns:a14="http://schemas.microsoft.com/office/drawing/2010/main" val="0"/>
              </a:ext>
            </a:extLst>
          </a:blip>
          <a:srcRect t="8815" b="10846"/>
          <a:stretch/>
        </p:blipFill>
        <p:spPr>
          <a:xfrm>
            <a:off x="457200" y="1327049"/>
            <a:ext cx="8229600" cy="5289238"/>
          </a:xfrm>
        </p:spPr>
      </p:pic>
      <p:sp>
        <p:nvSpPr>
          <p:cNvPr id="5" name="TextBox 4"/>
          <p:cNvSpPr txBox="1"/>
          <p:nvPr/>
        </p:nvSpPr>
        <p:spPr>
          <a:xfrm>
            <a:off x="533025" y="6270825"/>
            <a:ext cx="2689530" cy="369332"/>
          </a:xfrm>
          <a:prstGeom prst="rect">
            <a:avLst/>
          </a:prstGeom>
          <a:noFill/>
        </p:spPr>
        <p:txBody>
          <a:bodyPr wrap="square" rtlCol="0">
            <a:spAutoFit/>
          </a:bodyPr>
          <a:lstStyle/>
          <a:p>
            <a:r>
              <a:rPr lang="en-US" dirty="0" smtClean="0"/>
              <a:t>1900-1976: 45(36-53)</a:t>
            </a:r>
            <a:endParaRPr lang="en-US" dirty="0"/>
          </a:p>
        </p:txBody>
      </p:sp>
    </p:spTree>
    <p:extLst>
      <p:ext uri="{BB962C8B-B14F-4D97-AF65-F5344CB8AC3E}">
        <p14:creationId xmlns:p14="http://schemas.microsoft.com/office/powerpoint/2010/main" val="29112570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BACKBONE METHOD</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110271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ADF versus activity regime (GN)</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5802" r="5963" b="13097"/>
          <a:stretch/>
        </p:blipFill>
        <p:spPr>
          <a:xfrm>
            <a:off x="255319" y="2321995"/>
            <a:ext cx="4445820" cy="3834248"/>
          </a:xfrm>
        </p:spPr>
      </p:pic>
      <p:sp>
        <p:nvSpPr>
          <p:cNvPr id="6" name="TextBox 5"/>
          <p:cNvSpPr txBox="1"/>
          <p:nvPr/>
        </p:nvSpPr>
        <p:spPr>
          <a:xfrm>
            <a:off x="758248" y="6218173"/>
            <a:ext cx="3355249" cy="369332"/>
          </a:xfrm>
          <a:prstGeom prst="rect">
            <a:avLst/>
          </a:prstGeom>
          <a:noFill/>
        </p:spPr>
        <p:txBody>
          <a:bodyPr wrap="square" rtlCol="0">
            <a:spAutoFit/>
          </a:bodyPr>
          <a:lstStyle/>
          <a:p>
            <a:r>
              <a:rPr lang="en-US" dirty="0" err="1" smtClean="0"/>
              <a:t>Wolfer</a:t>
            </a:r>
            <a:endParaRPr lang="en-US" dirty="0"/>
          </a:p>
        </p:txBody>
      </p:sp>
      <p:sp>
        <p:nvSpPr>
          <p:cNvPr id="8" name="TextBox 7"/>
          <p:cNvSpPr txBox="1"/>
          <p:nvPr/>
        </p:nvSpPr>
        <p:spPr>
          <a:xfrm>
            <a:off x="777204" y="1524000"/>
            <a:ext cx="3980804" cy="369332"/>
          </a:xfrm>
          <a:prstGeom prst="rect">
            <a:avLst/>
          </a:prstGeom>
          <a:noFill/>
        </p:spPr>
        <p:txBody>
          <a:bodyPr wrap="square" rtlCol="0">
            <a:spAutoFit/>
          </a:bodyPr>
          <a:lstStyle/>
          <a:p>
            <a:r>
              <a:rPr lang="en-US" dirty="0" smtClean="0"/>
              <a:t>Relations at maxima not well defined</a:t>
            </a:r>
            <a:endParaRPr lang="en-US" dirty="0"/>
          </a:p>
        </p:txBody>
      </p:sp>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119" y="4259272"/>
            <a:ext cx="2957686" cy="236614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6143" y="1524000"/>
            <a:ext cx="3545380" cy="2836304"/>
          </a:xfrm>
          <a:prstGeom prst="rect">
            <a:avLst/>
          </a:prstGeom>
        </p:spPr>
      </p:pic>
    </p:spTree>
    <p:extLst>
      <p:ext uri="{BB962C8B-B14F-4D97-AF65-F5344CB8AC3E}">
        <p14:creationId xmlns:p14="http://schemas.microsoft.com/office/powerpoint/2010/main" val="39521014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lfHist_8.0_201702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3937" y="2258191"/>
            <a:ext cx="2612752" cy="261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9389" y="1979148"/>
            <a:ext cx="2669626" cy="2669626"/>
          </a:xfrm>
          <a:prstGeom prst="rect">
            <a:avLst/>
          </a:prstGeom>
        </p:spPr>
      </p:pic>
      <p:sp>
        <p:nvSpPr>
          <p:cNvPr id="2" name="Title 1"/>
          <p:cNvSpPr>
            <a:spLocks noGrp="1"/>
          </p:cNvSpPr>
          <p:nvPr>
            <p:ph type="title"/>
          </p:nvPr>
        </p:nvSpPr>
        <p:spPr/>
        <p:txBody>
          <a:bodyPr/>
          <a:lstStyle/>
          <a:p>
            <a:r>
              <a:rPr lang="en-US" dirty="0" smtClean="0"/>
              <a:t>SS Versus ADF</a:t>
            </a:r>
            <a:endParaRPr lang="en-US" dirty="0"/>
          </a:p>
        </p:txBody>
      </p:sp>
      <p:sp>
        <p:nvSpPr>
          <p:cNvPr id="3" name="Content Placeholder 2"/>
          <p:cNvSpPr>
            <a:spLocks noGrp="1"/>
          </p:cNvSpPr>
          <p:nvPr>
            <p:ph idx="1"/>
          </p:nvPr>
        </p:nvSpPr>
        <p:spPr/>
        <p:txBody>
          <a:bodyPr/>
          <a:lstStyle/>
          <a:p>
            <a:r>
              <a:rPr lang="en-US" dirty="0" smtClean="0"/>
              <a:t>Comparison of ADF versus </a:t>
            </a:r>
            <a:r>
              <a:rPr lang="en-US" dirty="0" err="1" smtClean="0"/>
              <a:t>Svalgaard</a:t>
            </a:r>
            <a:r>
              <a:rPr lang="en-US" dirty="0" smtClean="0"/>
              <a:t> backbone method. </a:t>
            </a:r>
            <a:r>
              <a:rPr lang="en-US" dirty="0"/>
              <a:t>D</a:t>
            </a:r>
            <a:r>
              <a:rPr lang="en-US" dirty="0" smtClean="0"/>
              <a:t>ifferences between maxima.</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54" y="2786803"/>
            <a:ext cx="4473665" cy="4473665"/>
          </a:xfrm>
          <a:prstGeom prst="rect">
            <a:avLst/>
          </a:prstGeom>
        </p:spPr>
      </p:pic>
      <p:pic>
        <p:nvPicPr>
          <p:cNvPr id="7" name="Picture 6" descr="WolfHist_9.0_2017020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4712" y="4648774"/>
            <a:ext cx="2209226" cy="2209226"/>
          </a:xfrm>
          <a:prstGeom prst="rect">
            <a:avLst/>
          </a:prstGeom>
        </p:spPr>
      </p:pic>
    </p:spTree>
    <p:extLst>
      <p:ext uri="{BB962C8B-B14F-4D97-AF65-F5344CB8AC3E}">
        <p14:creationId xmlns:p14="http://schemas.microsoft.com/office/powerpoint/2010/main" val="42522208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314133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ADF METHOD</a:t>
            </a:r>
            <a:endParaRPr lang="en-US" dirty="0"/>
          </a:p>
        </p:txBody>
      </p:sp>
      <p:sp>
        <p:nvSpPr>
          <p:cNvPr id="3" name="Text Placeholder 2"/>
          <p:cNvSpPr>
            <a:spLocks noGrp="1"/>
          </p:cNvSpPr>
          <p:nvPr>
            <p:ph type="body" idx="1"/>
          </p:nvPr>
        </p:nvSpPr>
        <p:spPr/>
        <p:txBody>
          <a:bodyPr/>
          <a:lstStyle/>
          <a:p>
            <a:r>
              <a:rPr lang="en-US" dirty="0" smtClean="0"/>
              <a:t>Active Day Fraction</a:t>
            </a:r>
            <a:endParaRPr lang="en-US" dirty="0"/>
          </a:p>
        </p:txBody>
      </p:sp>
    </p:spTree>
    <p:extLst>
      <p:ext uri="{BB962C8B-B14F-4D97-AF65-F5344CB8AC3E}">
        <p14:creationId xmlns:p14="http://schemas.microsoft.com/office/powerpoint/2010/main" val="31741038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038731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As already mentioned several times, using yearly averages to compare datasets is not the best idea.</a:t>
            </a:r>
          </a:p>
          <a:p>
            <a:r>
              <a:rPr lang="en-US" dirty="0" smtClean="0"/>
              <a:t>It is probably best to work on daily data and only compute monthly and yearly averages ONCE the studies have been made on daily data.</a:t>
            </a:r>
          </a:p>
          <a:p>
            <a:r>
              <a:rPr lang="en-US" dirty="0" smtClean="0"/>
              <a:t>However, data are never perfect, and techniques must adapt to the quality of the observations.</a:t>
            </a:r>
            <a:endParaRPr lang="en-US" dirty="0"/>
          </a:p>
        </p:txBody>
      </p:sp>
    </p:spTree>
    <p:extLst>
      <p:ext uri="{BB962C8B-B14F-4D97-AF65-F5344CB8AC3E}">
        <p14:creationId xmlns:p14="http://schemas.microsoft.com/office/powerpoint/2010/main" val="33047666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 mixed method possible ?</a:t>
            </a:r>
            <a:endParaRPr lang="en-US" dirty="0"/>
          </a:p>
        </p:txBody>
      </p:sp>
      <p:sp>
        <p:nvSpPr>
          <p:cNvPr id="3" name="Content Placeholder 2"/>
          <p:cNvSpPr>
            <a:spLocks noGrp="1"/>
          </p:cNvSpPr>
          <p:nvPr>
            <p:ph idx="1"/>
          </p:nvPr>
        </p:nvSpPr>
        <p:spPr/>
        <p:txBody>
          <a:bodyPr/>
          <a:lstStyle/>
          <a:p>
            <a:r>
              <a:rPr lang="en-US" dirty="0" err="1" smtClean="0"/>
              <a:t>Adaptative</a:t>
            </a:r>
            <a:r>
              <a:rPr lang="en-US" dirty="0" smtClean="0"/>
              <a:t> k factor, depending on the regime of activity and also, we need to take care of the evolution of the relation (whatever it is) with time.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827" y="2786808"/>
            <a:ext cx="4473665" cy="4473665"/>
          </a:xfrm>
          <a:prstGeom prst="rect">
            <a:avLst/>
          </a:prstGeom>
        </p:spPr>
      </p:pic>
    </p:spTree>
    <p:extLst>
      <p:ext uri="{BB962C8B-B14F-4D97-AF65-F5344CB8AC3E}">
        <p14:creationId xmlns:p14="http://schemas.microsoft.com/office/powerpoint/2010/main" val="30671277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ADF method: pros and cons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008000"/>
                </a:solidFill>
              </a:rPr>
              <a:t>Not dependent on actual time overlap.</a:t>
            </a:r>
          </a:p>
          <a:p>
            <a:r>
              <a:rPr lang="en-US" dirty="0" smtClean="0">
                <a:solidFill>
                  <a:srgbClr val="008000"/>
                </a:solidFill>
              </a:rPr>
              <a:t>Takes observational parameters into account (limit of size an observer can see). </a:t>
            </a:r>
          </a:p>
          <a:p>
            <a:r>
              <a:rPr lang="en-US" dirty="0" smtClean="0">
                <a:solidFill>
                  <a:srgbClr val="008000"/>
                </a:solidFill>
              </a:rPr>
              <a:t>Does take into account the quality of the input data of observers in a general statistical way (no months nobs&lt;3)</a:t>
            </a:r>
          </a:p>
          <a:p>
            <a:r>
              <a:rPr lang="en-US" dirty="0" smtClean="0">
                <a:solidFill>
                  <a:srgbClr val="FF0000"/>
                </a:solidFill>
              </a:rPr>
              <a:t>However, there is a bias not in the number of observations but in the window : tendency </a:t>
            </a:r>
            <a:r>
              <a:rPr lang="en-US" dirty="0">
                <a:solidFill>
                  <a:srgbClr val="FF0000"/>
                </a:solidFill>
              </a:rPr>
              <a:t>to observe mainly when the Sun is active. </a:t>
            </a:r>
            <a:r>
              <a:rPr lang="en-US" dirty="0" smtClean="0">
                <a:solidFill>
                  <a:srgbClr val="FF0000"/>
                </a:solidFill>
              </a:rPr>
              <a:t>(EXAMPLE </a:t>
            </a:r>
            <a:r>
              <a:rPr lang="en-US" dirty="0">
                <a:solidFill>
                  <a:srgbClr val="FF0000"/>
                </a:solidFill>
              </a:rPr>
              <a:t>Wolf, and others</a:t>
            </a:r>
            <a:r>
              <a:rPr lang="en-US" dirty="0" smtClean="0">
                <a:solidFill>
                  <a:srgbClr val="FF0000"/>
                </a:solidFill>
              </a:rPr>
              <a:t>)</a:t>
            </a:r>
          </a:p>
          <a:p>
            <a:r>
              <a:rPr lang="en-US" dirty="0">
                <a:solidFill>
                  <a:srgbClr val="FF0000"/>
                </a:solidFill>
              </a:rPr>
              <a:t>Does not take into account group splitting effect (should be quantified at least to justify such a lack)</a:t>
            </a:r>
            <a:r>
              <a:rPr lang="en-US" dirty="0" smtClean="0">
                <a:solidFill>
                  <a:srgbClr val="FF0000"/>
                </a:solidFill>
              </a:rPr>
              <a:t>.</a:t>
            </a:r>
          </a:p>
          <a:p>
            <a:r>
              <a:rPr lang="en-US" dirty="0" smtClean="0">
                <a:solidFill>
                  <a:srgbClr val="FF0000"/>
                </a:solidFill>
              </a:rPr>
              <a:t>Method fits observers ADF between 0.1 and 0.8 (Misses ALL the high regime sunspot data between 0.8 and 1 – see figures later).</a:t>
            </a:r>
          </a:p>
          <a:p>
            <a:r>
              <a:rPr lang="en-US" dirty="0" smtClean="0">
                <a:solidFill>
                  <a:srgbClr val="FF0000"/>
                </a:solidFill>
              </a:rPr>
              <a:t>Sensitivity to calibration interval</a:t>
            </a:r>
            <a:endParaRPr lang="en-US" dirty="0">
              <a:solidFill>
                <a:srgbClr val="FF0000"/>
              </a:solidFill>
            </a:endParaRPr>
          </a:p>
        </p:txBody>
      </p:sp>
    </p:spTree>
    <p:extLst>
      <p:ext uri="{BB962C8B-B14F-4D97-AF65-F5344CB8AC3E}">
        <p14:creationId xmlns:p14="http://schemas.microsoft.com/office/powerpoint/2010/main" val="6236067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ADF method</a:t>
            </a:r>
            <a:endParaRPr lang="en-US" dirty="0"/>
          </a:p>
        </p:txBody>
      </p:sp>
      <p:sp>
        <p:nvSpPr>
          <p:cNvPr id="3" name="Content Placeholder 2"/>
          <p:cNvSpPr>
            <a:spLocks noGrp="1"/>
          </p:cNvSpPr>
          <p:nvPr>
            <p:ph idx="1"/>
          </p:nvPr>
        </p:nvSpPr>
        <p:spPr/>
        <p:txBody>
          <a:bodyPr>
            <a:normAutofit/>
          </a:bodyPr>
          <a:lstStyle/>
          <a:p>
            <a:r>
              <a:rPr lang="en-US" dirty="0" smtClean="0"/>
              <a:t>Observational coverage : </a:t>
            </a:r>
            <a:r>
              <a:rPr lang="en-US" dirty="0"/>
              <a:t>s</a:t>
            </a:r>
            <a:r>
              <a:rPr lang="en-US" dirty="0" smtClean="0"/>
              <a:t>erious bias towards active days</a:t>
            </a:r>
          </a:p>
          <a:p>
            <a:r>
              <a:rPr lang="en-US" dirty="0" smtClean="0"/>
              <a:t>If </a:t>
            </a:r>
            <a:r>
              <a:rPr lang="en-US" dirty="0"/>
              <a:t>you look at the distribution of ADF versus number of groups or Sunspot Number, you can easily see that more than 50% of the distribution is between 0.8 and 1 and that ALL the maxima of the Sunspot Number are above </a:t>
            </a:r>
            <a:r>
              <a:rPr lang="en-US" dirty="0" smtClean="0"/>
              <a:t>0.9</a:t>
            </a:r>
          </a:p>
          <a:p>
            <a:r>
              <a:rPr lang="en-US" dirty="0"/>
              <a:t>Problems with the range of the reference dataset: </a:t>
            </a:r>
            <a:r>
              <a:rPr lang="en-US" dirty="0" err="1"/>
              <a:t>obs</a:t>
            </a:r>
            <a:r>
              <a:rPr lang="en-US" dirty="0"/>
              <a:t> except </a:t>
            </a:r>
            <a:r>
              <a:rPr lang="en-US" dirty="0" err="1"/>
              <a:t>Quimby</a:t>
            </a:r>
            <a:r>
              <a:rPr lang="en-US" dirty="0"/>
              <a:t> and </a:t>
            </a:r>
            <a:r>
              <a:rPr lang="en-US" dirty="0" err="1"/>
              <a:t>Wolfer</a:t>
            </a:r>
            <a:r>
              <a:rPr lang="en-US" dirty="0"/>
              <a:t> are calibrated with 1900-1976, but if you try and calibrate </a:t>
            </a:r>
            <a:r>
              <a:rPr lang="en-US" dirty="0" err="1"/>
              <a:t>Wolfer</a:t>
            </a:r>
            <a:r>
              <a:rPr lang="en-US" dirty="0"/>
              <a:t> and </a:t>
            </a:r>
            <a:r>
              <a:rPr lang="en-US" dirty="0" err="1"/>
              <a:t>Quimby</a:t>
            </a:r>
            <a:r>
              <a:rPr lang="en-US" dirty="0"/>
              <a:t> with the same… it does not work. The whole CDF range (y axis) varies. </a:t>
            </a:r>
          </a:p>
          <a:p>
            <a:endParaRPr lang="en-US" dirty="0"/>
          </a:p>
        </p:txBody>
      </p:sp>
    </p:spTree>
    <p:extLst>
      <p:ext uri="{BB962C8B-B14F-4D97-AF65-F5344CB8AC3E}">
        <p14:creationId xmlns:p14="http://schemas.microsoft.com/office/powerpoint/2010/main" val="12428829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Nobs versus </a:t>
            </a:r>
            <a:r>
              <a:rPr lang="en-US" dirty="0" err="1" smtClean="0"/>
              <a:t>Nactive</a:t>
            </a:r>
            <a:r>
              <a:rPr lang="en-US" dirty="0" smtClean="0"/>
              <a:t> : Wolf</a:t>
            </a:r>
            <a:endParaRPr lang="en-US" dirty="0"/>
          </a:p>
        </p:txBody>
      </p:sp>
      <p:pic>
        <p:nvPicPr>
          <p:cNvPr id="4" name="Content Placeholder 3" descr="wolfFracmonth_all_20170125.png"/>
          <p:cNvPicPr>
            <a:picLocks noGrp="1" noChangeAspect="1"/>
          </p:cNvPicPr>
          <p:nvPr>
            <p:ph idx="1"/>
          </p:nvPr>
        </p:nvPicPr>
        <p:blipFill>
          <a:blip r:embed="rId3">
            <a:extLst>
              <a:ext uri="{28A0092B-C50C-407E-A947-70E740481C1C}">
                <a14:useLocalDpi xmlns:a14="http://schemas.microsoft.com/office/drawing/2010/main" val="0"/>
              </a:ext>
            </a:extLst>
          </a:blip>
          <a:srcRect l="5000" r="5000"/>
          <a:stretch>
            <a:fillRect/>
          </a:stretch>
        </p:blipFill>
        <p:spPr/>
      </p:pic>
    </p:spTree>
    <p:extLst>
      <p:ext uri="{BB962C8B-B14F-4D97-AF65-F5344CB8AC3E}">
        <p14:creationId xmlns:p14="http://schemas.microsoft.com/office/powerpoint/2010/main" val="36922156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Nobs versus </a:t>
            </a:r>
            <a:r>
              <a:rPr lang="en-US" dirty="0" err="1" smtClean="0"/>
              <a:t>Nactive</a:t>
            </a:r>
            <a:r>
              <a:rPr lang="en-US" dirty="0" smtClean="0"/>
              <a:t> : Schmidt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44040"/>
            <a:ext cx="8229600" cy="4389120"/>
          </a:xfrm>
        </p:spPr>
      </p:pic>
    </p:spTree>
    <p:extLst>
      <p:ext uri="{BB962C8B-B14F-4D97-AF65-F5344CB8AC3E}">
        <p14:creationId xmlns:p14="http://schemas.microsoft.com/office/powerpoint/2010/main" val="5001680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Nobs versus </a:t>
            </a:r>
            <a:r>
              <a:rPr lang="en-US" dirty="0" err="1" smtClean="0"/>
              <a:t>Nactive</a:t>
            </a:r>
            <a:r>
              <a:rPr lang="en-US" dirty="0" smtClean="0"/>
              <a:t> : </a:t>
            </a:r>
            <a:r>
              <a:rPr lang="en-US" dirty="0" err="1" smtClean="0"/>
              <a:t>Schwabe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44040"/>
            <a:ext cx="8229600" cy="4389120"/>
          </a:xfrm>
        </p:spPr>
      </p:pic>
    </p:spTree>
    <p:extLst>
      <p:ext uri="{BB962C8B-B14F-4D97-AF65-F5344CB8AC3E}">
        <p14:creationId xmlns:p14="http://schemas.microsoft.com/office/powerpoint/2010/main" val="22785811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Nobs versus </a:t>
            </a:r>
            <a:r>
              <a:rPr lang="en-US" dirty="0" err="1" smtClean="0"/>
              <a:t>Nactive</a:t>
            </a:r>
            <a:r>
              <a:rPr lang="en-US" dirty="0" smtClean="0"/>
              <a:t> : </a:t>
            </a:r>
            <a:r>
              <a:rPr lang="en-US" dirty="0" err="1" smtClean="0"/>
              <a:t>Wolfer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44040"/>
            <a:ext cx="8229600" cy="4389120"/>
          </a:xfrm>
        </p:spPr>
      </p:pic>
    </p:spTree>
    <p:extLst>
      <p:ext uri="{BB962C8B-B14F-4D97-AF65-F5344CB8AC3E}">
        <p14:creationId xmlns:p14="http://schemas.microsoft.com/office/powerpoint/2010/main" val="11564117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ADF versus activity regime (SN)</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8166" b="13552"/>
          <a:stretch/>
        </p:blipFill>
        <p:spPr>
          <a:xfrm>
            <a:off x="0" y="2170331"/>
            <a:ext cx="4928627" cy="38582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1551" y="1827694"/>
            <a:ext cx="4829510" cy="4829510"/>
          </a:xfrm>
          <a:prstGeom prst="rect">
            <a:avLst/>
          </a:prstGeom>
        </p:spPr>
      </p:pic>
      <p:sp>
        <p:nvSpPr>
          <p:cNvPr id="6" name="TextBox 5"/>
          <p:cNvSpPr txBox="1"/>
          <p:nvPr/>
        </p:nvSpPr>
        <p:spPr>
          <a:xfrm>
            <a:off x="758248" y="6218173"/>
            <a:ext cx="3355249" cy="369332"/>
          </a:xfrm>
          <a:prstGeom prst="rect">
            <a:avLst/>
          </a:prstGeom>
          <a:noFill/>
        </p:spPr>
        <p:txBody>
          <a:bodyPr wrap="square" rtlCol="0">
            <a:spAutoFit/>
          </a:bodyPr>
          <a:lstStyle/>
          <a:p>
            <a:r>
              <a:rPr lang="en-US" dirty="0" err="1" smtClean="0"/>
              <a:t>Wolfer</a:t>
            </a:r>
            <a:endParaRPr lang="en-US" dirty="0"/>
          </a:p>
        </p:txBody>
      </p:sp>
      <p:sp>
        <p:nvSpPr>
          <p:cNvPr id="7" name="TextBox 6"/>
          <p:cNvSpPr txBox="1"/>
          <p:nvPr/>
        </p:nvSpPr>
        <p:spPr>
          <a:xfrm>
            <a:off x="5175044" y="6218173"/>
            <a:ext cx="2615957" cy="369332"/>
          </a:xfrm>
          <a:prstGeom prst="rect">
            <a:avLst/>
          </a:prstGeom>
          <a:noFill/>
        </p:spPr>
        <p:txBody>
          <a:bodyPr wrap="square" rtlCol="0">
            <a:spAutoFit/>
          </a:bodyPr>
          <a:lstStyle/>
          <a:p>
            <a:r>
              <a:rPr lang="en-US" dirty="0" smtClean="0"/>
              <a:t>Winkler</a:t>
            </a:r>
            <a:endParaRPr lang="en-US" dirty="0"/>
          </a:p>
        </p:txBody>
      </p:sp>
      <p:sp>
        <p:nvSpPr>
          <p:cNvPr id="8" name="TextBox 7"/>
          <p:cNvSpPr txBox="1"/>
          <p:nvPr/>
        </p:nvSpPr>
        <p:spPr>
          <a:xfrm>
            <a:off x="1876664" y="1524000"/>
            <a:ext cx="3980804" cy="646331"/>
          </a:xfrm>
          <a:prstGeom prst="rect">
            <a:avLst/>
          </a:prstGeom>
          <a:noFill/>
        </p:spPr>
        <p:txBody>
          <a:bodyPr wrap="square" rtlCol="0">
            <a:spAutoFit/>
          </a:bodyPr>
          <a:lstStyle/>
          <a:p>
            <a:r>
              <a:rPr lang="en-US" dirty="0" smtClean="0"/>
              <a:t>How can we determine relations between observers at maxima ?</a:t>
            </a:r>
            <a:endParaRPr lang="en-US" dirty="0"/>
          </a:p>
        </p:txBody>
      </p:sp>
    </p:spTree>
    <p:extLst>
      <p:ext uri="{BB962C8B-B14F-4D97-AF65-F5344CB8AC3E}">
        <p14:creationId xmlns:p14="http://schemas.microsoft.com/office/powerpoint/2010/main" val="281946651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4449</TotalTime>
  <Words>1022</Words>
  <Application>Microsoft Macintosh PowerPoint</Application>
  <PresentationFormat>On-screen Show (4:3)</PresentationFormat>
  <Paragraphs>70</Paragraphs>
  <Slides>22</Slides>
  <Notes>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Clarity</vt:lpstr>
      <vt:lpstr>How to BEST (BETTER) concatenate Sunspot series ?</vt:lpstr>
      <vt:lpstr>The ADF METHOD</vt:lpstr>
      <vt:lpstr>ADF method: pros and cons</vt:lpstr>
      <vt:lpstr>ADF method</vt:lpstr>
      <vt:lpstr>Nobs versus Nactive : Wolf</vt:lpstr>
      <vt:lpstr>Nobs versus Nactive : Schmidt</vt:lpstr>
      <vt:lpstr>Nobs versus Nactive : Schwabe</vt:lpstr>
      <vt:lpstr>Nobs versus Nactive : Wolfer</vt:lpstr>
      <vt:lpstr>ADF versus activity regime (SN)</vt:lpstr>
      <vt:lpstr>ADF versus activity regime (GN)</vt:lpstr>
      <vt:lpstr>Example</vt:lpstr>
      <vt:lpstr>Cut histograms</vt:lpstr>
      <vt:lpstr>Importance of the calibration period</vt:lpstr>
      <vt:lpstr>Importance of the calibration period</vt:lpstr>
      <vt:lpstr>Importance of the Calibration period</vt:lpstr>
      <vt:lpstr>THE BACKBONE METHOD</vt:lpstr>
      <vt:lpstr>ADF versus activity regime (GN)</vt:lpstr>
      <vt:lpstr>SS Versus ADF</vt:lpstr>
      <vt:lpstr>PowerPoint Presentation</vt:lpstr>
      <vt:lpstr>Conclusions?</vt:lpstr>
      <vt:lpstr>PowerPoint Presentation</vt:lpstr>
      <vt:lpstr>Is a mixed method possible ?</vt:lpstr>
    </vt:vector>
  </TitlesOfParts>
  <Company>Royal Observatory of Belgium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concatenate Sunspot series ?</dc:title>
  <dc:creator>Laure Lefevre</dc:creator>
  <cp:lastModifiedBy>Laure Lefevre</cp:lastModifiedBy>
  <cp:revision>49</cp:revision>
  <dcterms:created xsi:type="dcterms:W3CDTF">2017-02-01T13:24:38Z</dcterms:created>
  <dcterms:modified xsi:type="dcterms:W3CDTF">2017-02-09T10:22:36Z</dcterms:modified>
</cp:coreProperties>
</file>