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58" r:id="rId4"/>
    <p:sldId id="284" r:id="rId5"/>
    <p:sldId id="291" r:id="rId6"/>
    <p:sldId id="261" r:id="rId7"/>
    <p:sldId id="264" r:id="rId8"/>
    <p:sldId id="265" r:id="rId9"/>
    <p:sldId id="267" r:id="rId10"/>
    <p:sldId id="304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87" r:id="rId19"/>
    <p:sldId id="288" r:id="rId20"/>
    <p:sldId id="289" r:id="rId21"/>
    <p:sldId id="296" r:id="rId22"/>
    <p:sldId id="292" r:id="rId23"/>
    <p:sldId id="293" r:id="rId24"/>
    <p:sldId id="294" r:id="rId25"/>
    <p:sldId id="295" r:id="rId26"/>
    <p:sldId id="290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39" autoAdjust="0"/>
  </p:normalViewPr>
  <p:slideViewPr>
    <p:cSldViewPr snapToGrid="0" snapToObjects="1">
      <p:cViewPr>
        <p:scale>
          <a:sx n="90" d="100"/>
          <a:sy n="90" d="100"/>
        </p:scale>
        <p:origin x="-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A4EF-3029-E645-BECD-6453B615DC4F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0360C-66ED-5448-8511-6991F68EC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Disclaimer: this presentation is remote-sensing-centric. Apologies</a:t>
            </a:r>
            <a:r>
              <a:rPr lang="en-US" baseline="0" dirty="0" smtClean="0"/>
              <a:t> for that.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13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Constrained means that the</a:t>
            </a:r>
            <a:r>
              <a:rPr lang="en-US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</a:t>
            </a:r>
            <a:r>
              <a:rPr lang="en-US" baseline="0" dirty="0" smtClean="0"/>
              <a:t> period is max 10 days, but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1 week is also reasonable.</a:t>
            </a:r>
          </a:p>
          <a:p>
            <a:r>
              <a:rPr lang="en-US" baseline="0" dirty="0" smtClean="0"/>
              <a:t>Should be done during CME-rich period.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thing about halo CME has been advocated by METIS people (Ester) before.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be calculated what the cadence for each instrument should be.</a:t>
            </a:r>
          </a:p>
          <a:p>
            <a:r>
              <a:rPr lang="en-US" baseline="0" dirty="0" smtClean="0"/>
              <a:t>This campaign could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be useful to </a:t>
            </a:r>
            <a:r>
              <a:rPr lang="en-US" b="1" baseline="0" dirty="0" smtClean="0"/>
              <a:t>identify the source region of stealth CMEs, possibly high in the corona where FSI and METIS overlap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If Solar Orbiter and Earth see the event at different angles, we get </a:t>
            </a:r>
            <a:r>
              <a:rPr lang="en-US" b="1" baseline="0" dirty="0" smtClean="0"/>
              <a:t>3D information.</a:t>
            </a:r>
          </a:p>
          <a:p>
            <a:r>
              <a:rPr lang="en-US" baseline="0" dirty="0" smtClean="0"/>
              <a:t>If you don’t catch a CME you will still have a </a:t>
            </a:r>
            <a:r>
              <a:rPr lang="en-US" b="1" baseline="0" dirty="0" smtClean="0"/>
              <a:t>nice global view of the inner heliosphere and its evolution over 10 days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PHI</a:t>
            </a:r>
            <a:r>
              <a:rPr lang="en-US" sz="1200" dirty="0" smtClean="0"/>
              <a:t>: </a:t>
            </a:r>
            <a:r>
              <a:rPr lang="en-US" sz="1200" b="1" dirty="0" smtClean="0"/>
              <a:t>5-10 min </a:t>
            </a:r>
            <a:r>
              <a:rPr lang="en-US" sz="1200" dirty="0" smtClean="0"/>
              <a:t>cadence </a:t>
            </a:r>
            <a:r>
              <a:rPr lang="en-US" sz="1200" b="1" dirty="0" smtClean="0"/>
              <a:t>Full</a:t>
            </a:r>
            <a:r>
              <a:rPr lang="en-US" sz="1200" b="1" baseline="0" dirty="0" smtClean="0"/>
              <a:t> Disk</a:t>
            </a:r>
            <a:r>
              <a:rPr lang="en-US" sz="1200" b="1" dirty="0" smtClean="0"/>
              <a:t> </a:t>
            </a:r>
            <a:r>
              <a:rPr lang="en-US" sz="1200" dirty="0" smtClean="0"/>
              <a:t>vector </a:t>
            </a:r>
            <a:r>
              <a:rPr lang="en-US" sz="1200" dirty="0" err="1" smtClean="0"/>
              <a:t>magnetograms</a:t>
            </a:r>
            <a:r>
              <a:rPr lang="en-US" sz="1200" dirty="0" smtClean="0"/>
              <a:t> &amp; LOS velocity. Stores all data internally; selection a-posteriori from ground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SoloHI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Observing over East limb (as seen from SO): ~30-min full FOV (40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TBD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6-min partial FOV (ecliptic 5x40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“CME watch”: 5 line profiles, 10 intensities; 4’’ slit, 30 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X=90 times ; 30 repeats gives 22.66 h duration.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5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Should be done during CME-rich period.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be calculated what the cadence for each instrument should be.</a:t>
            </a:r>
          </a:p>
          <a:p>
            <a:r>
              <a:rPr lang="en-US" baseline="0" dirty="0" smtClean="0"/>
              <a:t>This campaign could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be useful to </a:t>
            </a:r>
            <a:r>
              <a:rPr lang="en-US" b="1" baseline="0" dirty="0" smtClean="0"/>
              <a:t>identify the source region of stealth CMEs, possibly high in the corona where FSI and METIS overlap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If Solar Orbiter and Earth see the event at different angles, we get </a:t>
            </a:r>
            <a:r>
              <a:rPr lang="en-US" b="1" baseline="0" dirty="0" smtClean="0"/>
              <a:t>3D information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After the SOWG-5 exercise we all felt this looked feasible.  </a:t>
            </a:r>
          </a:p>
          <a:p>
            <a:endParaRPr lang="en-US" baseline="0" dirty="0" smtClean="0"/>
          </a:p>
          <a:p>
            <a:pPr lvl="0">
              <a:spcAft>
                <a:spcPts val="200"/>
              </a:spcAft>
            </a:pPr>
            <a:r>
              <a:rPr lang="en-US" sz="1200" b="1" dirty="0" err="1" smtClean="0"/>
              <a:t>SoloHI</a:t>
            </a:r>
            <a:r>
              <a:rPr lang="en-US" sz="1200" b="1" dirty="0" smtClean="0"/>
              <a:t>: </a:t>
            </a:r>
            <a:r>
              <a:rPr lang="en-US" sz="1200" dirty="0" smtClean="0"/>
              <a:t>30-min synoptic FOV + TBD </a:t>
            </a:r>
            <a:r>
              <a:rPr lang="en-US" sz="1200" dirty="0" err="1" smtClean="0"/>
              <a:t>hrs</a:t>
            </a:r>
            <a:r>
              <a:rPr lang="en-US" sz="1200" dirty="0" smtClean="0"/>
              <a:t>  6-min 5x40 </a:t>
            </a:r>
            <a:r>
              <a:rPr lang="en-US" sz="1200" dirty="0" err="1" smtClean="0"/>
              <a:t>deg</a:t>
            </a:r>
            <a:r>
              <a:rPr lang="en-US" sz="1200" dirty="0" smtClean="0"/>
              <a:t> FOV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“CME watch”: 5 line profiles, 10 intensities; 4’’ slit, 30 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X=90 times ; 30 repeats gives 22.66 h duration.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SoloHI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Observing over East limb (as seen from SO): ~30-min full FOV (40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TBD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6-min partial FOV (ecliptic 5x40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>
              <a:spcAft>
                <a:spcPts val="200"/>
              </a:spcAft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issues.cosmos.esa.int</a:t>
            </a:r>
            <a:r>
              <a:rPr lang="en-US" dirty="0" smtClean="0"/>
              <a:t>/</a:t>
            </a:r>
            <a:r>
              <a:rPr lang="en-US" dirty="0" err="1" smtClean="0"/>
              <a:t>solarorbiterwiki</a:t>
            </a:r>
            <a:r>
              <a:rPr lang="en-US" dirty="0" smtClean="0"/>
              <a:t>/pages/</a:t>
            </a:r>
            <a:r>
              <a:rPr lang="en-US" dirty="0" err="1" smtClean="0"/>
              <a:t>viewpage.action?pageId</a:t>
            </a:r>
            <a:r>
              <a:rPr lang="en-US" dirty="0" smtClean="0"/>
              <a:t>=9044404 show also all the </a:t>
            </a:r>
            <a:r>
              <a:rPr lang="en-US" dirty="0" err="1" smtClean="0"/>
              <a:t>subobjectives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 goal is</a:t>
            </a:r>
            <a:r>
              <a:rPr lang="en-US" b="1" baseline="0" dirty="0" smtClean="0"/>
              <a:t> to arrive at campaigns that address these objectives. How do we do that? -&gt; next slide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2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Note:  HI can react on the fly as it takes some time before eruption arrives in HI field of view.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5-10 min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cadence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res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magnetograms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LOS velocity. Stores all data internally; selection a-posteriori from ground</a:t>
            </a:r>
            <a:endParaRPr lang="en-US" sz="120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SoloHI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Observing over East limb (as seen from SO): ~30-min full FOV (40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TBD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6-min partial FOV (ecliptic 5x40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Triggering a special higher cadence (than 6 mins) in case of an M5 or larger flare on the East hemisphere, is still TBD</a:t>
            </a:r>
            <a:endParaRPr lang="en-US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SPICE: 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Dynamics”: 4 profiles, 6 intensities; 2’’ slit, 5  s exposure; X=120 times; 10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rasters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gives 1.71 h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5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Offpointing</a:t>
            </a:r>
            <a:r>
              <a:rPr lang="en-US" baseline="0" dirty="0" smtClean="0"/>
              <a:t>: </a:t>
            </a:r>
            <a:r>
              <a:rPr lang="en-US" dirty="0" smtClean="0"/>
              <a:t>This is going to be a tough decision.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55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2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SoloHI</a:t>
            </a:r>
            <a:r>
              <a:rPr lang="en-US" dirty="0" smtClean="0"/>
              <a:t> in shock and synoptic modes according to SAP. Does this fall</a:t>
            </a:r>
            <a:r>
              <a:rPr lang="en-US" baseline="0" dirty="0" smtClean="0"/>
              <a:t> within what they would do in the four campaign types we’ve considered?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6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Probably: not entirely</a:t>
            </a:r>
            <a:r>
              <a:rPr lang="en-US" baseline="0" dirty="0" smtClean="0"/>
              <a:t> clear whether the </a:t>
            </a:r>
            <a:r>
              <a:rPr lang="en-US" baseline="0" dirty="0" err="1" smtClean="0"/>
              <a:t>SoloHI</a:t>
            </a:r>
            <a:r>
              <a:rPr lang="en-US" baseline="0" dirty="0" smtClean="0"/>
              <a:t> part of the in situ + </a:t>
            </a:r>
            <a:r>
              <a:rPr lang="en-US" baseline="0" dirty="0" err="1" smtClean="0"/>
              <a:t>SoloHI</a:t>
            </a:r>
            <a:r>
              <a:rPr lang="en-US" baseline="0" dirty="0" smtClean="0"/>
              <a:t> objectives can be done with these 3 campaign strategies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7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back to grand overview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1 is what</a:t>
            </a:r>
            <a:r>
              <a:rPr lang="en-US" baseline="0" dirty="0" smtClean="0"/>
              <a:t> Russ presented just before.</a:t>
            </a:r>
          </a:p>
          <a:p>
            <a:r>
              <a:rPr lang="en-US" b="0" baseline="0" dirty="0" smtClean="0"/>
              <a:t>Number 2 is what we will try here. </a:t>
            </a:r>
            <a:endParaRPr lang="en-US" b="0" dirty="0" smtClean="0"/>
          </a:p>
          <a:p>
            <a:endParaRPr lang="en-US" dirty="0" smtClean="0"/>
          </a:p>
          <a:p>
            <a:r>
              <a:rPr lang="en-US" b="1" dirty="0" smtClean="0"/>
              <a:t>Note we do not want (and cannot) go into much details of the</a:t>
            </a:r>
            <a:r>
              <a:rPr lang="en-US" b="1" baseline="0" dirty="0" smtClean="0"/>
              <a:t> operations of each instrument. We merely try to identify group-strategies for the instruments to work together.</a:t>
            </a:r>
            <a:endParaRPr lang="en-US" b="1" dirty="0" smtClean="0"/>
          </a:p>
          <a:p>
            <a:r>
              <a:rPr lang="en-US" b="0" dirty="0" smtClean="0"/>
              <a:t>W</a:t>
            </a:r>
            <a:r>
              <a:rPr lang="en-US" dirty="0" smtClean="0"/>
              <a:t>e also do not</a:t>
            </a:r>
            <a:r>
              <a:rPr lang="en-US" baseline="0" dirty="0" smtClean="0"/>
              <a:t> </a:t>
            </a:r>
            <a:r>
              <a:rPr lang="en-US" dirty="0" smtClean="0"/>
              <a:t>discuss individual</a:t>
            </a:r>
            <a:r>
              <a:rPr lang="en-US" baseline="0" dirty="0" smtClean="0"/>
              <a:t> instrument campaigns.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Solo HI might have a CME campaign independent of all other instrument, this is not discussed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what are these </a:t>
            </a:r>
            <a:r>
              <a:rPr lang="en-US" b="1" baseline="0" dirty="0" smtClean="0"/>
              <a:t>constraints that will drive the instrument operations </a:t>
            </a:r>
            <a:r>
              <a:rPr lang="en-US" baseline="0" dirty="0" smtClean="0"/>
              <a:t>-&gt;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4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every mission, Solar Orbiter comes with constraints on the instrument operations (red).</a:t>
            </a:r>
          </a:p>
          <a:p>
            <a:r>
              <a:rPr lang="en-US" dirty="0" smtClean="0"/>
              <a:t>The way we deal with these constraints, i.e.</a:t>
            </a:r>
            <a:r>
              <a:rPr lang="en-US" baseline="0" dirty="0" smtClean="0"/>
              <a:t> the choices we make (blue diamonds) will lead to different campaign strategies.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Obviously there are </a:t>
            </a:r>
            <a:r>
              <a:rPr lang="en-US" baseline="0" dirty="0" smtClean="0"/>
              <a:t>more constraints</a:t>
            </a:r>
            <a:r>
              <a:rPr lang="is-IS" baseline="0" dirty="0" smtClean="0"/>
              <a:t>….</a:t>
            </a:r>
          </a:p>
          <a:p>
            <a:r>
              <a:rPr lang="is-IS" baseline="0" dirty="0" smtClean="0"/>
              <a:t>METIS is given a particular status, which is fair for a CME centered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84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high-res catching of CMEs is only possible using triggers (otherwise statistics are _very_ unfavorable).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LASCO is predicted to run out of power by 2022!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4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82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39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76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Constrained means that the</a:t>
            </a:r>
            <a:r>
              <a:rPr lang="en-US" b="1" baseline="0" dirty="0" smtClean="0"/>
              <a:t> pointing should allow METIS to be safely on. This does not necessarily mean pointing to disc center, especially when far from perihelion.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0360C-66ED-5448-8511-6991F68ECB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9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2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2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9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4727-3DD4-C042-9373-5C13A7440AB6}" type="datetimeFigureOut">
              <a:rPr lang="en-US" smtClean="0"/>
              <a:t>16/04/12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D938-E07B-8146-990A-F42DE0332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Observing CMEs </a:t>
            </a:r>
            <a:br>
              <a:rPr lang="en-US" dirty="0" smtClean="0"/>
            </a:br>
            <a:r>
              <a:rPr lang="en-US" dirty="0" smtClean="0"/>
              <a:t>with Solar Orbiter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Berghmans</a:t>
            </a:r>
            <a:r>
              <a:rPr lang="en-US" dirty="0"/>
              <a:t>, </a:t>
            </a:r>
            <a:r>
              <a:rPr lang="en-US" u="sng" dirty="0"/>
              <a:t>C. </a:t>
            </a:r>
            <a:r>
              <a:rPr lang="en-US" u="sng" dirty="0" err="1" smtClean="0"/>
              <a:t>Verbeeck</a:t>
            </a:r>
            <a:r>
              <a:rPr lang="en-US" dirty="0" smtClean="0"/>
              <a:t> (ROB)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0173" y="6218316"/>
            <a:ext cx="535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SOLAR ORBITER SOWG #8 - ESAC, 25-28 JANUARY 2016</a:t>
            </a:r>
          </a:p>
        </p:txBody>
      </p:sp>
    </p:spTree>
    <p:extLst>
      <p:ext uri="{BB962C8B-B14F-4D97-AF65-F5344CB8AC3E}">
        <p14:creationId xmlns:p14="http://schemas.microsoft.com/office/powerpoint/2010/main" val="384524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Off-pointing 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solidFill>
                  <a:schemeClr val="bg1"/>
                </a:solidFill>
              </a:rPr>
              <a:t>Focus on high resolution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Perihelion preferred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Short 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Off-pointing 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Off-pointing 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27414" y="3244334"/>
            <a:ext cx="188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Not exercised yet?</a:t>
            </a:r>
          </a:p>
        </p:txBody>
      </p:sp>
    </p:spTree>
    <p:extLst>
      <p:ext uri="{BB962C8B-B14F-4D97-AF65-F5344CB8AC3E}">
        <p14:creationId xmlns:p14="http://schemas.microsoft.com/office/powerpoint/2010/main" val="413702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solidFill>
                  <a:schemeClr val="bg1"/>
                </a:solidFill>
              </a:rPr>
              <a:t>Focus on high resolution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Perihelion preferred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>
                <a:solidFill>
                  <a:schemeClr val="bg1"/>
                </a:solidFill>
              </a:rPr>
              <a:t>Short </a:t>
            </a:r>
            <a:r>
              <a:rPr lang="en-US" sz="3400" dirty="0" smtClean="0">
                <a:solidFill>
                  <a:schemeClr val="bg1"/>
                </a:solidFill>
              </a:rPr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Perihelion preferred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>
                <a:solidFill>
                  <a:schemeClr val="bg1"/>
                </a:solidFill>
              </a:rPr>
              <a:t>Short </a:t>
            </a:r>
            <a:r>
              <a:rPr lang="en-US" sz="3400" dirty="0" smtClean="0">
                <a:solidFill>
                  <a:schemeClr val="bg1"/>
                </a:solidFill>
              </a:rPr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/>
              <a:t>Perihelion preferred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>
                <a:solidFill>
                  <a:schemeClr val="bg1"/>
                </a:solidFill>
              </a:rPr>
              <a:t>Short </a:t>
            </a:r>
            <a:r>
              <a:rPr lang="en-US" sz="3400" dirty="0" smtClean="0">
                <a:solidFill>
                  <a:schemeClr val="bg1"/>
                </a:solidFill>
              </a:rPr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/>
              <a:t>Perihelion preferred</a:t>
            </a:r>
          </a:p>
          <a:p>
            <a:r>
              <a:rPr lang="en-US" sz="3400" dirty="0" smtClean="0"/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>
                <a:solidFill>
                  <a:schemeClr val="bg1"/>
                </a:solidFill>
              </a:rPr>
              <a:t>Short </a:t>
            </a:r>
            <a:r>
              <a:rPr lang="en-US" sz="3400" dirty="0" smtClean="0">
                <a:solidFill>
                  <a:schemeClr val="bg1"/>
                </a:solidFill>
              </a:rPr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/>
              <a:t>Perihelion preferred</a:t>
            </a:r>
          </a:p>
          <a:p>
            <a:r>
              <a:rPr lang="en-US" sz="3400" dirty="0" smtClean="0"/>
              <a:t>High data rate</a:t>
            </a:r>
          </a:p>
          <a:p>
            <a:r>
              <a:rPr lang="en-US" sz="3400" u="sng" dirty="0" smtClean="0"/>
              <a:t>Triggers needed </a:t>
            </a:r>
            <a:br>
              <a:rPr lang="en-US" sz="3400" u="sng" dirty="0" smtClean="0"/>
            </a:br>
            <a:r>
              <a:rPr lang="en-US" sz="3400" dirty="0" smtClean="0"/>
              <a:t>to catch events</a:t>
            </a:r>
          </a:p>
          <a:p>
            <a:r>
              <a:rPr lang="en-US" sz="3400" dirty="0">
                <a:solidFill>
                  <a:schemeClr val="bg1"/>
                </a:solidFill>
              </a:rPr>
              <a:t>Short </a:t>
            </a:r>
            <a:r>
              <a:rPr lang="en-US" sz="3400" dirty="0" smtClean="0">
                <a:solidFill>
                  <a:schemeClr val="bg1"/>
                </a:solidFill>
              </a:rPr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/>
              <a:t>Perihelion preferred</a:t>
            </a:r>
          </a:p>
          <a:p>
            <a:r>
              <a:rPr lang="en-US" sz="3400" dirty="0" smtClean="0"/>
              <a:t>High data rate</a:t>
            </a:r>
          </a:p>
          <a:p>
            <a:r>
              <a:rPr lang="en-US" sz="3400" u="sng" dirty="0" smtClean="0"/>
              <a:t>Triggers needed </a:t>
            </a:r>
            <a:br>
              <a:rPr lang="en-US" sz="3400" u="sng" dirty="0" smtClean="0"/>
            </a:br>
            <a:r>
              <a:rPr lang="en-US" sz="3400" dirty="0" smtClean="0"/>
              <a:t>to catch events</a:t>
            </a:r>
          </a:p>
          <a:p>
            <a:r>
              <a:rPr lang="en-US" sz="3400" dirty="0"/>
              <a:t>Short </a:t>
            </a:r>
            <a:r>
              <a:rPr lang="en-US" sz="3400" dirty="0" smtClean="0"/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Short/medium campaign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</a:t>
            </a:r>
            <a:r>
              <a:rPr lang="en-US" sz="2600" dirty="0" smtClean="0"/>
              <a:t>ong &amp; slow campaign</a:t>
            </a:r>
            <a:endParaRPr lang="en-US" sz="2600" dirty="0"/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METIS </a:t>
            </a:r>
            <a:r>
              <a:rPr lang="en-US" sz="3400" dirty="0" smtClean="0">
                <a:solidFill>
                  <a:srgbClr val="FF0000"/>
                </a:solidFill>
              </a:rPr>
              <a:t>off</a:t>
            </a:r>
          </a:p>
          <a:p>
            <a:r>
              <a:rPr lang="en-US" sz="3400" dirty="0" smtClean="0"/>
              <a:t>Off-pointing </a:t>
            </a:r>
            <a:r>
              <a:rPr lang="en-US" sz="3400" dirty="0" smtClean="0">
                <a:solidFill>
                  <a:srgbClr val="9BBB59"/>
                </a:solidFill>
              </a:rPr>
              <a:t>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/>
              <a:t>Focus on high resolution</a:t>
            </a:r>
          </a:p>
          <a:p>
            <a:r>
              <a:rPr lang="en-US" sz="3400" dirty="0" smtClean="0"/>
              <a:t>Perihelion preferred</a:t>
            </a:r>
          </a:p>
          <a:p>
            <a:r>
              <a:rPr lang="en-US" sz="3400" dirty="0" smtClean="0"/>
              <a:t>High data rate</a:t>
            </a:r>
          </a:p>
          <a:p>
            <a:r>
              <a:rPr lang="en-US" sz="3400" u="sng" dirty="0" smtClean="0"/>
              <a:t>Triggers needed </a:t>
            </a:r>
            <a:br>
              <a:rPr lang="en-US" sz="3400" u="sng" dirty="0" smtClean="0"/>
            </a:br>
            <a:r>
              <a:rPr lang="en-US" sz="3400" dirty="0" smtClean="0"/>
              <a:t>to catch events</a:t>
            </a:r>
          </a:p>
          <a:p>
            <a:r>
              <a:rPr lang="en-US" sz="3400" dirty="0"/>
              <a:t>Short </a:t>
            </a:r>
            <a:r>
              <a:rPr lang="en-US" sz="3400" dirty="0" smtClean="0"/>
              <a:t>campaign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METIS </a:t>
            </a:r>
            <a:r>
              <a:rPr lang="en-US" sz="2600" dirty="0" smtClean="0">
                <a:solidFill>
                  <a:schemeClr val="accent3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Short/medium campaign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rgbClr val="3366FF"/>
                </a:solidFill>
              </a:rPr>
              <a:t>w</a:t>
            </a:r>
            <a:r>
              <a:rPr lang="en-US" i="1" dirty="0" smtClean="0">
                <a:solidFill>
                  <a:srgbClr val="3366FF"/>
                </a:solidFill>
              </a:rPr>
              <a:t>as exercised during SOWG-5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rgbClr val="3366FF"/>
                </a:solidFill>
              </a:rPr>
              <a:t>during SOWG-6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METIS </a:t>
            </a:r>
            <a:r>
              <a:rPr lang="en-US" sz="2600" dirty="0" smtClean="0">
                <a:solidFill>
                  <a:srgbClr val="9BBB59"/>
                </a:solidFill>
              </a:rPr>
              <a:t>on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Off-pointing </a:t>
            </a:r>
            <a:r>
              <a:rPr lang="en-US" sz="2600" dirty="0" smtClean="0">
                <a:solidFill>
                  <a:srgbClr val="FF0000"/>
                </a:solidFill>
              </a:rPr>
              <a:t>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/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</a:t>
            </a:r>
            <a:r>
              <a:rPr lang="en-US" sz="2600" dirty="0" smtClean="0"/>
              <a:t>ong &amp; slow campaign</a:t>
            </a:r>
            <a:endParaRPr lang="en-US" sz="2600" dirty="0"/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Not exercised yet?</a:t>
            </a:r>
            <a:endParaRPr lang="en-US" i="1" dirty="0">
              <a:solidFill>
                <a:srgbClr val="3366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3899" y="3200417"/>
            <a:ext cx="6735506" cy="646331"/>
          </a:xfrm>
          <a:prstGeom prst="rect">
            <a:avLst/>
          </a:prstGeom>
          <a:noFill/>
          <a:ln w="63500">
            <a:solidFill>
              <a:schemeClr val="accent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66CC"/>
                </a:solidFill>
              </a:rPr>
              <a:t>Discussed at RSWG during SOWG-8</a:t>
            </a:r>
            <a:endParaRPr lang="en-US" sz="3600" i="1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4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727796"/>
            <a:ext cx="8506047" cy="5257800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/>
              <a:t>Full disc </a:t>
            </a:r>
            <a:r>
              <a:rPr lang="en-US" sz="2400" dirty="0" smtClean="0"/>
              <a:t>images throughout a </a:t>
            </a:r>
            <a:r>
              <a:rPr lang="en-US" sz="2400" b="1" dirty="0" smtClean="0"/>
              <a:t>long period</a:t>
            </a:r>
            <a:r>
              <a:rPr lang="en-US" sz="2400" dirty="0" smtClean="0"/>
              <a:t> (&lt;= 1 RSW)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Catching </a:t>
            </a:r>
            <a:r>
              <a:rPr lang="en-US" sz="2400" dirty="0" smtClean="0"/>
              <a:t>coronal waves, halo CMEs that can be linked with in-situ signatures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This </a:t>
            </a:r>
            <a:r>
              <a:rPr lang="en-US" sz="2400" dirty="0"/>
              <a:t>kind of campaigns can be run </a:t>
            </a:r>
            <a:r>
              <a:rPr lang="en-US" sz="2400" b="1" dirty="0"/>
              <a:t>regularly </a:t>
            </a:r>
            <a:r>
              <a:rPr lang="en-US" sz="2400" dirty="0" smtClean="0"/>
              <a:t>(low telemetry cost)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400" i="1" dirty="0" smtClean="0"/>
              <a:t>“Simple is good” campaigns without trigger magic: risk free, scientific usefulness depending on CME-rate</a:t>
            </a:r>
          </a:p>
          <a:p>
            <a:pPr>
              <a:spcAft>
                <a:spcPts val="1000"/>
              </a:spcAft>
            </a:pPr>
            <a:endParaRPr lang="en-US" sz="2400" i="1" dirty="0" smtClean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Synoptic campaigns </a:t>
            </a:r>
          </a:p>
          <a:p>
            <a:pPr algn="ctr"/>
            <a:r>
              <a:rPr lang="en-US" dirty="0" err="1"/>
              <a:t>Incl</a:t>
            </a:r>
            <a:r>
              <a:rPr lang="en-US" dirty="0"/>
              <a:t> METIS </a:t>
            </a:r>
          </a:p>
        </p:txBody>
      </p:sp>
    </p:spTree>
    <p:extLst>
      <p:ext uri="{BB962C8B-B14F-4D97-AF65-F5344CB8AC3E}">
        <p14:creationId xmlns:p14="http://schemas.microsoft.com/office/powerpoint/2010/main" val="178678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704" y="1387540"/>
            <a:ext cx="8548577" cy="5587427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sz="2400" dirty="0" smtClean="0"/>
              <a:t>Similar to previous case but </a:t>
            </a:r>
            <a:r>
              <a:rPr lang="en-US" sz="2400" b="1" dirty="0" smtClean="0"/>
              <a:t>with triggers</a:t>
            </a:r>
            <a:endParaRPr lang="en-US" sz="2400" dirty="0" smtClean="0"/>
          </a:p>
          <a:p>
            <a:pPr>
              <a:spcAft>
                <a:spcPts val="200"/>
              </a:spcAft>
            </a:pPr>
            <a:r>
              <a:rPr lang="en-US" sz="2400" dirty="0" smtClean="0"/>
              <a:t>EUI </a:t>
            </a:r>
            <a:r>
              <a:rPr lang="en-US" sz="2400" dirty="0" smtClean="0"/>
              <a:t>can either:</a:t>
            </a:r>
          </a:p>
          <a:p>
            <a:pPr lvl="1">
              <a:spcAft>
                <a:spcPts val="200"/>
              </a:spcAft>
            </a:pPr>
            <a:r>
              <a:rPr lang="en-US" sz="2400" dirty="0" smtClean="0"/>
              <a:t>Run </a:t>
            </a:r>
            <a:r>
              <a:rPr lang="en-US" sz="2400" b="1" dirty="0" smtClean="0"/>
              <a:t>high cadence </a:t>
            </a:r>
            <a:r>
              <a:rPr lang="en-US" sz="2400" dirty="0" smtClean="0"/>
              <a:t>FSI/HRI images and </a:t>
            </a:r>
            <a:r>
              <a:rPr lang="en-US" sz="2400" b="1" dirty="0" smtClean="0"/>
              <a:t>freeze buffer</a:t>
            </a:r>
            <a:r>
              <a:rPr lang="en-US" sz="2400" dirty="0" smtClean="0"/>
              <a:t> when EUI/METIS/STIX trigger fires</a:t>
            </a:r>
          </a:p>
          <a:p>
            <a:pPr lvl="1">
              <a:spcAft>
                <a:spcPts val="200"/>
              </a:spcAft>
            </a:pPr>
            <a:r>
              <a:rPr lang="en-US" sz="2400" dirty="0" smtClean="0"/>
              <a:t>Run </a:t>
            </a:r>
            <a:r>
              <a:rPr lang="en-US" sz="2400" b="1" dirty="0" smtClean="0"/>
              <a:t>medium cadence</a:t>
            </a:r>
            <a:r>
              <a:rPr lang="en-US" sz="2400" dirty="0" smtClean="0"/>
              <a:t>, store all data internally; </a:t>
            </a:r>
            <a:r>
              <a:rPr lang="en-US" sz="2400" b="1" dirty="0"/>
              <a:t>selection a-posteriori from </a:t>
            </a:r>
            <a:r>
              <a:rPr lang="en-US" sz="2400" b="1" dirty="0" smtClean="0"/>
              <a:t>ground</a:t>
            </a:r>
          </a:p>
          <a:p>
            <a:pPr>
              <a:spcAft>
                <a:spcPts val="200"/>
              </a:spcAft>
            </a:pPr>
            <a:r>
              <a:rPr lang="en-US" sz="2400" dirty="0"/>
              <a:t>METIS &amp; STIX trigger on. </a:t>
            </a:r>
            <a:r>
              <a:rPr lang="en-US" sz="2400" b="1" dirty="0"/>
              <a:t>@METIS trigger</a:t>
            </a:r>
            <a:r>
              <a:rPr lang="en-US" sz="2400" dirty="0"/>
              <a:t>: METIS cadence 15 min -&gt; 1 min</a:t>
            </a:r>
          </a:p>
          <a:p>
            <a:pPr>
              <a:spcAft>
                <a:spcPts val="200"/>
              </a:spcAft>
            </a:pPr>
            <a:r>
              <a:rPr lang="en-US" sz="2400" b="1" dirty="0" err="1" smtClean="0"/>
              <a:t>SoloHI</a:t>
            </a:r>
            <a:r>
              <a:rPr lang="en-US" sz="2400" b="1" dirty="0" smtClean="0"/>
              <a:t>: </a:t>
            </a:r>
            <a:r>
              <a:rPr lang="en-US" sz="2400" dirty="0" smtClean="0"/>
              <a:t>medium cadence, high res images</a:t>
            </a:r>
          </a:p>
          <a:p>
            <a:pPr>
              <a:spcAft>
                <a:spcPts val="200"/>
              </a:spcAft>
            </a:pPr>
            <a:r>
              <a:rPr lang="en-US" sz="2400" dirty="0" smtClean="0"/>
              <a:t>quadrature</a:t>
            </a:r>
            <a:r>
              <a:rPr lang="en-US" sz="2400" dirty="0" smtClean="0"/>
              <a:t>/alignment with SPP, STEREO, Earth?</a:t>
            </a:r>
          </a:p>
          <a:p>
            <a:pPr>
              <a:spcAft>
                <a:spcPts val="200"/>
              </a:spcAft>
            </a:pPr>
            <a:r>
              <a:rPr lang="en-US" sz="2400" i="1" dirty="0" smtClean="0"/>
              <a:t>Possibility to catch good event in high/medium cadence but more complexity</a:t>
            </a:r>
          </a:p>
          <a:p>
            <a:pPr>
              <a:spcAft>
                <a:spcPts val="1000"/>
              </a:spcAft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Triggered campaigns </a:t>
            </a:r>
          </a:p>
          <a:p>
            <a:pPr algn="ctr"/>
            <a:r>
              <a:rPr lang="en-US" dirty="0" err="1"/>
              <a:t>incl</a:t>
            </a:r>
            <a:r>
              <a:rPr lang="en-US" dirty="0"/>
              <a:t> METIS </a:t>
            </a:r>
          </a:p>
        </p:txBody>
      </p:sp>
    </p:spTree>
    <p:extLst>
      <p:ext uri="{BB962C8B-B14F-4D97-AF65-F5344CB8AC3E}">
        <p14:creationId xmlns:p14="http://schemas.microsoft.com/office/powerpoint/2010/main" val="192739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6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2:  How do solar transients drive </a:t>
            </a:r>
            <a:r>
              <a:rPr lang="en-US" dirty="0" err="1" smtClean="0"/>
              <a:t>heliospheric</a:t>
            </a:r>
            <a:r>
              <a:rPr lang="en-US" dirty="0" smtClean="0"/>
              <a:t> variability?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226"/>
            <a:ext cx="8229600" cy="3991836"/>
          </a:xfrm>
        </p:spPr>
        <p:txBody>
          <a:bodyPr/>
          <a:lstStyle/>
          <a:p>
            <a:r>
              <a:rPr lang="en-US" dirty="0" smtClean="0"/>
              <a:t>2.1 How do CMEs evolve  through the corona and inner </a:t>
            </a:r>
            <a:r>
              <a:rPr lang="en-US" dirty="0" err="1" smtClean="0"/>
              <a:t>heliosphere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2.2 How do CMEs contribute to the global evolution of magnetic flux in the heliosphere?</a:t>
            </a:r>
          </a:p>
          <a:p>
            <a:r>
              <a:rPr lang="en-US" dirty="0" smtClean="0"/>
              <a:t>2.3 How and where do shocks form in the corona and in the </a:t>
            </a:r>
            <a:r>
              <a:rPr lang="en-US" dirty="0" err="1" smtClean="0"/>
              <a:t>heliosphere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71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72" y="1408806"/>
            <a:ext cx="8569842" cy="548109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Decision to </a:t>
            </a:r>
            <a:r>
              <a:rPr lang="en-US" sz="2400" b="1" dirty="0">
                <a:latin typeface="+mj-lt"/>
              </a:rPr>
              <a:t>close METIS </a:t>
            </a:r>
            <a:r>
              <a:rPr lang="en-US" sz="2400" dirty="0">
                <a:latin typeface="+mj-lt"/>
              </a:rPr>
              <a:t>taken at LTP (T – 6 or 12 months). VSTP (T – 2 days): possibility to </a:t>
            </a:r>
            <a:r>
              <a:rPr lang="en-US" sz="2400" b="1" dirty="0" err="1">
                <a:latin typeface="+mj-lt"/>
              </a:rPr>
              <a:t>offpoint</a:t>
            </a:r>
            <a:endParaRPr lang="en-US" sz="2400" b="1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Low event </a:t>
            </a:r>
            <a:r>
              <a:rPr lang="en-US" sz="2400" dirty="0">
                <a:latin typeface="+mj-lt"/>
              </a:rPr>
              <a:t>stats </a:t>
            </a:r>
            <a:r>
              <a:rPr lang="en-US" sz="2400" dirty="0">
                <a:latin typeface="+mj-lt"/>
                <a:cs typeface="Times New Roman"/>
              </a:rPr>
              <a:t>→ </a:t>
            </a:r>
            <a:r>
              <a:rPr lang="en-US" sz="2400" b="1" dirty="0">
                <a:latin typeface="+mj-lt"/>
              </a:rPr>
              <a:t>trigger</a:t>
            </a:r>
            <a:r>
              <a:rPr lang="en-US" sz="2400" dirty="0">
                <a:latin typeface="+mj-lt"/>
              </a:rPr>
              <a:t> (EUI, STIX) is </a:t>
            </a:r>
            <a:r>
              <a:rPr lang="en-US" sz="2400" b="1" dirty="0">
                <a:latin typeface="+mj-lt"/>
              </a:rPr>
              <a:t>essential</a:t>
            </a:r>
            <a:r>
              <a:rPr lang="en-US" sz="2400" dirty="0">
                <a:latin typeface="+mj-lt"/>
              </a:rPr>
              <a:t> to catch eruption in high res FOV</a:t>
            </a:r>
          </a:p>
          <a:p>
            <a:r>
              <a:rPr lang="en-US" sz="2400" b="1" dirty="0" smtClean="0">
                <a:latin typeface="+mj-lt"/>
              </a:rPr>
              <a:t>High cadence, high res </a:t>
            </a:r>
            <a:r>
              <a:rPr lang="en-US" sz="2400" dirty="0" smtClean="0">
                <a:latin typeface="+mj-lt"/>
              </a:rPr>
              <a:t>images over </a:t>
            </a:r>
            <a:r>
              <a:rPr lang="en-US" sz="2400" b="1" dirty="0" smtClean="0">
                <a:latin typeface="+mj-lt"/>
              </a:rPr>
              <a:t>very short </a:t>
            </a:r>
            <a:r>
              <a:rPr lang="en-US" sz="2400" b="1" dirty="0">
                <a:latin typeface="+mj-lt"/>
              </a:rPr>
              <a:t>period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(few hours) defined by trigger</a:t>
            </a:r>
          </a:p>
          <a:p>
            <a:r>
              <a:rPr lang="en-US" sz="2400" b="1" dirty="0" smtClean="0">
                <a:latin typeface="+mj-lt"/>
              </a:rPr>
              <a:t>@trigger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/>
            <a:r>
              <a:rPr lang="en-US" sz="2400" b="1" dirty="0" smtClean="0">
                <a:latin typeface="+mj-lt"/>
              </a:rPr>
              <a:t>EUI</a:t>
            </a:r>
            <a:r>
              <a:rPr lang="en-US" sz="2400" dirty="0" smtClean="0">
                <a:latin typeface="+mj-lt"/>
              </a:rPr>
              <a:t> freezes its 1-hour-buffer</a:t>
            </a:r>
          </a:p>
          <a:p>
            <a:pPr lvl="1"/>
            <a:r>
              <a:rPr lang="en-US" sz="2400" b="1" dirty="0" smtClean="0">
                <a:latin typeface="+mj-lt"/>
              </a:rPr>
              <a:t>SPICE</a:t>
            </a:r>
            <a:r>
              <a:rPr lang="en-US" sz="2400" dirty="0" smtClean="0">
                <a:latin typeface="+mj-lt"/>
              </a:rPr>
              <a:t>: high cadence, smaller slit</a:t>
            </a:r>
          </a:p>
          <a:p>
            <a:pPr lvl="1"/>
            <a:r>
              <a:rPr lang="en-US" sz="2400" b="1" dirty="0" err="1" smtClean="0">
                <a:latin typeface="+mj-lt"/>
              </a:rPr>
              <a:t>SoloHI</a:t>
            </a:r>
            <a:r>
              <a:rPr lang="en-US" sz="2400" dirty="0" smtClean="0">
                <a:latin typeface="+mj-lt"/>
              </a:rPr>
              <a:t>: high </a:t>
            </a:r>
            <a:r>
              <a:rPr lang="en-US" sz="2400" dirty="0">
                <a:latin typeface="+mj-lt"/>
              </a:rPr>
              <a:t>cadence, high res </a:t>
            </a:r>
            <a:r>
              <a:rPr lang="en-US" sz="2400" dirty="0" smtClean="0">
                <a:latin typeface="+mj-lt"/>
              </a:rPr>
              <a:t>images</a:t>
            </a:r>
          </a:p>
          <a:p>
            <a:pPr lvl="0"/>
            <a:r>
              <a:rPr lang="en-US" sz="2400" dirty="0" smtClean="0">
                <a:latin typeface="+mj-lt"/>
              </a:rPr>
              <a:t>Superior cadence &amp; res imaging of source </a:t>
            </a:r>
            <a:r>
              <a:rPr lang="en-US" sz="2400" dirty="0">
                <a:latin typeface="+mj-lt"/>
              </a:rPr>
              <a:t>region, flares, </a:t>
            </a:r>
            <a:r>
              <a:rPr lang="en-US" sz="2400" dirty="0" err="1">
                <a:latin typeface="+mj-lt"/>
              </a:rPr>
              <a:t>dimmings</a:t>
            </a:r>
            <a:r>
              <a:rPr lang="en-US" sz="2400" dirty="0">
                <a:latin typeface="+mj-lt"/>
              </a:rPr>
              <a:t>, EUV </a:t>
            </a:r>
            <a:r>
              <a:rPr lang="en-US" sz="2400" dirty="0" smtClean="0">
                <a:latin typeface="+mj-lt"/>
              </a:rPr>
              <a:t>waves</a:t>
            </a:r>
          </a:p>
          <a:p>
            <a:pPr lvl="0"/>
            <a:endParaRPr lang="en-US" sz="2500" dirty="0"/>
          </a:p>
          <a:p>
            <a:pPr lvl="1"/>
            <a:endParaRPr lang="en-US" sz="2400" dirty="0"/>
          </a:p>
          <a:p>
            <a:pPr lvl="1"/>
            <a:endParaRPr lang="en-US" sz="2300" dirty="0" smtClean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0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72" y="1695897"/>
            <a:ext cx="8569842" cy="548109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j-lt"/>
              </a:rPr>
              <a:t>At perihelion</a:t>
            </a:r>
            <a:r>
              <a:rPr lang="en-US" sz="2400" dirty="0">
                <a:latin typeface="+mj-lt"/>
              </a:rPr>
              <a:t>. Extra geometric criteria: quadrature/alignment with SPP, STEREO, Earth?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Strategy TBI when multiple sequential triggers are produced…</a:t>
            </a:r>
          </a:p>
          <a:p>
            <a:r>
              <a:rPr lang="en-US" sz="2400" dirty="0" smtClean="0">
                <a:latin typeface="+mj-lt"/>
              </a:rPr>
              <a:t>Challenging concept </a:t>
            </a:r>
            <a:r>
              <a:rPr lang="en-US" sz="2400" dirty="0">
                <a:latin typeface="+mj-lt"/>
                <a:cs typeface="Times New Roman"/>
              </a:rPr>
              <a:t>→ </a:t>
            </a:r>
            <a:r>
              <a:rPr lang="en-US" sz="2400" dirty="0" smtClean="0">
                <a:latin typeface="+mj-lt"/>
              </a:rPr>
              <a:t>make sure to </a:t>
            </a:r>
            <a:r>
              <a:rPr lang="en-US" sz="2400" b="1" dirty="0" smtClean="0">
                <a:latin typeface="+mj-lt"/>
              </a:rPr>
              <a:t>always get some useful data </a:t>
            </a:r>
            <a:r>
              <a:rPr lang="en-US" sz="2400" dirty="0" smtClean="0">
                <a:latin typeface="+mj-lt"/>
              </a:rPr>
              <a:t>even if main objective is not achieved</a:t>
            </a:r>
          </a:p>
          <a:p>
            <a:r>
              <a:rPr lang="en-US" sz="2400" i="1" dirty="0" smtClean="0">
                <a:latin typeface="+mj-lt"/>
              </a:rPr>
              <a:t>Aimed at catching a major </a:t>
            </a:r>
            <a:r>
              <a:rPr lang="en-US" sz="2400" i="1" dirty="0">
                <a:latin typeface="+mj-lt"/>
              </a:rPr>
              <a:t>event in </a:t>
            </a:r>
            <a:r>
              <a:rPr lang="en-US" sz="2400" i="1" dirty="0" smtClean="0">
                <a:latin typeface="+mj-lt"/>
              </a:rPr>
              <a:t>highest </a:t>
            </a:r>
            <a:r>
              <a:rPr lang="en-US" sz="2400" i="1" dirty="0">
                <a:latin typeface="+mj-lt"/>
              </a:rPr>
              <a:t>cadence </a:t>
            </a:r>
            <a:r>
              <a:rPr lang="en-US" sz="2400" i="1" dirty="0" smtClean="0">
                <a:latin typeface="+mj-lt"/>
              </a:rPr>
              <a:t>and resolution. Complex.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8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502" y="1190793"/>
            <a:ext cx="696432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 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2.1 How do CMEs evolve through the corona and inner heliosphere</a:t>
            </a:r>
            <a:r>
              <a:rPr lang="en-US" sz="2800" dirty="0" smtClean="0"/>
              <a:t>?</a:t>
            </a:r>
            <a:endParaRPr lang="en-US" dirty="0"/>
          </a:p>
          <a:p>
            <a:r>
              <a:rPr lang="en-US" sz="2400" dirty="0"/>
              <a:t>2.1.1 What are the global structure, initiation, and evolution of CMEs?</a:t>
            </a:r>
          </a:p>
          <a:p>
            <a:r>
              <a:rPr lang="en-US" sz="2000" dirty="0"/>
              <a:t>2.1.1.1 CME initiation: </a:t>
            </a:r>
            <a:r>
              <a:rPr lang="en-US" sz="2000" dirty="0">
                <a:solidFill>
                  <a:srgbClr val="00B050"/>
                </a:solidFill>
              </a:rPr>
              <a:t>2</a:t>
            </a:r>
          </a:p>
          <a:p>
            <a:r>
              <a:rPr lang="en-US" sz="2000" dirty="0"/>
              <a:t>2.1.1.2 CME structure: </a:t>
            </a:r>
            <a:r>
              <a:rPr lang="en-US" sz="2000" dirty="0">
                <a:solidFill>
                  <a:srgbClr val="00B050"/>
                </a:solidFill>
              </a:rPr>
              <a:t>3, 4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2.1.1.3 CME evolution: </a:t>
            </a:r>
            <a:r>
              <a:rPr lang="en-US" sz="2000" dirty="0">
                <a:solidFill>
                  <a:srgbClr val="00B050"/>
                </a:solidFill>
              </a:rPr>
              <a:t>3, </a:t>
            </a:r>
            <a:r>
              <a:rPr lang="en-US" sz="2000" dirty="0" smtClean="0">
                <a:solidFill>
                  <a:srgbClr val="00B050"/>
                </a:solidFill>
              </a:rPr>
              <a:t>4</a:t>
            </a:r>
            <a:endParaRPr lang="en-US" dirty="0">
              <a:solidFill>
                <a:srgbClr val="00B050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400" dirty="0"/>
              <a:t>2.1.2 Type II radio bursts: </a:t>
            </a:r>
            <a:r>
              <a:rPr lang="en-US" sz="2400" dirty="0" smtClean="0">
                <a:solidFill>
                  <a:srgbClr val="00B050"/>
                </a:solidFill>
              </a:rPr>
              <a:t>4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2.1.3 Determine field line lengths using energetic particle travel time measurements: </a:t>
            </a:r>
            <a:r>
              <a:rPr lang="en-US" sz="2400" dirty="0" smtClean="0">
                <a:solidFill>
                  <a:srgbClr val="FF0000"/>
                </a:solidFill>
              </a:rPr>
              <a:t>in situ only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3243"/>
            <a:ext cx="8229600" cy="13415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Obj. </a:t>
            </a:r>
            <a:r>
              <a:rPr lang="en-US" dirty="0"/>
              <a:t>2: </a:t>
            </a:r>
            <a:r>
              <a:rPr lang="en-US" dirty="0" smtClean="0"/>
              <a:t>campaigns versus</a:t>
            </a:r>
          </a:p>
          <a:p>
            <a:r>
              <a:rPr lang="en-US" dirty="0" smtClean="0"/>
              <a:t>science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502" y="1679911"/>
            <a:ext cx="6964324" cy="423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2.2 How do CMEs contribute to solar magnetic flux and helicity balance</a:t>
            </a:r>
            <a:r>
              <a:rPr lang="en-US" sz="2800" dirty="0" smtClean="0"/>
              <a:t>?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sz="2400" dirty="0"/>
              <a:t>2.2.1 How do CMEs contribute to the global evolution of magnetic flux in the heliosphere? </a:t>
            </a:r>
            <a:r>
              <a:rPr lang="en-US" sz="2400" dirty="0">
                <a:solidFill>
                  <a:srgbClr val="00B050"/>
                </a:solidFill>
              </a:rPr>
              <a:t>2, </a:t>
            </a:r>
            <a:r>
              <a:rPr lang="en-US" sz="2400" dirty="0" smtClean="0">
                <a:solidFill>
                  <a:srgbClr val="00B050"/>
                </a:solidFill>
              </a:rPr>
              <a:t>3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400" dirty="0"/>
              <a:t>2.2.2 What is the role of ICMEs in the Sun’s magnetic cycle? </a:t>
            </a:r>
            <a:r>
              <a:rPr lang="en-US" sz="2400" dirty="0" smtClean="0">
                <a:solidFill>
                  <a:srgbClr val="00B050"/>
                </a:solidFill>
              </a:rPr>
              <a:t>3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400" dirty="0"/>
              <a:t>2.2.3 Determine connection/disconnection by identifying SEP dropouts and tracking field line: </a:t>
            </a:r>
            <a:r>
              <a:rPr lang="en-US" sz="2400" dirty="0">
                <a:solidFill>
                  <a:srgbClr val="00B050"/>
                </a:solidFill>
              </a:rPr>
              <a:t>3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3243"/>
            <a:ext cx="8229600" cy="13415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Obj. </a:t>
            </a:r>
            <a:r>
              <a:rPr lang="en-US" dirty="0"/>
              <a:t>2: </a:t>
            </a:r>
            <a:r>
              <a:rPr lang="en-US" dirty="0" smtClean="0"/>
              <a:t>campaigns versus</a:t>
            </a:r>
          </a:p>
          <a:p>
            <a:r>
              <a:rPr lang="en-US" dirty="0" smtClean="0"/>
              <a:t>science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4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191" y="978133"/>
            <a:ext cx="8474195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 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2.3 How and where do shocks form in the corona and in the heliosphere</a:t>
            </a:r>
            <a:r>
              <a:rPr lang="en-US" sz="2800" dirty="0" smtClean="0"/>
              <a:t>?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sz="2400" b="1" dirty="0"/>
              <a:t>2.3.1 </a:t>
            </a:r>
            <a:r>
              <a:rPr lang="en-US" sz="2400" dirty="0"/>
              <a:t>Coronal shocks: </a:t>
            </a:r>
            <a:r>
              <a:rPr lang="en-US" sz="2400" dirty="0">
                <a:solidFill>
                  <a:srgbClr val="00B050"/>
                </a:solidFill>
              </a:rPr>
              <a:t>4</a:t>
            </a:r>
          </a:p>
          <a:p>
            <a:r>
              <a:rPr lang="en-US" sz="2400" b="1" dirty="0" smtClean="0"/>
              <a:t>2.3.2</a:t>
            </a:r>
            <a:r>
              <a:rPr lang="en-US" sz="2400" dirty="0" smtClean="0"/>
              <a:t> </a:t>
            </a:r>
            <a:r>
              <a:rPr lang="en-US" sz="2400" dirty="0"/>
              <a:t>What are the properties and distribution of </a:t>
            </a:r>
            <a:r>
              <a:rPr lang="en-US" sz="2400" dirty="0" err="1"/>
              <a:t>heliospheric</a:t>
            </a:r>
            <a:r>
              <a:rPr lang="en-US" sz="2400" dirty="0"/>
              <a:t> shocks?</a:t>
            </a:r>
          </a:p>
          <a:p>
            <a:r>
              <a:rPr lang="en-US" sz="2000" b="1" dirty="0" smtClean="0"/>
              <a:t>2.3.2.1</a:t>
            </a:r>
            <a:r>
              <a:rPr lang="en-US" sz="2000" dirty="0" smtClean="0"/>
              <a:t> </a:t>
            </a:r>
            <a:r>
              <a:rPr lang="en-US" sz="2000" dirty="0"/>
              <a:t>Understand coronal conditions under which the shocks form and determine the interplanetary conditions </a:t>
            </a:r>
            <a:r>
              <a:rPr lang="en-US" sz="2000" dirty="0" smtClean="0"/>
              <a:t>where they </a:t>
            </a:r>
            <a:r>
              <a:rPr lang="en-US" sz="2000" dirty="0"/>
              <a:t>evolve: </a:t>
            </a:r>
            <a:r>
              <a:rPr lang="en-US" sz="2000" dirty="0">
                <a:solidFill>
                  <a:srgbClr val="00B050"/>
                </a:solidFill>
              </a:rPr>
              <a:t>4</a:t>
            </a:r>
          </a:p>
          <a:p>
            <a:r>
              <a:rPr lang="en-US" sz="2000" b="1" dirty="0"/>
              <a:t>2.3.2.2</a:t>
            </a:r>
            <a:r>
              <a:rPr lang="en-US" sz="2000" dirty="0"/>
              <a:t> Identify interplanetary shocks and </a:t>
            </a:r>
            <a:r>
              <a:rPr lang="en-US" sz="2000" dirty="0" err="1"/>
              <a:t>characterise</a:t>
            </a:r>
            <a:r>
              <a:rPr lang="en-US" sz="2000" dirty="0"/>
              <a:t> their spatial and temporal evolution: </a:t>
            </a:r>
            <a:r>
              <a:rPr lang="en-US" sz="2000" dirty="0" smtClean="0">
                <a:solidFill>
                  <a:srgbClr val="FF0000"/>
                </a:solidFill>
              </a:rPr>
              <a:t>in situ + </a:t>
            </a:r>
            <a:r>
              <a:rPr lang="en-US" sz="2000" dirty="0" err="1" smtClean="0">
                <a:solidFill>
                  <a:srgbClr val="FF0000"/>
                </a:solidFill>
              </a:rPr>
              <a:t>SoloHI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b="1" dirty="0"/>
              <a:t>2.3.2.3</a:t>
            </a:r>
            <a:r>
              <a:rPr lang="en-US" sz="2000" dirty="0"/>
              <a:t> Study heating and dissipation mechanisms at shocks with </a:t>
            </a:r>
            <a:r>
              <a:rPr lang="en-US" sz="2000" dirty="0" smtClean="0"/>
              <a:t>radial distance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00"/>
                </a:solidFill>
              </a:rPr>
              <a:t>in situ + </a:t>
            </a:r>
            <a:r>
              <a:rPr lang="en-US" sz="2000" dirty="0" err="1">
                <a:solidFill>
                  <a:srgbClr val="FF0000"/>
                </a:solidFill>
              </a:rPr>
              <a:t>SoloHI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b="1" dirty="0"/>
              <a:t>2.3.2.4</a:t>
            </a:r>
            <a:r>
              <a:rPr lang="en-US" sz="2000" dirty="0"/>
              <a:t> Identify mechanisms that heat the thermal solar wind particle populations near shocks and determine </a:t>
            </a:r>
            <a:r>
              <a:rPr lang="en-US" sz="2000" dirty="0" smtClean="0"/>
              <a:t>their energy </a:t>
            </a:r>
            <a:r>
              <a:rPr lang="en-US" sz="2000" dirty="0"/>
              <a:t>partition: </a:t>
            </a:r>
            <a:r>
              <a:rPr lang="en-US" sz="2000" dirty="0">
                <a:solidFill>
                  <a:srgbClr val="FF0000"/>
                </a:solidFill>
              </a:rPr>
              <a:t>in situ + </a:t>
            </a:r>
            <a:r>
              <a:rPr lang="en-US" sz="2000" dirty="0" err="1">
                <a:solidFill>
                  <a:srgbClr val="FF0000"/>
                </a:solidFill>
              </a:rPr>
              <a:t>SoloHI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b="1" dirty="0"/>
              <a:t>2.3.2.5</a:t>
            </a:r>
            <a:r>
              <a:rPr lang="en-US" sz="2000" dirty="0"/>
              <a:t> Correlate coronal shocks passage with in situ measurements: </a:t>
            </a:r>
            <a:r>
              <a:rPr lang="en-US" sz="2000" dirty="0">
                <a:solidFill>
                  <a:srgbClr val="00B050"/>
                </a:solidFill>
              </a:rPr>
              <a:t>4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243"/>
            <a:ext cx="8229600" cy="13415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Obj. </a:t>
            </a:r>
            <a:r>
              <a:rPr lang="en-US" dirty="0"/>
              <a:t>2: </a:t>
            </a:r>
            <a:r>
              <a:rPr lang="en-US" dirty="0" smtClean="0"/>
              <a:t>campaigns versus</a:t>
            </a:r>
          </a:p>
          <a:p>
            <a:r>
              <a:rPr lang="en-US" dirty="0" smtClean="0"/>
              <a:t>science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9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14" y="1424754"/>
            <a:ext cx="7868113" cy="402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 </a:t>
            </a:r>
          </a:p>
          <a:p>
            <a:pPr>
              <a:spcAft>
                <a:spcPts val="1000"/>
              </a:spcAft>
            </a:pPr>
            <a:r>
              <a:rPr lang="en-US" sz="2400" dirty="0"/>
              <a:t>2.3.3 Resolve the interplanetary shock field and plasma structure down to the spatial and temporal scales comparable and smaller than the typical ion scales: </a:t>
            </a:r>
            <a:r>
              <a:rPr lang="en-US" sz="2400" dirty="0">
                <a:solidFill>
                  <a:srgbClr val="FF0000"/>
                </a:solidFill>
              </a:rPr>
              <a:t>in situ only</a:t>
            </a:r>
          </a:p>
          <a:p>
            <a:pPr>
              <a:spcAft>
                <a:spcPts val="1000"/>
              </a:spcAft>
            </a:pPr>
            <a:r>
              <a:rPr lang="en-US" sz="2400" dirty="0"/>
              <a:t>2.3.4 Shock-surfing acceleration mechanism: </a:t>
            </a:r>
            <a:r>
              <a:rPr lang="en-US" sz="2400" dirty="0">
                <a:solidFill>
                  <a:srgbClr val="FF0000"/>
                </a:solidFill>
              </a:rPr>
              <a:t>in situ only</a:t>
            </a:r>
          </a:p>
          <a:p>
            <a:pPr>
              <a:spcAft>
                <a:spcPts val="1000"/>
              </a:spcAft>
            </a:pPr>
            <a:r>
              <a:rPr lang="en-US" sz="2400" dirty="0"/>
              <a:t>2.3.5 Understand the radio emissions from the ICME driven shocks: </a:t>
            </a:r>
            <a:r>
              <a:rPr lang="en-US" sz="2400" dirty="0">
                <a:solidFill>
                  <a:srgbClr val="00B050"/>
                </a:solidFill>
              </a:rPr>
              <a:t>4</a:t>
            </a:r>
          </a:p>
          <a:p>
            <a:pPr>
              <a:spcAft>
                <a:spcPts val="1000"/>
              </a:spcAft>
            </a:pPr>
            <a:r>
              <a:rPr lang="en-US" sz="2400" dirty="0"/>
              <a:t>2.3.6 Identify shock accelerated particles: </a:t>
            </a:r>
            <a:r>
              <a:rPr lang="en-US" sz="2400" dirty="0">
                <a:solidFill>
                  <a:srgbClr val="00B050"/>
                </a:solidFill>
              </a:rPr>
              <a:t>4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83243"/>
            <a:ext cx="8229600" cy="13415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Obj. </a:t>
            </a:r>
            <a:r>
              <a:rPr lang="en-US" dirty="0"/>
              <a:t>2: </a:t>
            </a:r>
            <a:r>
              <a:rPr lang="en-US" dirty="0" smtClean="0"/>
              <a:t>campaigns versus</a:t>
            </a:r>
          </a:p>
          <a:p>
            <a:r>
              <a:rPr lang="en-US" dirty="0" smtClean="0"/>
              <a:t>science goals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472" y="5135526"/>
            <a:ext cx="8187047" cy="1200329"/>
          </a:xfrm>
          <a:prstGeom prst="rect">
            <a:avLst/>
          </a:prstGeom>
          <a:noFill/>
          <a:ln w="6350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RS contributions to all science goals probably covered by 3 campaign strategies</a:t>
            </a:r>
          </a:p>
        </p:txBody>
      </p:sp>
    </p:spTree>
    <p:extLst>
      <p:ext uri="{BB962C8B-B14F-4D97-AF65-F5344CB8AC3E}">
        <p14:creationId xmlns:p14="http://schemas.microsoft.com/office/powerpoint/2010/main" val="426242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5147" y="472477"/>
            <a:ext cx="1066151" cy="6536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</a:t>
            </a:r>
            <a:r>
              <a:rPr lang="en-US" sz="1600" dirty="0" smtClean="0"/>
              <a:t>TART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1091298" y="0"/>
            <a:ext cx="2672892" cy="1594745"/>
            <a:chOff x="1091298" y="0"/>
            <a:chExt cx="2672892" cy="1594745"/>
          </a:xfrm>
        </p:grpSpPr>
        <p:sp>
          <p:nvSpPr>
            <p:cNvPr id="5" name="Diamond 4"/>
            <p:cNvSpPr/>
            <p:nvPr/>
          </p:nvSpPr>
          <p:spPr>
            <a:xfrm>
              <a:off x="1333565" y="0"/>
              <a:ext cx="2430625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Remote Sensing Window?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0" idx="6"/>
            </p:cNvCxnSpPr>
            <p:nvPr/>
          </p:nvCxnSpPr>
          <p:spPr>
            <a:xfrm flipV="1">
              <a:off x="1091298" y="797373"/>
              <a:ext cx="279202" cy="19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764190" y="472477"/>
            <a:ext cx="2861651" cy="2413849"/>
            <a:chOff x="3764190" y="472477"/>
            <a:chExt cx="2861651" cy="2413849"/>
          </a:xfrm>
        </p:grpSpPr>
        <p:cxnSp>
          <p:nvCxnSpPr>
            <p:cNvPr id="20" name="Straight Arrow Connector 19"/>
            <p:cNvCxnSpPr>
              <a:stCxn id="5" idx="3"/>
            </p:cNvCxnSpPr>
            <p:nvPr/>
          </p:nvCxnSpPr>
          <p:spPr>
            <a:xfrm>
              <a:off x="3764190" y="797373"/>
              <a:ext cx="1658928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423118" y="841809"/>
              <a:ext cx="0" cy="494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Diamond 35"/>
            <p:cNvSpPr/>
            <p:nvPr/>
          </p:nvSpPr>
          <p:spPr>
            <a:xfrm>
              <a:off x="4224660" y="1291581"/>
              <a:ext cx="2401181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Off-pointing?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58723" y="47247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91298" y="1594745"/>
            <a:ext cx="1731216" cy="1469258"/>
            <a:chOff x="1091298" y="1594745"/>
            <a:chExt cx="1731216" cy="1469258"/>
          </a:xfrm>
        </p:grpSpPr>
        <p:sp>
          <p:nvSpPr>
            <p:cNvPr id="7" name="Rectangle 6"/>
            <p:cNvSpPr/>
            <p:nvPr/>
          </p:nvSpPr>
          <p:spPr>
            <a:xfrm>
              <a:off x="1091298" y="2121233"/>
              <a:ext cx="1731216" cy="94277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. In-situ only campaigns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582144" y="1594745"/>
              <a:ext cx="0" cy="5264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007624" y="1594745"/>
              <a:ext cx="486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6613" y="5808635"/>
            <a:ext cx="6386111" cy="96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TBD external support: Solar Probe Plus, STEREO, Earth-bound (LASCO, PROBA-3, SDO, ground-based, etc.)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570352" y="1336017"/>
            <a:ext cx="2765807" cy="3309705"/>
            <a:chOff x="5570352" y="1336017"/>
            <a:chExt cx="2765807" cy="3309705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6972546" y="2076379"/>
              <a:ext cx="6206" cy="9745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625841" y="2088954"/>
              <a:ext cx="339129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462724" y="1336017"/>
              <a:ext cx="1180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HENCE </a:t>
              </a:r>
            </a:p>
            <a:p>
              <a:r>
                <a:rPr lang="en-US" dirty="0" smtClean="0"/>
                <a:t>METIS ON</a:t>
              </a:r>
              <a:endParaRPr lang="en-US" dirty="0"/>
            </a:p>
          </p:txBody>
        </p:sp>
        <p:sp>
          <p:nvSpPr>
            <p:cNvPr id="29" name="Diamond 28"/>
            <p:cNvSpPr/>
            <p:nvPr/>
          </p:nvSpPr>
          <p:spPr>
            <a:xfrm>
              <a:off x="5570352" y="3050977"/>
              <a:ext cx="2765807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Synoptic or triggered?</a:t>
              </a:r>
              <a:endParaRPr lang="en-US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53263" y="1323089"/>
            <a:ext cx="1404035" cy="2537410"/>
            <a:chOff x="3153263" y="1323089"/>
            <a:chExt cx="1404035" cy="2537410"/>
          </a:xfrm>
        </p:grpSpPr>
        <p:sp>
          <p:nvSpPr>
            <p:cNvPr id="9" name="Rectangle 8"/>
            <p:cNvSpPr/>
            <p:nvPr/>
          </p:nvSpPr>
          <p:spPr>
            <a:xfrm>
              <a:off x="3153263" y="2917729"/>
              <a:ext cx="1386416" cy="94277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High res </a:t>
              </a:r>
            </a:p>
            <a:p>
              <a:pPr algn="ctr"/>
              <a:r>
                <a:rPr lang="en-US" dirty="0" smtClean="0"/>
                <a:t>campaigns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856087" y="2121233"/>
              <a:ext cx="0" cy="765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6" idx="1"/>
            </p:cNvCxnSpPr>
            <p:nvPr/>
          </p:nvCxnSpPr>
          <p:spPr>
            <a:xfrm>
              <a:off x="3856087" y="2088954"/>
              <a:ext cx="368573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368714" y="1323089"/>
              <a:ext cx="1188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YES, THUS</a:t>
              </a:r>
            </a:p>
            <a:p>
              <a:r>
                <a:rPr lang="en-US" dirty="0" smtClean="0"/>
                <a:t>METIS OFF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87856" y="3381321"/>
            <a:ext cx="1944375" cy="2150026"/>
            <a:chOff x="3987856" y="3381321"/>
            <a:chExt cx="1944375" cy="2150026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5570352" y="3822835"/>
              <a:ext cx="0" cy="745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987856" y="4568028"/>
              <a:ext cx="1909066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 Triggered campaigns incl. METIS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14004" y="3381321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TRIGGER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92886" y="3381321"/>
            <a:ext cx="1951114" cy="2427314"/>
            <a:chOff x="7192886" y="3381321"/>
            <a:chExt cx="1951114" cy="2427314"/>
          </a:xfrm>
        </p:grpSpPr>
        <p:sp>
          <p:nvSpPr>
            <p:cNvPr id="8" name="Rectangle 7"/>
            <p:cNvSpPr/>
            <p:nvPr/>
          </p:nvSpPr>
          <p:spPr>
            <a:xfrm>
              <a:off x="7192886" y="4845316"/>
              <a:ext cx="1839549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synoptic campaigns incl. METIS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8336159" y="3822835"/>
              <a:ext cx="0" cy="10224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023180" y="338132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SYNOPTIC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988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944" cy="4525963"/>
          </a:xfrm>
        </p:spPr>
        <p:txBody>
          <a:bodyPr/>
          <a:lstStyle/>
          <a:p>
            <a:r>
              <a:rPr lang="en-US" dirty="0" smtClean="0"/>
              <a:t>Obvious Solar </a:t>
            </a:r>
            <a:r>
              <a:rPr lang="en-US" dirty="0"/>
              <a:t>O</a:t>
            </a:r>
            <a:r>
              <a:rPr lang="en-US" dirty="0" smtClean="0"/>
              <a:t>rbiter constraints lead to different sorts of campaign strategies</a:t>
            </a:r>
          </a:p>
          <a:p>
            <a:r>
              <a:rPr lang="en-US" dirty="0" smtClean="0"/>
              <a:t>Within each particular campaign, details are to be discussed/filled in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All remote sensing contributions to Objective 2 are probably covered by 3 campaign strategies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8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approaches to identify optimal joint instrument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the state of the art on CMEs, </a:t>
            </a:r>
            <a:br>
              <a:rPr lang="en-US" dirty="0" smtClean="0"/>
            </a:br>
            <a:r>
              <a:rPr lang="en-US" dirty="0" smtClean="0"/>
              <a:t>what open questions remain to be answered by Solar Orbiter and how does this lead to optimal operations for Solar Orbiter instruments?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Given the Solar Orbiter constraints,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what is the most sensible way to operate its instruments for CME observations?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1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674" y="560001"/>
            <a:ext cx="448728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Solar Orbiter </a:t>
            </a:r>
            <a:br>
              <a:rPr lang="en-US" dirty="0" smtClean="0"/>
            </a:br>
            <a:r>
              <a:rPr lang="en-US" dirty="0" smtClean="0"/>
              <a:t>constraints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0585" y="1445872"/>
            <a:ext cx="3305863" cy="2241076"/>
            <a:chOff x="180585" y="1445872"/>
            <a:chExt cx="3305863" cy="2241076"/>
          </a:xfrm>
        </p:grpSpPr>
        <p:sp>
          <p:nvSpPr>
            <p:cNvPr id="4" name="Diamond 3"/>
            <p:cNvSpPr/>
            <p:nvPr/>
          </p:nvSpPr>
          <p:spPr>
            <a:xfrm>
              <a:off x="457200" y="2092203"/>
              <a:ext cx="2430625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Remote Sensing Window?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0585" y="1445872"/>
              <a:ext cx="3305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REMOTE SENSING INSTRUMENTS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ARE NOT ALWAYS 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11601" y="2888209"/>
            <a:ext cx="2401181" cy="2222331"/>
            <a:chOff x="3111601" y="2888209"/>
            <a:chExt cx="2401181" cy="2222331"/>
          </a:xfrm>
        </p:grpSpPr>
        <p:sp>
          <p:nvSpPr>
            <p:cNvPr id="5" name="Diamond 4"/>
            <p:cNvSpPr/>
            <p:nvPr/>
          </p:nvSpPr>
          <p:spPr>
            <a:xfrm>
              <a:off x="3111601" y="3515795"/>
              <a:ext cx="2401181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Off-pointing?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88007" y="2888209"/>
              <a:ext cx="22493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OFF-POINTING IS NOT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GOOD FOR METIS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40037" y="4152548"/>
            <a:ext cx="3318938" cy="2241076"/>
            <a:chOff x="5840037" y="4152548"/>
            <a:chExt cx="3318938" cy="2241076"/>
          </a:xfrm>
        </p:grpSpPr>
        <p:sp>
          <p:nvSpPr>
            <p:cNvPr id="6" name="Diamond 5"/>
            <p:cNvSpPr/>
            <p:nvPr/>
          </p:nvSpPr>
          <p:spPr>
            <a:xfrm>
              <a:off x="5920993" y="4798879"/>
              <a:ext cx="2765807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Synoptic or triggered?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40037" y="4152548"/>
              <a:ext cx="33189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NOT ENOUGH TELEMETRY TO GO 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FULL POWER ALL OF THE TIME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74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5147" y="472477"/>
            <a:ext cx="1066151" cy="6536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</a:t>
            </a:r>
            <a:r>
              <a:rPr lang="en-US" sz="1600" dirty="0" smtClean="0"/>
              <a:t>TART</a:t>
            </a:r>
            <a:endParaRPr lang="en-US" sz="1600" dirty="0"/>
          </a:p>
        </p:txBody>
      </p:sp>
      <p:grpSp>
        <p:nvGrpSpPr>
          <p:cNvPr id="2" name="Group 1"/>
          <p:cNvGrpSpPr/>
          <p:nvPr/>
        </p:nvGrpSpPr>
        <p:grpSpPr>
          <a:xfrm>
            <a:off x="1091298" y="0"/>
            <a:ext cx="2672892" cy="1594745"/>
            <a:chOff x="1091298" y="0"/>
            <a:chExt cx="2672892" cy="1594745"/>
          </a:xfrm>
        </p:grpSpPr>
        <p:sp>
          <p:nvSpPr>
            <p:cNvPr id="5" name="Diamond 4"/>
            <p:cNvSpPr/>
            <p:nvPr/>
          </p:nvSpPr>
          <p:spPr>
            <a:xfrm>
              <a:off x="1333565" y="0"/>
              <a:ext cx="2430625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Remote Sensing Window?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10" idx="6"/>
            </p:cNvCxnSpPr>
            <p:nvPr/>
          </p:nvCxnSpPr>
          <p:spPr>
            <a:xfrm flipV="1">
              <a:off x="1091298" y="797373"/>
              <a:ext cx="279202" cy="19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764190" y="472477"/>
            <a:ext cx="2861651" cy="2413849"/>
            <a:chOff x="3764190" y="472477"/>
            <a:chExt cx="2861651" cy="2413849"/>
          </a:xfrm>
        </p:grpSpPr>
        <p:cxnSp>
          <p:nvCxnSpPr>
            <p:cNvPr id="20" name="Straight Arrow Connector 19"/>
            <p:cNvCxnSpPr>
              <a:stCxn id="5" idx="3"/>
            </p:cNvCxnSpPr>
            <p:nvPr/>
          </p:nvCxnSpPr>
          <p:spPr>
            <a:xfrm>
              <a:off x="3764190" y="797373"/>
              <a:ext cx="1658928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423118" y="841809"/>
              <a:ext cx="0" cy="494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Diamond 35"/>
            <p:cNvSpPr/>
            <p:nvPr/>
          </p:nvSpPr>
          <p:spPr>
            <a:xfrm>
              <a:off x="4224660" y="1291581"/>
              <a:ext cx="2401181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Off-pointing?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58723" y="47247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91298" y="1594745"/>
            <a:ext cx="1731216" cy="1469258"/>
            <a:chOff x="1091298" y="1594745"/>
            <a:chExt cx="1731216" cy="1469258"/>
          </a:xfrm>
        </p:grpSpPr>
        <p:sp>
          <p:nvSpPr>
            <p:cNvPr id="7" name="Rectangle 6"/>
            <p:cNvSpPr/>
            <p:nvPr/>
          </p:nvSpPr>
          <p:spPr>
            <a:xfrm>
              <a:off x="1091298" y="2121233"/>
              <a:ext cx="1731216" cy="94277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 . In-situ only campaigns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2582144" y="1594745"/>
              <a:ext cx="0" cy="5264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007624" y="1594745"/>
              <a:ext cx="486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6613" y="5808635"/>
            <a:ext cx="6386111" cy="96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TBD external support: Solar Probe Plus, STEREO, Earth-bound (LASCO, PROBA-3, SDO, ground-based, etc.)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570352" y="1336017"/>
            <a:ext cx="2765807" cy="3309705"/>
            <a:chOff x="5570352" y="1336017"/>
            <a:chExt cx="2765807" cy="3309705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6972546" y="2076379"/>
              <a:ext cx="6206" cy="9745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6625841" y="2088954"/>
              <a:ext cx="339129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462724" y="1336017"/>
              <a:ext cx="1180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HENCE </a:t>
              </a:r>
            </a:p>
            <a:p>
              <a:r>
                <a:rPr lang="en-US" dirty="0" smtClean="0"/>
                <a:t>METIS ON</a:t>
              </a:r>
              <a:endParaRPr lang="en-US" dirty="0"/>
            </a:p>
          </p:txBody>
        </p:sp>
        <p:sp>
          <p:nvSpPr>
            <p:cNvPr id="29" name="Diamond 28"/>
            <p:cNvSpPr/>
            <p:nvPr/>
          </p:nvSpPr>
          <p:spPr>
            <a:xfrm>
              <a:off x="5570352" y="3050977"/>
              <a:ext cx="2765807" cy="1594745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Synoptic or triggered?</a:t>
              </a:r>
              <a:endParaRPr lang="en-US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53263" y="1323089"/>
            <a:ext cx="1404035" cy="2537410"/>
            <a:chOff x="3153263" y="1323089"/>
            <a:chExt cx="1404035" cy="2537410"/>
          </a:xfrm>
        </p:grpSpPr>
        <p:sp>
          <p:nvSpPr>
            <p:cNvPr id="9" name="Rectangle 8"/>
            <p:cNvSpPr/>
            <p:nvPr/>
          </p:nvSpPr>
          <p:spPr>
            <a:xfrm>
              <a:off x="3153263" y="2917729"/>
              <a:ext cx="1386416" cy="94277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High res </a:t>
              </a:r>
            </a:p>
            <a:p>
              <a:pPr algn="ctr"/>
              <a:r>
                <a:rPr lang="en-US" dirty="0" smtClean="0"/>
                <a:t>campaigns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856087" y="2121233"/>
              <a:ext cx="0" cy="7650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6" idx="1"/>
            </p:cNvCxnSpPr>
            <p:nvPr/>
          </p:nvCxnSpPr>
          <p:spPr>
            <a:xfrm>
              <a:off x="3856087" y="2088954"/>
              <a:ext cx="368573" cy="0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368714" y="1323089"/>
              <a:ext cx="1188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YES, THUS</a:t>
              </a:r>
            </a:p>
            <a:p>
              <a:r>
                <a:rPr lang="en-US" dirty="0" smtClean="0"/>
                <a:t>METIS OFF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87856" y="3381321"/>
            <a:ext cx="1944375" cy="2150026"/>
            <a:chOff x="3987856" y="3381321"/>
            <a:chExt cx="1944375" cy="2150026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5570352" y="3822835"/>
              <a:ext cx="0" cy="745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987856" y="4568028"/>
              <a:ext cx="1909066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 Triggered campaigns incl. METIS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14004" y="3381321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TRIGGER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92886" y="3381321"/>
            <a:ext cx="1951114" cy="2427314"/>
            <a:chOff x="7192886" y="3381321"/>
            <a:chExt cx="1951114" cy="2427314"/>
          </a:xfrm>
        </p:grpSpPr>
        <p:sp>
          <p:nvSpPr>
            <p:cNvPr id="8" name="Rectangle 7"/>
            <p:cNvSpPr/>
            <p:nvPr/>
          </p:nvSpPr>
          <p:spPr>
            <a:xfrm>
              <a:off x="7192886" y="4845316"/>
              <a:ext cx="1839549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synoptic campaigns incl. METIS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8336159" y="3822835"/>
              <a:ext cx="0" cy="10224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023180" y="338132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SYNOPTIC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7928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030"/>
            <a:ext cx="8229600" cy="1143000"/>
          </a:xfrm>
        </p:spPr>
        <p:txBody>
          <a:bodyPr/>
          <a:lstStyle/>
          <a:p>
            <a:r>
              <a:rPr lang="en-US" dirty="0" smtClean="0"/>
              <a:t>Type 1 campaigns, in-situ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3457"/>
            <a:ext cx="8229600" cy="2845162"/>
          </a:xfrm>
        </p:spPr>
        <p:txBody>
          <a:bodyPr/>
          <a:lstStyle/>
          <a:p>
            <a:r>
              <a:rPr lang="en-US" dirty="0" smtClean="0"/>
              <a:t>Out-of-RSW synoptic images still desirable</a:t>
            </a:r>
          </a:p>
          <a:p>
            <a:r>
              <a:rPr lang="en-US" dirty="0" smtClean="0"/>
              <a:t>Scheduling for precise constellation with Earth or other spacecraft is important (cause/effect)</a:t>
            </a:r>
          </a:p>
          <a:p>
            <a:r>
              <a:rPr lang="en-US" i="1" dirty="0" smtClean="0"/>
              <a:t>(we are not specialist on this)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05528" y="6081075"/>
            <a:ext cx="3875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Not treated further in this presentation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147" y="175346"/>
            <a:ext cx="1731216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. In-situ only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2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7485" y="573958"/>
            <a:ext cx="2252040" cy="785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METIS is off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457751" y="3817635"/>
            <a:ext cx="2252040" cy="1173735"/>
            <a:chOff x="6457751" y="3817635"/>
            <a:chExt cx="2252040" cy="1173735"/>
          </a:xfrm>
        </p:grpSpPr>
        <p:sp>
          <p:nvSpPr>
            <p:cNvPr id="9" name="Rectangle 8"/>
            <p:cNvSpPr/>
            <p:nvPr/>
          </p:nvSpPr>
          <p:spPr>
            <a:xfrm>
              <a:off x="6457751" y="4205730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Short campaigns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583771" y="3817635"/>
              <a:ext cx="0" cy="3880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658869" y="4991370"/>
            <a:ext cx="2252040" cy="1357052"/>
            <a:chOff x="6658869" y="4991370"/>
            <a:chExt cx="2252040" cy="1357052"/>
          </a:xfrm>
        </p:grpSpPr>
        <p:sp>
          <p:nvSpPr>
            <p:cNvPr id="11" name="Rectangle 10"/>
            <p:cNvSpPr/>
            <p:nvPr/>
          </p:nvSpPr>
          <p:spPr>
            <a:xfrm>
              <a:off x="6658869" y="5562782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Triggers needed to catch events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>
              <a:off x="7643375" y="4991370"/>
              <a:ext cx="141514" cy="5714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5423385" y="4598550"/>
            <a:ext cx="1034366" cy="607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71345" y="3686695"/>
            <a:ext cx="2252040" cy="1370145"/>
            <a:chOff x="3171345" y="3686695"/>
            <a:chExt cx="2252040" cy="1370145"/>
          </a:xfrm>
        </p:grpSpPr>
        <p:sp>
          <p:nvSpPr>
            <p:cNvPr id="10" name="Rectangle 9"/>
            <p:cNvSpPr/>
            <p:nvPr/>
          </p:nvSpPr>
          <p:spPr>
            <a:xfrm>
              <a:off x="3171345" y="4271200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Scheduling is critical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4" idx="2"/>
            </p:cNvCxnSpPr>
            <p:nvPr/>
          </p:nvCxnSpPr>
          <p:spPr>
            <a:xfrm>
              <a:off x="3529582" y="3686695"/>
              <a:ext cx="649943" cy="5494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022212" y="1373779"/>
            <a:ext cx="2252040" cy="1173735"/>
            <a:chOff x="5022212" y="1373779"/>
            <a:chExt cx="2252040" cy="1173735"/>
          </a:xfrm>
        </p:grpSpPr>
        <p:sp>
          <p:nvSpPr>
            <p:cNvPr id="7" name="Rectangle 6"/>
            <p:cNvSpPr/>
            <p:nvPr/>
          </p:nvSpPr>
          <p:spPr>
            <a:xfrm>
              <a:off x="5022212" y="1761874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Useful for high resolution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178074" y="1373779"/>
              <a:ext cx="0" cy="3880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403562" y="2547514"/>
            <a:ext cx="3531030" cy="1139181"/>
            <a:chOff x="2403562" y="2547514"/>
            <a:chExt cx="3531030" cy="1139181"/>
          </a:xfrm>
        </p:grpSpPr>
        <p:sp>
          <p:nvSpPr>
            <p:cNvPr id="4" name="Rectangle 3"/>
            <p:cNvSpPr/>
            <p:nvPr/>
          </p:nvSpPr>
          <p:spPr>
            <a:xfrm>
              <a:off x="2403562" y="2901055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Preferentially at perihelion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698730" y="2547514"/>
              <a:ext cx="2235862" cy="3535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457751" y="2523143"/>
            <a:ext cx="2252040" cy="1399244"/>
            <a:chOff x="6457751" y="2523143"/>
            <a:chExt cx="2252040" cy="1399244"/>
          </a:xfrm>
        </p:grpSpPr>
        <p:sp>
          <p:nvSpPr>
            <p:cNvPr id="8" name="Rectangle 7"/>
            <p:cNvSpPr/>
            <p:nvPr/>
          </p:nvSpPr>
          <p:spPr>
            <a:xfrm>
              <a:off x="6457751" y="3136747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 data production rate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457751" y="2523143"/>
              <a:ext cx="816501" cy="6136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179525" y="573958"/>
            <a:ext cx="3094727" cy="785640"/>
            <a:chOff x="4179525" y="573958"/>
            <a:chExt cx="3094727" cy="785640"/>
          </a:xfrm>
        </p:grpSpPr>
        <p:sp>
          <p:nvSpPr>
            <p:cNvPr id="6" name="Rectangle 5"/>
            <p:cNvSpPr/>
            <p:nvPr/>
          </p:nvSpPr>
          <p:spPr>
            <a:xfrm>
              <a:off x="5022212" y="573958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Offpointing</a:t>
              </a:r>
              <a:r>
                <a:rPr lang="en-US" dirty="0" smtClean="0"/>
                <a:t> is possible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4179525" y="966778"/>
              <a:ext cx="842687" cy="15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135649" y="102573"/>
            <a:ext cx="1386416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 res </a:t>
            </a:r>
          </a:p>
          <a:p>
            <a:pPr algn="ctr"/>
            <a:r>
              <a:rPr lang="en-US" dirty="0" smtClean="0"/>
              <a:t>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1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1807" y="461931"/>
            <a:ext cx="2252040" cy="7856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METIS is 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73847" y="461931"/>
            <a:ext cx="3094727" cy="785640"/>
            <a:chOff x="4373847" y="461931"/>
            <a:chExt cx="3094727" cy="785640"/>
          </a:xfrm>
        </p:grpSpPr>
        <p:sp>
          <p:nvSpPr>
            <p:cNvPr id="6" name="Rectangle 5"/>
            <p:cNvSpPr/>
            <p:nvPr/>
          </p:nvSpPr>
          <p:spPr>
            <a:xfrm>
              <a:off x="5216534" y="461931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Offpointing</a:t>
              </a:r>
              <a:r>
                <a:rPr lang="en-US" dirty="0" smtClean="0"/>
                <a:t> is not possible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endCxn id="6" idx="1"/>
            </p:cNvCxnSpPr>
            <p:nvPr/>
          </p:nvCxnSpPr>
          <p:spPr>
            <a:xfrm flipV="1">
              <a:off x="4373847" y="854751"/>
              <a:ext cx="842687" cy="15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216534" y="1247571"/>
            <a:ext cx="2252040" cy="1429430"/>
            <a:chOff x="5216534" y="1247571"/>
            <a:chExt cx="2252040" cy="1429430"/>
          </a:xfrm>
        </p:grpSpPr>
        <p:sp>
          <p:nvSpPr>
            <p:cNvPr id="7" name="Rectangle 6"/>
            <p:cNvSpPr/>
            <p:nvPr/>
          </p:nvSpPr>
          <p:spPr>
            <a:xfrm>
              <a:off x="5216534" y="1649846"/>
              <a:ext cx="2252040" cy="102715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Full disc remote sensing is primary, high resolution is secondary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>
            <a:xfrm>
              <a:off x="6342554" y="1247571"/>
              <a:ext cx="0" cy="402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597884" y="2163424"/>
            <a:ext cx="2618650" cy="1411244"/>
            <a:chOff x="2597884" y="2163424"/>
            <a:chExt cx="2618650" cy="1411244"/>
          </a:xfrm>
        </p:grpSpPr>
        <p:sp>
          <p:nvSpPr>
            <p:cNvPr id="4" name="Rectangle 3"/>
            <p:cNvSpPr/>
            <p:nvPr/>
          </p:nvSpPr>
          <p:spPr>
            <a:xfrm>
              <a:off x="2597884" y="2789028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Position in orbit is not critical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7" idx="1"/>
              <a:endCxn id="4" idx="0"/>
            </p:cNvCxnSpPr>
            <p:nvPr/>
          </p:nvCxnSpPr>
          <p:spPr>
            <a:xfrm flipH="1">
              <a:off x="3723904" y="2163424"/>
              <a:ext cx="1492630" cy="6256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652073" y="2163424"/>
            <a:ext cx="2252040" cy="1542184"/>
            <a:chOff x="6652073" y="2163424"/>
            <a:chExt cx="2252040" cy="1542184"/>
          </a:xfrm>
        </p:grpSpPr>
        <p:sp>
          <p:nvSpPr>
            <p:cNvPr id="8" name="Rectangle 7"/>
            <p:cNvSpPr/>
            <p:nvPr/>
          </p:nvSpPr>
          <p:spPr>
            <a:xfrm>
              <a:off x="6652073" y="2919968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Moderate data production rate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7" idx="3"/>
              <a:endCxn id="8" idx="0"/>
            </p:cNvCxnSpPr>
            <p:nvPr/>
          </p:nvCxnSpPr>
          <p:spPr>
            <a:xfrm>
              <a:off x="7468574" y="2163424"/>
              <a:ext cx="309519" cy="7565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652073" y="3705608"/>
            <a:ext cx="2252040" cy="1173735"/>
            <a:chOff x="6652073" y="3705608"/>
            <a:chExt cx="2252040" cy="1173735"/>
          </a:xfrm>
        </p:grpSpPr>
        <p:sp>
          <p:nvSpPr>
            <p:cNvPr id="9" name="Rectangle 8"/>
            <p:cNvSpPr/>
            <p:nvPr/>
          </p:nvSpPr>
          <p:spPr>
            <a:xfrm>
              <a:off x="6652073" y="4093703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Long campaigns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8" idx="2"/>
              <a:endCxn id="9" idx="0"/>
            </p:cNvCxnSpPr>
            <p:nvPr/>
          </p:nvCxnSpPr>
          <p:spPr>
            <a:xfrm>
              <a:off x="7778093" y="3705608"/>
              <a:ext cx="0" cy="3880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470413" y="3590305"/>
            <a:ext cx="2252040" cy="1393789"/>
            <a:chOff x="3470413" y="3590305"/>
            <a:chExt cx="2252040" cy="1393789"/>
          </a:xfrm>
        </p:grpSpPr>
        <p:sp>
          <p:nvSpPr>
            <p:cNvPr id="10" name="Rectangle 9"/>
            <p:cNvSpPr/>
            <p:nvPr/>
          </p:nvSpPr>
          <p:spPr>
            <a:xfrm>
              <a:off x="3470413" y="4198454"/>
              <a:ext cx="2252040" cy="7856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Scheduling is less critical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225103" y="3590305"/>
              <a:ext cx="0" cy="608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>
            <a:stCxn id="9" idx="1"/>
            <a:endCxn id="10" idx="3"/>
          </p:cNvCxnSpPr>
          <p:nvPr/>
        </p:nvCxnSpPr>
        <p:spPr>
          <a:xfrm flipH="1">
            <a:off x="5722453" y="4486523"/>
            <a:ext cx="929620" cy="104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853191" y="4879343"/>
            <a:ext cx="2252040" cy="1634211"/>
            <a:chOff x="6853191" y="4879343"/>
            <a:chExt cx="2252040" cy="1634211"/>
          </a:xfrm>
        </p:grpSpPr>
        <p:sp>
          <p:nvSpPr>
            <p:cNvPr id="29" name="Rectangle 28"/>
            <p:cNvSpPr/>
            <p:nvPr/>
          </p:nvSpPr>
          <p:spPr>
            <a:xfrm>
              <a:off x="6853191" y="5204152"/>
              <a:ext cx="2252040" cy="130940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Triggers optional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endCxn id="29" idx="0"/>
            </p:cNvCxnSpPr>
            <p:nvPr/>
          </p:nvCxnSpPr>
          <p:spPr>
            <a:xfrm>
              <a:off x="7837697" y="4879343"/>
              <a:ext cx="141514" cy="3248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19846" y="280280"/>
            <a:ext cx="1909066" cy="2092671"/>
            <a:chOff x="119846" y="280280"/>
            <a:chExt cx="1909066" cy="2092671"/>
          </a:xfrm>
        </p:grpSpPr>
        <p:sp>
          <p:nvSpPr>
            <p:cNvPr id="34" name="Rectangle 33"/>
            <p:cNvSpPr/>
            <p:nvPr/>
          </p:nvSpPr>
          <p:spPr>
            <a:xfrm>
              <a:off x="153060" y="1409632"/>
              <a:ext cx="1839549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synoptic campaigns incl. METIS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9846" y="280280"/>
              <a:ext cx="1909066" cy="963319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 Triggered campaigns incl. METIS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542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5" y="1211936"/>
            <a:ext cx="3105628" cy="454362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METIS off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Off-pointing possible</a:t>
            </a:r>
          </a:p>
          <a:p>
            <a:pPr>
              <a:spcAft>
                <a:spcPts val="2000"/>
              </a:spcAft>
            </a:pPr>
            <a:r>
              <a:rPr lang="en-US" sz="3400" dirty="0" smtClean="0">
                <a:solidFill>
                  <a:schemeClr val="bg1"/>
                </a:solidFill>
              </a:rPr>
              <a:t>Focus on high resolution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Perihelion preferred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High data rate</a:t>
            </a:r>
          </a:p>
          <a:p>
            <a:r>
              <a:rPr lang="en-US" sz="3400" u="sng" dirty="0" smtClean="0">
                <a:solidFill>
                  <a:schemeClr val="bg1"/>
                </a:solidFill>
              </a:rPr>
              <a:t>Triggers needed </a:t>
            </a:r>
            <a:br>
              <a:rPr lang="en-US" sz="3400" u="sng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to catch events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Short campaign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62" y="1140351"/>
            <a:ext cx="3174784" cy="435846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METIS on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Off-pointing constrained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Focus on full disc, but some hi-res possible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Medium data rate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Event-hunting with triggers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Short/medium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2238" y="5908840"/>
            <a:ext cx="3060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METIS led SOOP “CME-watch”</a:t>
            </a:r>
          </a:p>
          <a:p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as exercised during SOWG-5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93" y="5887574"/>
            <a:ext cx="190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“Trigger Exercise”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during SOWG-6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95404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Triggered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7684" y="84502"/>
            <a:ext cx="1951790" cy="94277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high-res </a:t>
            </a:r>
          </a:p>
          <a:p>
            <a:pPr algn="ctr"/>
            <a:r>
              <a:rPr lang="en-US" dirty="0" smtClean="0"/>
              <a:t>campaigns without METIS</a:t>
            </a: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376742" y="1095929"/>
            <a:ext cx="2947764" cy="4358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chemeClr val="bg1"/>
                </a:solidFill>
              </a:rPr>
              <a:t>METIS on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Off-pointing constrained</a:t>
            </a:r>
          </a:p>
          <a:p>
            <a:pPr>
              <a:spcAft>
                <a:spcPts val="40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Mainly full disc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Phase in orbit not critical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1"/>
                </a:solidFill>
              </a:rPr>
              <a:t>Low data rate</a:t>
            </a:r>
          </a:p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No triggers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ong &amp; slow campaign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51708" y="57894"/>
            <a:ext cx="1738573" cy="96331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 Synoptic campaigns </a:t>
            </a:r>
          </a:p>
          <a:p>
            <a:pPr algn="ctr"/>
            <a:r>
              <a:rPr lang="en-US" dirty="0" err="1" smtClean="0"/>
              <a:t>Incl</a:t>
            </a:r>
            <a:r>
              <a:rPr lang="en-US" dirty="0" smtClean="0"/>
              <a:t> METIS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4700" y="5908840"/>
            <a:ext cx="145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Not exercised yet?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34101" y="-93579"/>
            <a:ext cx="40106" cy="69515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50006" y="0"/>
            <a:ext cx="40106" cy="701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27414" y="3244334"/>
            <a:ext cx="188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Not exercised yet?</a:t>
            </a:r>
          </a:p>
        </p:txBody>
      </p:sp>
    </p:spTree>
    <p:extLst>
      <p:ext uri="{BB962C8B-B14F-4D97-AF65-F5344CB8AC3E}">
        <p14:creationId xmlns:p14="http://schemas.microsoft.com/office/powerpoint/2010/main" val="146707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7491</TotalTime>
  <Words>3083</Words>
  <Application>Microsoft Macintosh PowerPoint</Application>
  <PresentationFormat>On-screen Show (4:3)</PresentationFormat>
  <Paragraphs>541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Observing CMEs  with Solar Orbiter  </vt:lpstr>
      <vt:lpstr>Objective 2:  How do solar transients drive heliospheric variability?</vt:lpstr>
      <vt:lpstr>2 approaches to identify optimal joint instrument operations</vt:lpstr>
      <vt:lpstr>Solar Orbiter  constraints</vt:lpstr>
      <vt:lpstr>PowerPoint Presentation</vt:lpstr>
      <vt:lpstr>Type 1 campaigns, in-situ 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Discussion</vt:lpstr>
      <vt:lpstr>Discussion (I)</vt:lpstr>
      <vt:lpstr>Discussion (II)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Observing CMEs  with Solar Orbiter</dc:title>
  <dc:creator>David Berghmans</dc:creator>
  <cp:lastModifiedBy>David Berghmans</cp:lastModifiedBy>
  <cp:revision>188</cp:revision>
  <dcterms:created xsi:type="dcterms:W3CDTF">2016-01-22T11:02:40Z</dcterms:created>
  <dcterms:modified xsi:type="dcterms:W3CDTF">2016-04-14T14:56:15Z</dcterms:modified>
</cp:coreProperties>
</file>