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02" autoAdjust="0"/>
  </p:normalViewPr>
  <p:slideViewPr>
    <p:cSldViewPr snapToGrid="0" snapToObjects="1">
      <p:cViewPr varScale="1">
        <p:scale>
          <a:sx n="51" d="100"/>
          <a:sy n="51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58F0-580F-F84B-A528-C9F01EFD3A4D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94750-9894-0744-9745-5BF48E34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Basisonderzoek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naar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begrip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haar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invloed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 err="1" smtClean="0">
                <a:solidFill>
                  <a:srgbClr val="3366FF"/>
                </a:solidFill>
              </a:rPr>
              <a:t>Dienstverlening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voortdurend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opvolgen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zonneactiviteit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voorlichting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waarschuwing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bieden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aan</a:t>
            </a:r>
            <a:r>
              <a:rPr lang="en-US" dirty="0" smtClean="0">
                <a:solidFill>
                  <a:srgbClr val="3366FF"/>
                </a:solidFill>
              </a:rPr>
              <a:t> de </a:t>
            </a:r>
            <a:r>
              <a:rPr lang="en-US" dirty="0" err="1" smtClean="0">
                <a:solidFill>
                  <a:srgbClr val="3366FF"/>
                </a:solidFill>
              </a:rPr>
              <a:t>getroffen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sectoren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Wit-</a:t>
            </a:r>
            <a:r>
              <a:rPr lang="en-US" b="1" dirty="0" err="1" smtClean="0">
                <a:solidFill>
                  <a:srgbClr val="3366FF"/>
                </a:solidFill>
              </a:rPr>
              <a:t>licht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telescopen</a:t>
            </a:r>
            <a:r>
              <a:rPr lang="en-US" b="1" baseline="0" dirty="0" smtClean="0">
                <a:solidFill>
                  <a:srgbClr val="3366FF"/>
                </a:solidFill>
              </a:rPr>
              <a:t> op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grond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geven</a:t>
            </a:r>
            <a:r>
              <a:rPr lang="en-US" b="1" baseline="0" dirty="0" smtClean="0">
                <a:solidFill>
                  <a:srgbClr val="3366FF"/>
                </a:solidFill>
              </a:rPr>
              <a:t>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mogelijkheid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om</a:t>
            </a:r>
            <a:r>
              <a:rPr lang="en-US" b="1" baseline="0" dirty="0" smtClean="0">
                <a:solidFill>
                  <a:srgbClr val="3366FF"/>
                </a:solidFill>
              </a:rPr>
              <a:t>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zonnevlekindex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te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berekenen</a:t>
            </a:r>
            <a:r>
              <a:rPr lang="en-US" b="1" baseline="0" dirty="0" smtClean="0">
                <a:solidFill>
                  <a:srgbClr val="3366FF"/>
                </a:solidFill>
              </a:rPr>
              <a:t> en </a:t>
            </a:r>
            <a:r>
              <a:rPr lang="en-US" b="1" baseline="0" dirty="0" err="1" smtClean="0">
                <a:solidFill>
                  <a:srgbClr val="3366FF"/>
                </a:solidFill>
              </a:rPr>
              <a:t>zo</a:t>
            </a:r>
            <a:r>
              <a:rPr lang="en-US" b="1" baseline="0" dirty="0" smtClean="0">
                <a:solidFill>
                  <a:srgbClr val="3366FF"/>
                </a:solidFill>
              </a:rPr>
              <a:t> de elf-</a:t>
            </a:r>
            <a:r>
              <a:rPr lang="en-US" b="1" baseline="0" dirty="0" err="1" smtClean="0">
                <a:solidFill>
                  <a:srgbClr val="3366FF"/>
                </a:solidFill>
              </a:rPr>
              <a:t>jarige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cyclus</a:t>
            </a:r>
            <a:r>
              <a:rPr lang="en-US" b="1" baseline="0" dirty="0" smtClean="0">
                <a:solidFill>
                  <a:srgbClr val="3366FF"/>
                </a:solidFill>
              </a:rPr>
              <a:t> van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zon</a:t>
            </a:r>
            <a:r>
              <a:rPr lang="en-US" b="1" baseline="0" dirty="0" smtClean="0">
                <a:solidFill>
                  <a:srgbClr val="3366FF"/>
                </a:solidFill>
              </a:rPr>
              <a:t> op </a:t>
            </a:r>
            <a:r>
              <a:rPr lang="en-US" b="1" baseline="0" dirty="0" err="1" smtClean="0">
                <a:solidFill>
                  <a:srgbClr val="3366FF"/>
                </a:solidFill>
              </a:rPr>
              <a:t>te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volgen</a:t>
            </a:r>
            <a:r>
              <a:rPr lang="en-US" b="1" baseline="0" dirty="0" smtClean="0">
                <a:solidFill>
                  <a:srgbClr val="3366FF"/>
                </a:solidFill>
              </a:rPr>
              <a:t>. KSB is het </a:t>
            </a:r>
            <a:r>
              <a:rPr lang="en-US" b="1" baseline="0" dirty="0" err="1" smtClean="0">
                <a:solidFill>
                  <a:srgbClr val="3366FF"/>
                </a:solidFill>
              </a:rPr>
              <a:t>wereldgegevenscentrum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voor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deze</a:t>
            </a:r>
            <a:r>
              <a:rPr lang="en-US" b="1" baseline="0" dirty="0" smtClean="0">
                <a:solidFill>
                  <a:srgbClr val="3366FF"/>
                </a:solidFill>
              </a:rPr>
              <a:t> index en </a:t>
            </a:r>
            <a:r>
              <a:rPr lang="en-US" b="1" baseline="0" dirty="0" err="1" smtClean="0">
                <a:solidFill>
                  <a:srgbClr val="3366FF"/>
                </a:solidFill>
              </a:rPr>
              <a:t>coordineert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een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internationaal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netwerk</a:t>
            </a:r>
            <a:r>
              <a:rPr lang="en-US" b="1" baseline="0" dirty="0" smtClean="0">
                <a:solidFill>
                  <a:srgbClr val="3366FF"/>
                </a:solidFill>
              </a:rPr>
              <a:t> van </a:t>
            </a:r>
            <a:r>
              <a:rPr lang="en-US" b="1" baseline="0" dirty="0" err="1" smtClean="0">
                <a:solidFill>
                  <a:srgbClr val="3366FF"/>
                </a:solidFill>
              </a:rPr>
              <a:t>ongeveer</a:t>
            </a:r>
            <a:r>
              <a:rPr lang="en-US" b="1" baseline="0" dirty="0" smtClean="0">
                <a:solidFill>
                  <a:srgbClr val="3366FF"/>
                </a:solidFill>
              </a:rPr>
              <a:t> 80 </a:t>
            </a:r>
            <a:r>
              <a:rPr lang="en-US" b="1" baseline="0" dirty="0" err="1" smtClean="0">
                <a:solidFill>
                  <a:srgbClr val="3366FF"/>
                </a:solidFill>
              </a:rPr>
              <a:t>waarnemingsstations</a:t>
            </a:r>
            <a:r>
              <a:rPr lang="en-US" b="1" baseline="0" dirty="0" smtClean="0">
                <a:solidFill>
                  <a:srgbClr val="3366FF"/>
                </a:solidFill>
              </a:rPr>
              <a:t>.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zonnevlekindex</a:t>
            </a:r>
            <a:r>
              <a:rPr lang="en-US" b="1" baseline="0" dirty="0" smtClean="0">
                <a:solidFill>
                  <a:srgbClr val="3366FF"/>
                </a:solidFill>
              </a:rPr>
              <a:t> is van  </a:t>
            </a:r>
            <a:r>
              <a:rPr lang="en-US" b="1" baseline="0" dirty="0" err="1" smtClean="0">
                <a:solidFill>
                  <a:srgbClr val="3366FF"/>
                </a:solidFill>
              </a:rPr>
              <a:t>belang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voor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klimaatstudies</a:t>
            </a:r>
            <a:r>
              <a:rPr lang="en-US" b="1" baseline="0" dirty="0" smtClean="0">
                <a:solidFill>
                  <a:srgbClr val="3366FF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Het radio-</a:t>
            </a:r>
            <a:r>
              <a:rPr lang="en-US" b="1" dirty="0" err="1" smtClean="0">
                <a:solidFill>
                  <a:srgbClr val="3366FF"/>
                </a:solidFill>
              </a:rPr>
              <a:t>astronomie</a:t>
            </a:r>
            <a:r>
              <a:rPr lang="en-US" b="1" baseline="0" dirty="0" err="1" smtClean="0">
                <a:solidFill>
                  <a:srgbClr val="3366FF"/>
                </a:solidFill>
              </a:rPr>
              <a:t>station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te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Humain</a:t>
            </a:r>
            <a:r>
              <a:rPr lang="en-US" b="1" baseline="0" dirty="0" smtClean="0">
                <a:solidFill>
                  <a:srgbClr val="3366FF"/>
                </a:solidFill>
              </a:rPr>
              <a:t>, </a:t>
            </a:r>
            <a:r>
              <a:rPr lang="en-US" b="1" baseline="0" dirty="0" err="1" smtClean="0">
                <a:solidFill>
                  <a:srgbClr val="3366FF"/>
                </a:solidFill>
              </a:rPr>
              <a:t>bij</a:t>
            </a:r>
            <a:r>
              <a:rPr lang="en-US" b="1" baseline="0" dirty="0" smtClean="0">
                <a:solidFill>
                  <a:srgbClr val="3366FF"/>
                </a:solidFill>
              </a:rPr>
              <a:t> Marche-en-</a:t>
            </a:r>
            <a:r>
              <a:rPr lang="en-US" b="1" baseline="0" dirty="0" err="1" smtClean="0">
                <a:solidFill>
                  <a:srgbClr val="3366FF"/>
                </a:solidFill>
              </a:rPr>
              <a:t>Famenne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produceert</a:t>
            </a:r>
            <a:r>
              <a:rPr lang="en-US" b="1" baseline="0" dirty="0" smtClean="0">
                <a:solidFill>
                  <a:srgbClr val="3366FF"/>
                </a:solidFill>
              </a:rPr>
              <a:t> in real-time </a:t>
            </a:r>
            <a:r>
              <a:rPr lang="en-US" b="1" baseline="0" dirty="0" err="1" smtClean="0">
                <a:solidFill>
                  <a:srgbClr val="3366FF"/>
                </a:solidFill>
              </a:rPr>
              <a:t>waarschuwingen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voor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schokgolven</a:t>
            </a:r>
            <a:r>
              <a:rPr lang="en-US" b="1" baseline="0" dirty="0" smtClean="0">
                <a:solidFill>
                  <a:srgbClr val="3366FF"/>
                </a:solidFill>
              </a:rPr>
              <a:t> in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zonnecorona</a:t>
            </a:r>
            <a:r>
              <a:rPr lang="en-US" b="1" baseline="0" dirty="0" smtClean="0">
                <a:solidFill>
                  <a:srgbClr val="3366FF"/>
                </a:solidFill>
              </a:rPr>
              <a:t> die </a:t>
            </a:r>
            <a:r>
              <a:rPr lang="en-US" b="1" baseline="0" dirty="0" err="1" smtClean="0">
                <a:solidFill>
                  <a:srgbClr val="3366FF"/>
                </a:solidFill>
              </a:rPr>
              <a:t>mogelijk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invloed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hebben</a:t>
            </a:r>
            <a:r>
              <a:rPr lang="en-US" b="1" baseline="0" dirty="0" smtClean="0">
                <a:solidFill>
                  <a:srgbClr val="3366FF"/>
                </a:solidFill>
              </a:rPr>
              <a:t> op </a:t>
            </a:r>
            <a:r>
              <a:rPr lang="en-US" b="1" baseline="0" dirty="0" err="1" smtClean="0">
                <a:solidFill>
                  <a:srgbClr val="3366FF"/>
                </a:solidFill>
              </a:rPr>
              <a:t>ruimteweer</a:t>
            </a:r>
            <a:r>
              <a:rPr lang="en-US" b="1" baseline="0" dirty="0" smtClean="0">
                <a:solidFill>
                  <a:srgbClr val="3366FF"/>
                </a:solidFill>
              </a:rPr>
              <a:t> in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buurt</a:t>
            </a:r>
            <a:r>
              <a:rPr lang="en-US" b="1" baseline="0" dirty="0" smtClean="0">
                <a:solidFill>
                  <a:srgbClr val="3366FF"/>
                </a:solidFill>
              </a:rPr>
              <a:t> van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aarde</a:t>
            </a:r>
            <a:r>
              <a:rPr lang="en-US" b="1" baseline="0" dirty="0" smtClean="0">
                <a:solidFill>
                  <a:srgbClr val="3366FF"/>
                </a:solidFill>
              </a:rPr>
              <a:t>. 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Ons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communicatie</a:t>
            </a:r>
            <a:r>
              <a:rPr lang="en-US" b="1" baseline="0" dirty="0" err="1" smtClean="0">
                <a:solidFill>
                  <a:srgbClr val="3366FF"/>
                </a:solidFill>
              </a:rPr>
              <a:t>team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organiseert</a:t>
            </a:r>
            <a:r>
              <a:rPr lang="en-US" b="1" baseline="0" dirty="0" smtClean="0">
                <a:solidFill>
                  <a:srgbClr val="3366FF"/>
                </a:solidFill>
              </a:rPr>
              <a:t>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jaarlijkse</a:t>
            </a:r>
            <a:r>
              <a:rPr lang="en-US" b="1" baseline="0" dirty="0" smtClean="0">
                <a:solidFill>
                  <a:srgbClr val="3366FF"/>
                </a:solidFill>
              </a:rPr>
              <a:t> “European Space Weather Week”, </a:t>
            </a:r>
            <a:r>
              <a:rPr lang="en-US" b="1" baseline="0" dirty="0" err="1" smtClean="0">
                <a:solidFill>
                  <a:srgbClr val="3366FF"/>
                </a:solidFill>
              </a:rPr>
              <a:t>waar</a:t>
            </a:r>
            <a:r>
              <a:rPr lang="en-US" b="1" baseline="0" dirty="0" smtClean="0">
                <a:solidFill>
                  <a:srgbClr val="3366FF"/>
                </a:solidFill>
              </a:rPr>
              <a:t>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wereldwijde</a:t>
            </a:r>
            <a:r>
              <a:rPr lang="en-US" b="1" baseline="0" dirty="0" smtClean="0">
                <a:solidFill>
                  <a:srgbClr val="3366FF"/>
                </a:solidFill>
              </a:rPr>
              <a:t> top van </a:t>
            </a:r>
            <a:r>
              <a:rPr lang="en-US" b="1" baseline="0" dirty="0" err="1" smtClean="0">
                <a:solidFill>
                  <a:srgbClr val="3366FF"/>
                </a:solidFill>
              </a:rPr>
              <a:t>honderden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ruimteweerwetenschappers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samenkomen</a:t>
            </a:r>
            <a:r>
              <a:rPr lang="en-US" b="1" baseline="0" dirty="0" smtClean="0">
                <a:solidFill>
                  <a:srgbClr val="3366FF"/>
                </a:solidFill>
              </a:rPr>
              <a:t>. </a:t>
            </a:r>
            <a:r>
              <a:rPr lang="en-US" b="1" baseline="0" dirty="0" err="1" smtClean="0">
                <a:solidFill>
                  <a:srgbClr val="3366FF"/>
                </a:solidFill>
              </a:rPr>
              <a:t>Ook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speciale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gebeurtenissen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zoals</a:t>
            </a:r>
            <a:r>
              <a:rPr lang="en-US" b="1" baseline="0" dirty="0" smtClean="0">
                <a:solidFill>
                  <a:srgbClr val="3366FF"/>
                </a:solidFill>
              </a:rPr>
              <a:t>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zonsverduistering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worden</a:t>
            </a:r>
            <a:r>
              <a:rPr lang="en-US" b="1" baseline="0" dirty="0" smtClean="0">
                <a:solidFill>
                  <a:srgbClr val="3366FF"/>
                </a:solidFill>
              </a:rPr>
              <a:t> in de </a:t>
            </a:r>
            <a:r>
              <a:rPr lang="en-US" b="1" baseline="0" dirty="0" err="1" smtClean="0">
                <a:solidFill>
                  <a:srgbClr val="3366FF"/>
                </a:solidFill>
              </a:rPr>
              <a:t>verf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gezet</a:t>
            </a:r>
            <a:r>
              <a:rPr lang="en-US" b="1" baseline="0" dirty="0" smtClean="0">
                <a:solidFill>
                  <a:srgbClr val="3366FF"/>
                </a:solidFill>
              </a:rPr>
              <a:t> en </a:t>
            </a:r>
            <a:r>
              <a:rPr lang="en-US" b="1" baseline="0" dirty="0" err="1" smtClean="0">
                <a:solidFill>
                  <a:srgbClr val="3366FF"/>
                </a:solidFill>
              </a:rPr>
              <a:t>krijgen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veel</a:t>
            </a:r>
            <a:r>
              <a:rPr lang="en-US" b="1" baseline="0" dirty="0" smtClean="0">
                <a:solidFill>
                  <a:srgbClr val="3366FF"/>
                </a:solidFill>
              </a:rPr>
              <a:t> </a:t>
            </a:r>
            <a:r>
              <a:rPr lang="en-US" b="1" baseline="0" dirty="0" err="1" smtClean="0">
                <a:solidFill>
                  <a:srgbClr val="3366FF"/>
                </a:solidFill>
              </a:rPr>
              <a:t>weerklank</a:t>
            </a:r>
            <a:r>
              <a:rPr lang="en-US" b="1" baseline="0" dirty="0" smtClean="0">
                <a:solidFill>
                  <a:srgbClr val="3366FF"/>
                </a:solidFill>
              </a:rPr>
              <a:t>.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Basisonderzoek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naar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begrip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haar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invloed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 err="1" smtClean="0">
                <a:solidFill>
                  <a:srgbClr val="3366FF"/>
                </a:solidFill>
              </a:rPr>
              <a:t>Dienstverlening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voortdurend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opvolgen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zonneactiviteit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voorlichting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waarschuwing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bieden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aan</a:t>
            </a:r>
            <a:r>
              <a:rPr lang="en-US" dirty="0" smtClean="0">
                <a:solidFill>
                  <a:srgbClr val="3366FF"/>
                </a:solidFill>
              </a:rPr>
              <a:t> de </a:t>
            </a:r>
            <a:r>
              <a:rPr lang="en-US" dirty="0" err="1" smtClean="0">
                <a:solidFill>
                  <a:srgbClr val="3366FF"/>
                </a:solidFill>
              </a:rPr>
              <a:t>getroffen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sectoren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Basisonderzoek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naar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begrip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haar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invloed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 err="1" smtClean="0">
                <a:solidFill>
                  <a:srgbClr val="3366FF"/>
                </a:solidFill>
              </a:rPr>
              <a:t>Dienstverlening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err="1" smtClean="0">
                <a:solidFill>
                  <a:srgbClr val="3366FF"/>
                </a:solidFill>
              </a:rPr>
              <a:t>voortdurend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opvolgen</a:t>
            </a:r>
            <a:r>
              <a:rPr lang="en-US" dirty="0" smtClean="0">
                <a:solidFill>
                  <a:srgbClr val="3366FF"/>
                </a:solidFill>
              </a:rPr>
              <a:t> van de </a:t>
            </a:r>
            <a:r>
              <a:rPr lang="en-US" dirty="0" err="1" smtClean="0">
                <a:solidFill>
                  <a:srgbClr val="3366FF"/>
                </a:solidFill>
              </a:rPr>
              <a:t>zonneactiviteit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voorlichting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waarschuwing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bieden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aan</a:t>
            </a:r>
            <a:r>
              <a:rPr lang="en-US" dirty="0" smtClean="0">
                <a:solidFill>
                  <a:srgbClr val="3366FF"/>
                </a:solidFill>
              </a:rPr>
              <a:t> de </a:t>
            </a:r>
            <a:r>
              <a:rPr lang="en-US" dirty="0" err="1" smtClean="0">
                <a:solidFill>
                  <a:srgbClr val="3366FF"/>
                </a:solidFill>
              </a:rPr>
              <a:t>getroffen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sectoren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4750-9894-0744-9745-5BF48E34E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24C9-D4C9-064B-B284-4152CFF02ABF}" type="datetimeFigureOut">
              <a:rPr lang="en-US" smtClean="0"/>
              <a:t>15/05/19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0CC4-B5E0-1D40-8090-63DAF0C7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 </a:t>
            </a:r>
            <a:br>
              <a:rPr lang="en-US" i="1" dirty="0" smtClean="0"/>
            </a:br>
            <a:r>
              <a:rPr lang="en-US" i="1" dirty="0" smtClean="0"/>
              <a:t>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6" y="1726197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Opdrachten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5840"/>
            <a:ext cx="4040188" cy="395128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Basisonderzoek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Dienstverlening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Wit-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telescopen</a:t>
            </a:r>
            <a:endParaRPr lang="en-US" dirty="0" smtClean="0"/>
          </a:p>
          <a:p>
            <a:r>
              <a:rPr lang="en-US" dirty="0" smtClean="0"/>
              <a:t>Radio-</a:t>
            </a:r>
            <a:r>
              <a:rPr lang="en-US" dirty="0" err="1" smtClean="0"/>
              <a:t>zonnefysica</a:t>
            </a:r>
            <a:endParaRPr lang="en-US" dirty="0" smtClean="0"/>
          </a:p>
          <a:p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err="1" smtClean="0"/>
              <a:t>Basisonderzoek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Ruimteweerdiensten</a:t>
            </a:r>
            <a:endParaRPr lang="en-US" dirty="0" smtClean="0"/>
          </a:p>
          <a:p>
            <a:r>
              <a:rPr lang="en-US" dirty="0" err="1" smtClean="0"/>
              <a:t>Sensortechnologie</a:t>
            </a:r>
            <a:endParaRPr lang="en-US" dirty="0" smtClean="0"/>
          </a:p>
          <a:p>
            <a:r>
              <a:rPr lang="en-US" dirty="0" err="1" smtClean="0"/>
              <a:t>Beeldverwerking</a:t>
            </a:r>
            <a:endParaRPr lang="en-US" dirty="0" smtClean="0"/>
          </a:p>
          <a:p>
            <a:r>
              <a:rPr lang="en-US" dirty="0" err="1" smtClean="0"/>
              <a:t>Ruimtetelescopen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2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</a:t>
            </a:r>
            <a:br>
              <a:rPr lang="en-US" i="1" dirty="0" smtClean="0"/>
            </a:br>
            <a:r>
              <a:rPr lang="en-US" i="1" dirty="0" smtClean="0"/>
              <a:t> 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Wit-</a:t>
            </a:r>
            <a:r>
              <a:rPr lang="en-US" b="1" dirty="0" err="1" smtClean="0">
                <a:solidFill>
                  <a:srgbClr val="FF0000"/>
                </a:solidFill>
              </a:rPr>
              <a:t>licht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telescopen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Radio-</a:t>
            </a:r>
            <a:r>
              <a:rPr lang="en-US" dirty="0" err="1" smtClean="0"/>
              <a:t>zonnefysica</a:t>
            </a:r>
            <a:endParaRPr lang="en-US" dirty="0" smtClean="0"/>
          </a:p>
          <a:p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err="1" smtClean="0"/>
              <a:t>Basisonderzoek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Ruimteweerdiensten</a:t>
            </a:r>
            <a:endParaRPr lang="en-US" dirty="0" smtClean="0"/>
          </a:p>
          <a:p>
            <a:r>
              <a:rPr lang="en-US" dirty="0" err="1" smtClean="0"/>
              <a:t>Sensortechnologie</a:t>
            </a:r>
            <a:endParaRPr lang="en-US" dirty="0" smtClean="0"/>
          </a:p>
          <a:p>
            <a:r>
              <a:rPr lang="en-US" dirty="0" err="1" smtClean="0"/>
              <a:t>Beeldverwerking</a:t>
            </a:r>
            <a:endParaRPr lang="en-US" dirty="0" smtClean="0"/>
          </a:p>
          <a:p>
            <a:r>
              <a:rPr lang="en-US" dirty="0" err="1" smtClean="0"/>
              <a:t>Ruimtetelescopen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rcRect t="4170" b="4170"/>
          <a:stretch>
            <a:fillRect/>
          </a:stretch>
        </p:blipFill>
        <p:spPr>
          <a:xfrm>
            <a:off x="0" y="4111893"/>
            <a:ext cx="4504267" cy="2477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05" y="1642223"/>
            <a:ext cx="3518331" cy="23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 </a:t>
            </a:r>
            <a:br>
              <a:rPr lang="en-US" i="1" dirty="0" smtClean="0"/>
            </a:br>
            <a:r>
              <a:rPr lang="en-US" i="1" dirty="0" smtClean="0"/>
              <a:t>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Wit-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telescopen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Radio-</a:t>
            </a:r>
            <a:r>
              <a:rPr lang="en-US" b="1" dirty="0" err="1" smtClean="0">
                <a:solidFill>
                  <a:srgbClr val="FF0000"/>
                </a:solidFill>
              </a:rPr>
              <a:t>zonnefysica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err="1" smtClean="0"/>
              <a:t>Basisonderzoek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Ruimteweerdiensten</a:t>
            </a:r>
            <a:endParaRPr lang="en-US" dirty="0" smtClean="0"/>
          </a:p>
          <a:p>
            <a:r>
              <a:rPr lang="en-US" dirty="0" err="1" smtClean="0"/>
              <a:t>Sensortechnologie</a:t>
            </a:r>
            <a:endParaRPr lang="en-US" dirty="0" smtClean="0"/>
          </a:p>
          <a:p>
            <a:r>
              <a:rPr lang="en-US" dirty="0" err="1" smtClean="0"/>
              <a:t>Beeldverwerking</a:t>
            </a:r>
            <a:endParaRPr lang="en-US" dirty="0" smtClean="0"/>
          </a:p>
          <a:p>
            <a:r>
              <a:rPr lang="en-US" dirty="0" err="1" smtClean="0"/>
              <a:t>Ruimtetelescopen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1539930"/>
            <a:ext cx="3691467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3" y="3544180"/>
            <a:ext cx="3911602" cy="30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 </a:t>
            </a:r>
            <a:br>
              <a:rPr lang="en-US" i="1" dirty="0" smtClean="0"/>
            </a:br>
            <a:r>
              <a:rPr lang="en-US" i="1" dirty="0" smtClean="0"/>
              <a:t>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Wit-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telescopen</a:t>
            </a:r>
            <a:endParaRPr lang="en-US" dirty="0" smtClean="0"/>
          </a:p>
          <a:p>
            <a:r>
              <a:rPr lang="en-US" dirty="0" smtClean="0"/>
              <a:t>Radio-</a:t>
            </a:r>
            <a:r>
              <a:rPr lang="en-US" dirty="0" err="1" smtClean="0"/>
              <a:t>zonnefysica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Communicatie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Basisonderzoek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Ruimteweerdiensten</a:t>
            </a:r>
            <a:endParaRPr lang="en-US" dirty="0" smtClean="0"/>
          </a:p>
          <a:p>
            <a:r>
              <a:rPr lang="en-US" dirty="0" err="1" smtClean="0"/>
              <a:t>Sensortechnologie</a:t>
            </a:r>
            <a:endParaRPr lang="en-US" dirty="0" smtClean="0"/>
          </a:p>
          <a:p>
            <a:r>
              <a:rPr lang="en-US" dirty="0" err="1" smtClean="0"/>
              <a:t>Beeldverwerking</a:t>
            </a:r>
            <a:endParaRPr lang="en-US" dirty="0" smtClean="0"/>
          </a:p>
          <a:p>
            <a:r>
              <a:rPr lang="en-US" dirty="0" err="1" smtClean="0"/>
              <a:t>Ruimtetelescopen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3" y="1963291"/>
            <a:ext cx="4392706" cy="940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3" y="3019939"/>
            <a:ext cx="4392706" cy="5716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64" y="3990855"/>
            <a:ext cx="1953549" cy="2117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1413" y="3990855"/>
            <a:ext cx="2905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Zonsverduistering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Honderden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bezoekers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planetarium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Tienduizenden</a:t>
            </a:r>
            <a:r>
              <a:rPr lang="en-US" b="1" dirty="0" smtClean="0">
                <a:solidFill>
                  <a:srgbClr val="FF0000"/>
                </a:solidFill>
              </a:rPr>
              <a:t> op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KSB- website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TV-</a:t>
            </a:r>
            <a:r>
              <a:rPr lang="en-US" b="1" dirty="0" err="1" smtClean="0">
                <a:solidFill>
                  <a:srgbClr val="FF0000"/>
                </a:solidFill>
              </a:rPr>
              <a:t>nieuws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Honderduizenden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op YouTube</a:t>
            </a:r>
          </a:p>
        </p:txBody>
      </p:sp>
    </p:spTree>
    <p:extLst>
      <p:ext uri="{BB962C8B-B14F-4D97-AF65-F5344CB8AC3E}">
        <p14:creationId xmlns:p14="http://schemas.microsoft.com/office/powerpoint/2010/main" val="421591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 </a:t>
            </a:r>
            <a:br>
              <a:rPr lang="en-US" i="1" dirty="0" smtClean="0"/>
            </a:br>
            <a:r>
              <a:rPr lang="en-US" i="1" dirty="0" smtClean="0"/>
              <a:t>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Wit-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telescopen</a:t>
            </a:r>
            <a:endParaRPr lang="en-US" dirty="0" smtClean="0"/>
          </a:p>
          <a:p>
            <a:r>
              <a:rPr lang="en-US" dirty="0" smtClean="0"/>
              <a:t>Radio-</a:t>
            </a:r>
            <a:r>
              <a:rPr lang="en-US" dirty="0" err="1" smtClean="0"/>
              <a:t>zonnefysica</a:t>
            </a:r>
            <a:endParaRPr lang="en-US" dirty="0" smtClean="0"/>
          </a:p>
          <a:p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Basisonderzoek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Ruimteweerdiensten</a:t>
            </a:r>
            <a:endParaRPr lang="en-US" dirty="0" smtClean="0"/>
          </a:p>
          <a:p>
            <a:r>
              <a:rPr lang="en-US" dirty="0" err="1" smtClean="0"/>
              <a:t>Sensortechnologie</a:t>
            </a:r>
            <a:endParaRPr lang="en-US" dirty="0" smtClean="0"/>
          </a:p>
          <a:p>
            <a:r>
              <a:rPr lang="en-US" dirty="0" err="1" smtClean="0"/>
              <a:t>Beeldverwerking</a:t>
            </a:r>
            <a:endParaRPr lang="en-US" dirty="0" smtClean="0"/>
          </a:p>
          <a:p>
            <a:r>
              <a:rPr lang="en-US" dirty="0" err="1" smtClean="0"/>
              <a:t>Ruimtetelescopen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92" y="4555761"/>
            <a:ext cx="4392706" cy="1321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92" y="2365959"/>
            <a:ext cx="4516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Hoog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aantal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publicaties</a:t>
            </a:r>
            <a:r>
              <a:rPr lang="en-US" sz="2000" b="1" dirty="0" smtClean="0">
                <a:solidFill>
                  <a:srgbClr val="FF0000"/>
                </a:solidFill>
              </a:rPr>
              <a:t> in </a:t>
            </a:r>
            <a:r>
              <a:rPr lang="en-US" sz="2000" b="1" dirty="0" err="1" smtClean="0">
                <a:solidFill>
                  <a:srgbClr val="FF0000"/>
                </a:solidFill>
              </a:rPr>
              <a:t>internationaal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gereptureerde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tijdschriften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Fundamenteel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onderzoek</a:t>
            </a:r>
            <a:r>
              <a:rPr lang="en-US" sz="2000" b="1" dirty="0" smtClean="0">
                <a:solidFill>
                  <a:srgbClr val="FF0000"/>
                </a:solidFill>
              </a:rPr>
              <a:t> is </a:t>
            </a:r>
            <a:r>
              <a:rPr lang="en-US" sz="2000" b="1" dirty="0" err="1" smtClean="0">
                <a:solidFill>
                  <a:srgbClr val="FF0000"/>
                </a:solidFill>
              </a:rPr>
              <a:t>onze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core-business maar is steeds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moeilijker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financieren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</a:t>
            </a:r>
            <a:r>
              <a:rPr lang="en-US" i="1" dirty="0" err="1"/>
              <a:t>Zonnefysica</a:t>
            </a:r>
            <a:r>
              <a:rPr lang="en-US" i="1" dirty="0"/>
              <a:t> en </a:t>
            </a:r>
            <a:r>
              <a:rPr lang="en-US" i="1" dirty="0" err="1"/>
              <a:t>Ruimteweer</a:t>
            </a:r>
            <a:r>
              <a:rPr lang="en-US" i="1" dirty="0" smtClean="0"/>
              <a:t>”: </a:t>
            </a:r>
            <a:br>
              <a:rPr lang="en-US" i="1" dirty="0" smtClean="0"/>
            </a:br>
            <a:r>
              <a:rPr lang="en-US" i="1" dirty="0" smtClean="0"/>
              <a:t>team van ~50 </a:t>
            </a:r>
            <a:r>
              <a:rPr lang="en-US" i="1" dirty="0" err="1" smtClean="0"/>
              <a:t>mensen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158" y="172619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Hoofdactiviteiten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158" y="2427132"/>
            <a:ext cx="4041775" cy="39512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Wit-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telescopen</a:t>
            </a:r>
            <a:endParaRPr lang="en-US" dirty="0" smtClean="0"/>
          </a:p>
          <a:p>
            <a:r>
              <a:rPr lang="en-US" dirty="0" smtClean="0"/>
              <a:t>Radio-</a:t>
            </a:r>
            <a:r>
              <a:rPr lang="en-US" dirty="0" err="1" smtClean="0"/>
              <a:t>zonnefysica</a:t>
            </a:r>
            <a:endParaRPr lang="en-US" dirty="0" smtClean="0"/>
          </a:p>
          <a:p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err="1" smtClean="0"/>
              <a:t>Basisonderzoek</a:t>
            </a:r>
            <a:r>
              <a:rPr lang="en-US" dirty="0" smtClean="0"/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Ruimteweerdiensten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Sensortechnologie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Beeldverwerking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Ruimtetelescopen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068" y="3418542"/>
            <a:ext cx="4589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Ruimteprojecten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mogelijk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dankzij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financiering via  ESA, PRODEX en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STCE,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komen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aan</a:t>
            </a:r>
            <a:r>
              <a:rPr lang="en-US" sz="2400" b="1" dirty="0" smtClean="0">
                <a:solidFill>
                  <a:srgbClr val="FF0000"/>
                </a:solidFill>
              </a:rPr>
              <a:t> bod </a:t>
            </a:r>
            <a:r>
              <a:rPr lang="en-US" sz="2400" b="1" dirty="0" err="1" smtClean="0">
                <a:solidFill>
                  <a:srgbClr val="FF0000"/>
                </a:solidFill>
              </a:rPr>
              <a:t>tijdens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rond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leiding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1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366</Words>
  <Application>Microsoft Macintosh PowerPoint</Application>
  <PresentationFormat>On-screen Show (4:3)</PresentationFormat>
  <Paragraphs>100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“Zonnefysica en Ruimteweer”:  team van ~50 mensen</vt:lpstr>
      <vt:lpstr>“Zonnefysica en Ruimteweer”:  team van ~50 mensen</vt:lpstr>
      <vt:lpstr>“Zonnefysica en Ruimteweer”:  team van ~50 mensen</vt:lpstr>
      <vt:lpstr>“Zonnefysica en Ruimteweer”:  team van ~50 mensen</vt:lpstr>
      <vt:lpstr>“Zonnefysica en Ruimteweer”:  team van ~50 mensen</vt:lpstr>
      <vt:lpstr>“Zonnefysica en Ruimteweer”:  team van ~50 mensen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Operationele Directie “Zonnefysica en Ruimteweer”</dc:title>
  <dc:creator>David Berghmans</dc:creator>
  <cp:lastModifiedBy>David Berghmans</cp:lastModifiedBy>
  <cp:revision>11</cp:revision>
  <dcterms:created xsi:type="dcterms:W3CDTF">2015-05-19T06:43:59Z</dcterms:created>
  <dcterms:modified xsi:type="dcterms:W3CDTF">2015-05-19T13:20:01Z</dcterms:modified>
</cp:coreProperties>
</file>